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90" r:id="rId2"/>
    <p:sldMasterId id="2147483702" r:id="rId3"/>
    <p:sldMasterId id="2147483804" r:id="rId4"/>
  </p:sldMasterIdLst>
  <p:sldIdLst>
    <p:sldId id="256" r:id="rId5"/>
    <p:sldId id="257" r:id="rId6"/>
    <p:sldId id="258" r:id="rId7"/>
    <p:sldId id="262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132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271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458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812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341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17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700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5467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7474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7318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641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4204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2156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9655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7120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7606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7660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2469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0767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432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304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928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4315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3063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8098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5319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4600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6010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4599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5184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5730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4929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021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7501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1503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8322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03938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772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663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540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839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722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675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127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147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92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73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0621ED6-4451-4D1F-8448-59C1DE68CB7E}" type="datetimeFigureOut">
              <a:rPr lang="ru-RU" smtClean="0"/>
              <a:t>28.12.2018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B7F3CD6D-AD38-49E5-8621-7FA5B81C2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487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vcht.center/" TargetMode="External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7000"/>
                <a:shade val="100000"/>
                <a:satMod val="185000"/>
                <a:lumMod val="120000"/>
              </a:schemeClr>
            </a:gs>
            <a:gs pos="100000">
              <a:schemeClr val="bg1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5261" y="821817"/>
            <a:ext cx="10113264" cy="389305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Диагностика качества освоения дополнительной общеразвивающей программы</a:t>
            </a:r>
            <a:endParaRPr lang="ru-RU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143874" y="2524125"/>
            <a:ext cx="1816990" cy="32159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Игнатьева Е.А.,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методист</a:t>
            </a:r>
            <a:endParaRPr lang="ru-RU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50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6275" y="365463"/>
            <a:ext cx="111633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>
                <a:solidFill>
                  <a:schemeClr val="bg1">
                    <a:lumMod val="10000"/>
                  </a:schemeClr>
                </a:solidFill>
              </a:rPr>
              <a:t>Признать утратившим силу приказ Министерства образования и науки Российской Федерации от 29 августа 2013 г. N 1008 "Об утверждении Порядка организации и осуществления образовательной деятельности по дополнительным общеобразовательным программам" (зарегистрирован Министерством юстиции Российской Федерации от 27 ноября 2013 г., регистрационный N 30468)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3600" dirty="0" smtClean="0">
                <a:solidFill>
                  <a:schemeClr val="bg1">
                    <a:lumMod val="10000"/>
                  </a:schemeClr>
                </a:solidFill>
              </a:rPr>
              <a:t>Вступил в силу </a:t>
            </a:r>
            <a:r>
              <a:rPr lang="ru-RU" sz="3600" dirty="0">
                <a:solidFill>
                  <a:schemeClr val="bg1">
                    <a:lumMod val="10000"/>
                  </a:schemeClr>
                </a:solidFill>
              </a:rPr>
              <a:t>п</a:t>
            </a:r>
            <a:r>
              <a:rPr lang="ru-RU" sz="3600" dirty="0" smtClean="0">
                <a:solidFill>
                  <a:schemeClr val="bg1">
                    <a:lumMod val="10000"/>
                  </a:schemeClr>
                </a:solidFill>
              </a:rPr>
              <a:t>риказ</a:t>
            </a:r>
            <a:r>
              <a:rPr lang="ru-RU" sz="3600" b="0" i="0" dirty="0" smtClean="0">
                <a:solidFill>
                  <a:schemeClr val="bg1">
                    <a:lumMod val="10000"/>
                  </a:schemeClr>
                </a:solidFill>
                <a:effectLst/>
                <a:latin typeface="Arial" panose="020B0604020202020204" pitchFamily="34" charset="0"/>
              </a:rPr>
              <a:t> Министерства просвещения</a:t>
            </a:r>
            <a:r>
              <a:rPr lang="ru-RU" sz="3600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Российской Федерации</a:t>
            </a:r>
            <a:r>
              <a:rPr lang="ru-RU" sz="3600" dirty="0"/>
              <a:t> </a:t>
            </a:r>
            <a:r>
              <a:rPr lang="ru-RU" sz="36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от 9 ноября 2018 г. N 196</a:t>
            </a:r>
          </a:p>
          <a:p>
            <a:pPr algn="ctr"/>
            <a:r>
              <a:rPr lang="ru-RU" sz="3600" dirty="0" smtClean="0">
                <a:solidFill>
                  <a:schemeClr val="bg1">
                    <a:lumMod val="10000"/>
                  </a:schemeClr>
                </a:solidFill>
              </a:rPr>
              <a:t>Порядок</a:t>
            </a:r>
            <a:r>
              <a:rPr lang="ru-RU" sz="3600" dirty="0">
                <a:solidFill>
                  <a:schemeClr val="bg1">
                    <a:lumMod val="10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bg1">
                    <a:lumMod val="10000"/>
                  </a:schemeClr>
                </a:solidFill>
              </a:rPr>
              <a:t>организации </a:t>
            </a:r>
            <a:r>
              <a:rPr lang="ru-RU" sz="3600" dirty="0">
                <a:solidFill>
                  <a:schemeClr val="bg1">
                    <a:lumMod val="10000"/>
                  </a:schemeClr>
                </a:solidFill>
              </a:rPr>
              <a:t>и осуществления образовательной деятельности по дополнительным общеобразовательным </a:t>
            </a:r>
            <a:r>
              <a:rPr lang="ru-RU" sz="3600" dirty="0" smtClean="0">
                <a:solidFill>
                  <a:schemeClr val="bg1">
                    <a:lumMod val="10000"/>
                  </a:schemeClr>
                </a:solidFill>
              </a:rPr>
              <a:t>программам</a:t>
            </a:r>
          </a:p>
          <a:p>
            <a:endParaRPr lang="ru-RU" dirty="0">
              <a:solidFill>
                <a:schemeClr val="bg1">
                  <a:lumMod val="10000"/>
                </a:schemeClr>
              </a:solidFill>
            </a:endParaRP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12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8125" y="142876"/>
            <a:ext cx="11113389" cy="435890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bg1">
                    <a:lumMod val="10000"/>
                  </a:schemeClr>
                </a:solidFill>
              </a:rPr>
              <a:t>Министерство просвещения Российской Федерации уделяет большое внимание Диагностика качества образовательного </a:t>
            </a:r>
            <a:r>
              <a:rPr lang="ru-RU" sz="2800" dirty="0" smtClean="0">
                <a:solidFill>
                  <a:schemeClr val="bg1">
                    <a:lumMod val="10000"/>
                  </a:schemeClr>
                </a:solidFill>
              </a:rPr>
              <a:t>процесса</a:t>
            </a:r>
            <a:endParaRPr lang="ru-RU" sz="2800" dirty="0" smtClean="0">
              <a:solidFill>
                <a:schemeClr val="bg1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bg1">
                    <a:lumMod val="10000"/>
                  </a:schemeClr>
                </a:solidFill>
              </a:rPr>
              <a:t>Говорит о том, что диагностическому компоненту в дополнительной общеразвивающей программе должно отводится особенное место.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chemeClr val="bg1">
                    <a:lumMod val="10000"/>
                  </a:schemeClr>
                </a:solidFill>
              </a:rPr>
              <a:t>Диагностика должна проводится в 4 направлениях:</a:t>
            </a:r>
          </a:p>
          <a:p>
            <a:pPr>
              <a:buClrTx/>
            </a:pPr>
            <a:r>
              <a:rPr lang="ru-RU" sz="4400" dirty="0" smtClean="0">
                <a:solidFill>
                  <a:schemeClr val="bg1">
                    <a:lumMod val="10000"/>
                  </a:schemeClr>
                </a:solidFill>
              </a:rPr>
              <a:t>Диагностика </a:t>
            </a:r>
            <a:r>
              <a:rPr lang="ru-RU" sz="4400" dirty="0" err="1" smtClean="0">
                <a:solidFill>
                  <a:schemeClr val="bg1">
                    <a:lumMod val="10000"/>
                  </a:schemeClr>
                </a:solidFill>
              </a:rPr>
              <a:t>обученности</a:t>
            </a:r>
            <a:endParaRPr lang="ru-RU" sz="4400" dirty="0" smtClean="0">
              <a:solidFill>
                <a:schemeClr val="bg1">
                  <a:lumMod val="10000"/>
                </a:schemeClr>
              </a:solidFill>
            </a:endParaRPr>
          </a:p>
          <a:p>
            <a:pPr>
              <a:buClrTx/>
            </a:pPr>
            <a:r>
              <a:rPr lang="ru-RU" sz="4400" dirty="0" smtClean="0">
                <a:solidFill>
                  <a:schemeClr val="bg1">
                    <a:lumMod val="10000"/>
                  </a:schemeClr>
                </a:solidFill>
              </a:rPr>
              <a:t>Диагностика одаренности</a:t>
            </a:r>
          </a:p>
          <a:p>
            <a:pPr>
              <a:buClrTx/>
            </a:pPr>
            <a:r>
              <a:rPr lang="ru-RU" sz="4400" dirty="0" smtClean="0">
                <a:solidFill>
                  <a:schemeClr val="bg1">
                    <a:lumMod val="10000"/>
                  </a:schemeClr>
                </a:solidFill>
              </a:rPr>
              <a:t>Диагностика воспитанности</a:t>
            </a:r>
          </a:p>
          <a:p>
            <a:pPr>
              <a:buClrTx/>
            </a:pPr>
            <a:r>
              <a:rPr lang="ru-RU" sz="4400" dirty="0" smtClean="0">
                <a:solidFill>
                  <a:schemeClr val="bg1">
                    <a:lumMod val="10000"/>
                  </a:schemeClr>
                </a:solidFill>
              </a:rPr>
              <a:t>Диагностика динамики УУД</a:t>
            </a:r>
          </a:p>
        </p:txBody>
      </p:sp>
    </p:spTree>
    <p:extLst>
      <p:ext uri="{BB962C8B-B14F-4D97-AF65-F5344CB8AC3E}">
        <p14:creationId xmlns:p14="http://schemas.microsoft.com/office/powerpoint/2010/main" val="149299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9150" y="228600"/>
            <a:ext cx="9141714" cy="5511427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buClr>
                <a:srgbClr val="9BAFB5"/>
              </a:buClr>
              <a:buNone/>
            </a:pPr>
            <a:r>
              <a:rPr lang="ru-RU" sz="3200" b="1" dirty="0" smtClean="0">
                <a:solidFill>
                  <a:srgbClr val="FBD9A4">
                    <a:lumMod val="10000"/>
                  </a:srgbClr>
                </a:solidFill>
              </a:rPr>
              <a:t>Диагностика должна отвечать следующим характеристикам:</a:t>
            </a:r>
            <a:endParaRPr lang="ru-RU" sz="3200" b="1" dirty="0">
              <a:solidFill>
                <a:srgbClr val="FBD9A4">
                  <a:lumMod val="10000"/>
                </a:srgbClr>
              </a:solidFill>
            </a:endParaRPr>
          </a:p>
          <a:p>
            <a:pPr algn="ctr">
              <a:buClrTx/>
            </a:pPr>
            <a:r>
              <a:rPr lang="ru-RU" sz="6000" dirty="0" smtClean="0">
                <a:solidFill>
                  <a:srgbClr val="FBD9A4">
                    <a:lumMod val="10000"/>
                  </a:srgbClr>
                </a:solidFill>
              </a:rPr>
              <a:t>Надежность</a:t>
            </a:r>
          </a:p>
          <a:p>
            <a:pPr algn="ctr">
              <a:buClrTx/>
            </a:pPr>
            <a:r>
              <a:rPr lang="ru-RU" sz="6000" dirty="0" err="1" smtClean="0">
                <a:solidFill>
                  <a:srgbClr val="FBD9A4">
                    <a:lumMod val="10000"/>
                  </a:srgbClr>
                </a:solidFill>
              </a:rPr>
              <a:t>Валидность</a:t>
            </a:r>
            <a:endParaRPr lang="ru-RU" sz="6000" dirty="0" smtClean="0">
              <a:solidFill>
                <a:srgbClr val="FBD9A4">
                  <a:lumMod val="10000"/>
                </a:srgbClr>
              </a:solidFill>
            </a:endParaRPr>
          </a:p>
          <a:p>
            <a:pPr algn="ctr">
              <a:buClrTx/>
            </a:pPr>
            <a:r>
              <a:rPr lang="ru-RU" sz="6000" dirty="0" smtClean="0">
                <a:solidFill>
                  <a:srgbClr val="FBD9A4">
                    <a:lumMod val="10000"/>
                  </a:srgbClr>
                </a:solidFill>
              </a:rPr>
              <a:t>Компактность</a:t>
            </a:r>
          </a:p>
          <a:p>
            <a:pPr algn="ctr">
              <a:buClrTx/>
            </a:pPr>
            <a:r>
              <a:rPr lang="ru-RU" sz="6000" dirty="0" smtClean="0">
                <a:solidFill>
                  <a:srgbClr val="FBD9A4">
                    <a:lumMod val="10000"/>
                  </a:srgbClr>
                </a:solidFill>
              </a:rPr>
              <a:t>Комплектность</a:t>
            </a:r>
          </a:p>
          <a:p>
            <a:pPr algn="ctr">
              <a:buClrTx/>
            </a:pPr>
            <a:r>
              <a:rPr lang="ru-RU" sz="6000" dirty="0" smtClean="0">
                <a:solidFill>
                  <a:srgbClr val="FBD9A4">
                    <a:lumMod val="10000"/>
                  </a:srgbClr>
                </a:solidFill>
              </a:rPr>
              <a:t>Вариативность</a:t>
            </a:r>
            <a:endParaRPr lang="ru-RU" sz="6000" dirty="0">
              <a:solidFill>
                <a:srgbClr val="FBD9A4">
                  <a:lumMod val="10000"/>
                </a:srgb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863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879" y="314325"/>
            <a:ext cx="11857140" cy="6543675"/>
          </a:xfrm>
        </p:spPr>
        <p:txBody>
          <a:bodyPr>
            <a:normAutofit fontScale="92500"/>
          </a:bodyPr>
          <a:lstStyle/>
          <a:p>
            <a:pPr algn="ctr"/>
            <a:r>
              <a:rPr lang="ru-RU" sz="2800" b="1" dirty="0" smtClean="0">
                <a:solidFill>
                  <a:schemeClr val="bg1">
                    <a:lumMod val="10000"/>
                  </a:schemeClr>
                </a:solidFill>
              </a:rPr>
              <a:t>Алгоритм разработки диагностики результативности программы</a:t>
            </a:r>
          </a:p>
          <a:p>
            <a:pPr marL="457200" indent="-457200">
              <a:buClrTx/>
              <a:buAutoNum type="arabicPeriod"/>
            </a:pPr>
            <a:r>
              <a:rPr lang="ru-RU" sz="3500" dirty="0" smtClean="0">
                <a:solidFill>
                  <a:schemeClr val="bg1">
                    <a:lumMod val="10000"/>
                  </a:schemeClr>
                </a:solidFill>
              </a:rPr>
              <a:t>Определение базовых параметров планируемых результатов и определение диагностического  инструментария</a:t>
            </a:r>
          </a:p>
          <a:p>
            <a:pPr marL="457200" indent="-457200">
              <a:buClrTx/>
              <a:buAutoNum type="arabicPeriod"/>
            </a:pPr>
            <a:r>
              <a:rPr lang="ru-RU" sz="3500" dirty="0" smtClean="0">
                <a:solidFill>
                  <a:schemeClr val="bg1">
                    <a:lumMod val="10000"/>
                  </a:schemeClr>
                </a:solidFill>
              </a:rPr>
              <a:t>Обучение методам психолого-педагогической диагностики (проведение наблюдения, анализ продуктов деятельности обучающихся, изучение мотивации средствами предметной деятельности, проведение беседы и т.д.)</a:t>
            </a:r>
          </a:p>
          <a:p>
            <a:pPr marL="457200" indent="-457200">
              <a:buClrTx/>
              <a:buAutoNum type="arabicPeriod"/>
            </a:pPr>
            <a:r>
              <a:rPr lang="ru-RU" sz="3500" dirty="0" smtClean="0">
                <a:solidFill>
                  <a:schemeClr val="bg1">
                    <a:lumMod val="10000"/>
                  </a:schemeClr>
                </a:solidFill>
              </a:rPr>
              <a:t>Совместная разработка в рабочих группах педагогических проб на предметном материале с целью отслеживание динамики </a:t>
            </a:r>
            <a:r>
              <a:rPr lang="ru-RU" sz="3500" dirty="0" err="1" smtClean="0">
                <a:solidFill>
                  <a:schemeClr val="bg1">
                    <a:lumMod val="10000"/>
                  </a:schemeClr>
                </a:solidFill>
              </a:rPr>
              <a:t>обученности</a:t>
            </a:r>
            <a:r>
              <a:rPr lang="ru-RU" sz="3500" dirty="0" smtClean="0">
                <a:solidFill>
                  <a:schemeClr val="bg1">
                    <a:lumMod val="10000"/>
                  </a:schemeClr>
                </a:solidFill>
              </a:rPr>
              <a:t> и развития УУД.</a:t>
            </a:r>
          </a:p>
          <a:p>
            <a:pPr marL="457200" indent="-457200">
              <a:buClrTx/>
              <a:buAutoNum type="arabicPeriod"/>
            </a:pPr>
            <a:r>
              <a:rPr lang="ru-RU" sz="3500" dirty="0" smtClean="0">
                <a:solidFill>
                  <a:schemeClr val="bg1">
                    <a:lumMod val="10000"/>
                  </a:schemeClr>
                </a:solidFill>
              </a:rPr>
              <a:t>Апробация диагностического материала и его корректировка.</a:t>
            </a:r>
            <a:endParaRPr lang="ru-RU" sz="3500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44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14375" y="447675"/>
            <a:ext cx="10001250" cy="516987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6700" dirty="0" smtClean="0">
                <a:solidFill>
                  <a:schemeClr val="bg1">
                    <a:lumMod val="10000"/>
                  </a:schemeClr>
                </a:solidFill>
              </a:rPr>
              <a:t>Для отслеживание результативности освоение ДОП</a:t>
            </a:r>
          </a:p>
          <a:p>
            <a:pPr algn="ctr"/>
            <a:endParaRPr lang="ru-RU" sz="4100" dirty="0" smtClean="0">
              <a:solidFill>
                <a:schemeClr val="bg1">
                  <a:lumMod val="10000"/>
                </a:schemeClr>
              </a:solidFill>
            </a:endParaRPr>
          </a:p>
          <a:p>
            <a:pPr algn="ctr"/>
            <a:r>
              <a:rPr lang="ru-RU" sz="4100" u="sng" dirty="0" smtClean="0">
                <a:solidFill>
                  <a:srgbClr val="FF0000"/>
                </a:solidFill>
              </a:rPr>
              <a:t>Предлагается три блока оценивания</a:t>
            </a:r>
          </a:p>
          <a:p>
            <a:r>
              <a:rPr lang="ru-RU" sz="6700" dirty="0" smtClean="0">
                <a:solidFill>
                  <a:schemeClr val="bg1">
                    <a:lumMod val="10000"/>
                  </a:schemeClr>
                </a:solidFill>
              </a:rPr>
              <a:t>Личностные результаты</a:t>
            </a:r>
          </a:p>
          <a:p>
            <a:r>
              <a:rPr lang="ru-RU" sz="6700" dirty="0" smtClean="0">
                <a:solidFill>
                  <a:schemeClr val="bg1">
                    <a:lumMod val="10000"/>
                  </a:schemeClr>
                </a:solidFill>
              </a:rPr>
              <a:t>Предметные результаты</a:t>
            </a:r>
          </a:p>
          <a:p>
            <a:r>
              <a:rPr lang="ru-RU" sz="6700" dirty="0" err="1" smtClean="0">
                <a:solidFill>
                  <a:schemeClr val="bg1">
                    <a:lumMod val="10000"/>
                  </a:schemeClr>
                </a:solidFill>
              </a:rPr>
              <a:t>Метапредметные</a:t>
            </a:r>
            <a:r>
              <a:rPr lang="ru-RU" sz="6700" dirty="0" smtClean="0">
                <a:solidFill>
                  <a:schemeClr val="bg1">
                    <a:lumMod val="10000"/>
                  </a:schemeClr>
                </a:solidFill>
              </a:rPr>
              <a:t> результаты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48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0006" y="843024"/>
            <a:ext cx="11230346" cy="4750772"/>
          </a:xfrm>
        </p:spPr>
        <p:txBody>
          <a:bodyPr>
            <a:normAutofit fontScale="92500"/>
          </a:bodyPr>
          <a:lstStyle/>
          <a:p>
            <a:pPr algn="ctr"/>
            <a:r>
              <a:rPr lang="ru-RU" sz="3500" dirty="0" smtClean="0">
                <a:solidFill>
                  <a:schemeClr val="bg1">
                    <a:lumMod val="10000"/>
                  </a:schemeClr>
                </a:solidFill>
              </a:rPr>
              <a:t>Сайт</a:t>
            </a:r>
          </a:p>
          <a:p>
            <a:pPr algn="ctr"/>
            <a:r>
              <a:rPr lang="ru-RU" sz="3500" dirty="0">
                <a:solidFill>
                  <a:schemeClr val="bg1">
                    <a:lumMod val="10000"/>
                  </a:schemeClr>
                </a:solidFill>
              </a:rPr>
              <a:t>В</a:t>
            </a:r>
            <a:r>
              <a:rPr lang="ru-RU" sz="3500" dirty="0" smtClean="0">
                <a:solidFill>
                  <a:schemeClr val="bg1">
                    <a:lumMod val="10000"/>
                  </a:schemeClr>
                </a:solidFill>
              </a:rPr>
              <a:t>сероссийский центр художественного творчества</a:t>
            </a:r>
          </a:p>
          <a:p>
            <a:pPr algn="ctr"/>
            <a:endParaRPr lang="ru-RU" dirty="0">
              <a:solidFill>
                <a:schemeClr val="bg1">
                  <a:lumMod val="10000"/>
                </a:schemeClr>
              </a:solidFill>
            </a:endParaRPr>
          </a:p>
          <a:p>
            <a:endParaRPr lang="ru-RU" dirty="0" smtClean="0">
              <a:solidFill>
                <a:schemeClr val="bg1">
                  <a:lumMod val="10000"/>
                </a:schemeClr>
              </a:solidFill>
            </a:endParaRPr>
          </a:p>
          <a:p>
            <a:pPr algn="ctr"/>
            <a:r>
              <a:rPr lang="en-US" sz="3600" dirty="0">
                <a:solidFill>
                  <a:schemeClr val="bg1">
                    <a:lumMod val="10000"/>
                  </a:schemeClr>
                </a:solidFill>
                <a:hlinkClick r:id="rId2"/>
              </a:rPr>
              <a:t>http://vcht.center</a:t>
            </a:r>
            <a:r>
              <a:rPr lang="en-US" sz="3600" dirty="0" smtClean="0">
                <a:solidFill>
                  <a:schemeClr val="bg1">
                    <a:lumMod val="10000"/>
                  </a:schemeClr>
                </a:solidFill>
                <a:hlinkClick r:id="rId2"/>
              </a:rPr>
              <a:t>/</a:t>
            </a:r>
            <a:endParaRPr lang="ru-RU" sz="3600" dirty="0" smtClean="0">
              <a:solidFill>
                <a:schemeClr val="bg1">
                  <a:lumMod val="10000"/>
                </a:scheme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bg1">
                    <a:lumMod val="10000"/>
                  </a:schemeClr>
                </a:solidFill>
              </a:rPr>
              <a:t>Методические кейсы.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bg1">
                    <a:lumMod val="10000"/>
                  </a:schemeClr>
                </a:solidFill>
              </a:rPr>
              <a:t>Много полезного для педагогов всех направленностей.</a:t>
            </a:r>
          </a:p>
          <a:p>
            <a:pPr algn="ctr"/>
            <a:r>
              <a:rPr lang="ru-RU" sz="3600" u="sng" dirty="0" smtClean="0">
                <a:solidFill>
                  <a:schemeClr val="bg1">
                    <a:lumMod val="10000"/>
                  </a:schemeClr>
                </a:solidFill>
              </a:rPr>
              <a:t>Обязательно к ознакомлению!!!</a:t>
            </a:r>
            <a:endParaRPr lang="ru-RU" sz="3600" u="sng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71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Parcel">
  <a:themeElements>
    <a:clrScheme name="Другая 1">
      <a:dk1>
        <a:srgbClr val="F9C777"/>
      </a:dk1>
      <a:lt1>
        <a:srgbClr val="FBD9A4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109</TotalTime>
  <Words>166</Words>
  <Application>Microsoft Office PowerPoint</Application>
  <PresentationFormat>Широкоэкранный</PresentationFormat>
  <Paragraphs>46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7</vt:i4>
      </vt:variant>
    </vt:vector>
  </HeadingPairs>
  <TitlesOfParts>
    <vt:vector size="17" baseType="lpstr">
      <vt:lpstr>Arial</vt:lpstr>
      <vt:lpstr>Calibri</vt:lpstr>
      <vt:lpstr>Calibri Light</vt:lpstr>
      <vt:lpstr>Corbel</vt:lpstr>
      <vt:lpstr>Gill Sans MT</vt:lpstr>
      <vt:lpstr>Wingdings 2</vt:lpstr>
      <vt:lpstr>HDOfficeLightV0</vt:lpstr>
      <vt:lpstr>1_HDOfficeLightV0</vt:lpstr>
      <vt:lpstr>2_HDOfficeLightV0</vt:lpstr>
      <vt:lpstr>Parcel</vt:lpstr>
      <vt:lpstr>Диагностика качества освоения дополнительной общеразвивающей программы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Диагностика качества дополнительного образования</dc:title>
  <dc:creator>заебала</dc:creator>
  <cp:lastModifiedBy>DDT-3</cp:lastModifiedBy>
  <cp:revision>8</cp:revision>
  <dcterms:created xsi:type="dcterms:W3CDTF">2018-12-26T08:06:19Z</dcterms:created>
  <dcterms:modified xsi:type="dcterms:W3CDTF">2018-12-28T00:22:37Z</dcterms:modified>
</cp:coreProperties>
</file>