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64" r:id="rId6"/>
    <p:sldId id="260" r:id="rId7"/>
    <p:sldId id="261" r:id="rId8"/>
    <p:sldId id="265" r:id="rId9"/>
    <p:sldId id="271" r:id="rId10"/>
    <p:sldId id="266" r:id="rId11"/>
    <p:sldId id="267" r:id="rId12"/>
    <p:sldId id="268" r:id="rId13"/>
    <p:sldId id="269" r:id="rId14"/>
    <p:sldId id="270" r:id="rId15"/>
    <p:sldId id="27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33CC"/>
    <a:srgbClr val="B2B2B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75;&#1088;&#1072;&#1092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75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362015331629834E-2"/>
          <c:y val="1.6986864370521847E-2"/>
          <c:w val="0.94020135328878829"/>
          <c:h val="0.92693546218311318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7.803950986763516E-3"/>
                  <c:y val="-3.6830062611106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 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019754933817583E-2"/>
                  <c:y val="-3.222630478471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215803947054065E-3"/>
                  <c:y val="-5.064133609027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Лист2!$A$1:$A$3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Лист2!$B$1:$B$3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0.60000000000000009</c:v>
                </c:pt>
                <c:pt idx="2">
                  <c:v>0.33000000000000007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089856"/>
        <c:axId val="208091392"/>
        <c:axId val="200716736"/>
      </c:bar3DChart>
      <c:catAx>
        <c:axId val="20808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08091392"/>
        <c:crosses val="autoZero"/>
        <c:auto val="1"/>
        <c:lblAlgn val="ctr"/>
        <c:lblOffset val="100"/>
        <c:noMultiLvlLbl val="0"/>
      </c:catAx>
      <c:valAx>
        <c:axId val="208091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8089856"/>
        <c:crosses val="autoZero"/>
        <c:crossBetween val="between"/>
      </c:valAx>
      <c:serAx>
        <c:axId val="200716736"/>
        <c:scaling>
          <c:orientation val="minMax"/>
        </c:scaling>
        <c:delete val="1"/>
        <c:axPos val="b"/>
        <c:majorTickMark val="out"/>
        <c:minorTickMark val="none"/>
        <c:tickLblPos val="none"/>
        <c:crossAx val="20809139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7815080030389407E-2"/>
                  <c:y val="-3.3090052586756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260320121557764E-3"/>
                  <c:y val="-2.8362902217219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70556021272608E-2"/>
                  <c:y val="-3.7817202956292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Лист3!$A$1:$A$3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Лист3!$B$1:$B$3</c:f>
              <c:numCache>
                <c:formatCode>0%</c:formatCode>
                <c:ptCount val="3"/>
                <c:pt idx="0">
                  <c:v>0.28000000000000008</c:v>
                </c:pt>
                <c:pt idx="1">
                  <c:v>0.65000000000000013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134528"/>
        <c:axId val="208136064"/>
        <c:axId val="200718080"/>
      </c:bar3DChart>
      <c:catAx>
        <c:axId val="208134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8136064"/>
        <c:crosses val="autoZero"/>
        <c:auto val="1"/>
        <c:lblAlgn val="ctr"/>
        <c:lblOffset val="100"/>
        <c:noMultiLvlLbl val="0"/>
      </c:catAx>
      <c:valAx>
        <c:axId val="208136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8134528"/>
        <c:crosses val="autoZero"/>
        <c:crossBetween val="between"/>
      </c:valAx>
      <c:serAx>
        <c:axId val="200718080"/>
        <c:scaling>
          <c:orientation val="minMax"/>
        </c:scaling>
        <c:delete val="1"/>
        <c:axPos val="b"/>
        <c:majorTickMark val="out"/>
        <c:minorTickMark val="none"/>
        <c:tickLblPos val="none"/>
        <c:crossAx val="20813606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86D1B-085F-4BA2-9EEF-7DA3F5B0D9C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D4BD5-0EA8-4B11-8424-0C29BE35E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3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D4BD5-0EA8-4B11-8424-0C29BE35E0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D4BD5-0EA8-4B11-8424-0C29BE35E0C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83D4A5-2060-4DD1-A393-4B262893091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8C64B54-DFDE-4668-82F1-6709AE582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10" Type="http://schemas.openxmlformats.org/officeDocument/2006/relationships/image" Target="../media/image26.tiff"/><Relationship Id="rId4" Type="http://schemas.openxmlformats.org/officeDocument/2006/relationships/image" Target="../media/image20.tiff"/><Relationship Id="rId9" Type="http://schemas.openxmlformats.org/officeDocument/2006/relationships/image" Target="../media/image25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cument_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69916"/>
            <a:ext cx="3744416" cy="528808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13620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Ястремская Татьяна Васильевна – воспитатель.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076056" y="2852936"/>
            <a:ext cx="3526160" cy="37261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100" b="1" i="1" dirty="0" smtClean="0">
                <a:solidFill>
                  <a:schemeClr val="accent4">
                    <a:lumMod val="75000"/>
                  </a:schemeClr>
                </a:solidFill>
              </a:rPr>
              <a:t>Образование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– высшее, ИГПУ- 2001 год, преподаватель дошкольной педагогики и психологии.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Стаж  педагогической работы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– 16 лет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Стаж в данном учреждении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13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года. 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Констатирующий эксперимент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340768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Формирующий эксперимент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1440" cy="45317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Пьеса-сказка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Колобок-ледяной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бок»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Пьеса-сказка «Страна счастья»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Музыкальный спектакль «Царевна-лягушка»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Викторина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Театрализованные игры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Игры-драматизации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E:\фото для аттестации\PA31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72816"/>
            <a:ext cx="2363755" cy="1772816"/>
          </a:xfrm>
          <a:prstGeom prst="rect">
            <a:avLst/>
          </a:prstGeom>
          <a:noFill/>
        </p:spPr>
      </p:pic>
      <p:pic>
        <p:nvPicPr>
          <p:cNvPr id="24579" name="Picture 3" descr="E:\фото для аттестации\P306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29000"/>
            <a:ext cx="2400267" cy="1800200"/>
          </a:xfrm>
          <a:prstGeom prst="rect">
            <a:avLst/>
          </a:prstGeom>
          <a:noFill/>
        </p:spPr>
      </p:pic>
      <p:pic>
        <p:nvPicPr>
          <p:cNvPr id="24580" name="Picture 4" descr="E:\фото для аттестации\IMG_3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2627784" cy="1751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763000" cy="467578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родителей в подготовке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Выставки из природного материала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«Моя любимая сказка»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5" descr="P10146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3816424" cy="2862674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5" name="Picture 6" descr="P10146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523338" cy="2880320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Семинар-практикум для воспитателей </a:t>
            </a:r>
            <a:br>
              <a:rPr lang="ru-RU" dirty="0" smtClean="0"/>
            </a:br>
            <a:r>
              <a:rPr lang="ru-RU" dirty="0" smtClean="0"/>
              <a:t>«Изготовление театральных атрибутов»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988840"/>
            <a:ext cx="851148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P1014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600400" cy="2699959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5" name="Picture 8" descr="P101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3662076" cy="2663577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Контрольный эксперимент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1484784"/>
          <a:ext cx="712879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63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достижения: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980728"/>
            <a:ext cx="4911080" cy="5877272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Диплом 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участие в городском конкурсе на лучшую книжку – малышку по пропаганде здорового образа жизни «Сказки о здоровье»</a:t>
            </a:r>
          </a:p>
          <a:p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Диплом 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участие в муниципальном  конкурсе идей в фотоматериалах «Мой здоровый образ жизни».</a:t>
            </a:r>
          </a:p>
          <a:p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Сертификат 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конкурсе детских рисунков «Все краски осени».</a:t>
            </a:r>
          </a:p>
          <a:p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Диплом 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участие в городском конкурсе плакатов по пропаганде здорового образа жизни «Я, ты, он, она: мы – здоровая страна!»</a:t>
            </a:r>
          </a:p>
          <a:p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Сертификат 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участие во Всероссийском творческом фотоконкурсе «Пасха своими руками»</a:t>
            </a:r>
          </a:p>
          <a:p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Диплом 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2 место в муниципальном  конкурсе детского творчества на противопожарную тему: «Утром, вечером и днем, осторожен, будь с огнем!»</a:t>
            </a:r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724128" y="908720"/>
            <a:ext cx="2143547" cy="5532583"/>
            <a:chOff x="683568" y="1124744"/>
            <a:chExt cx="2143547" cy="5532583"/>
          </a:xfrm>
        </p:grpSpPr>
        <p:pic>
          <p:nvPicPr>
            <p:cNvPr id="25602" name="Picture 2" descr="C:\Users\admin\Desktop\достижения\Document_1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3933056"/>
              <a:ext cx="883444" cy="1247651"/>
            </a:xfrm>
            <a:prstGeom prst="rect">
              <a:avLst/>
            </a:prstGeom>
            <a:noFill/>
          </p:spPr>
        </p:pic>
        <p:pic>
          <p:nvPicPr>
            <p:cNvPr id="25603" name="Picture 3" descr="C:\Users\admin\Desktop\достижения\Document_2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83568" y="5335306"/>
              <a:ext cx="936104" cy="1322021"/>
            </a:xfrm>
            <a:prstGeom prst="rect">
              <a:avLst/>
            </a:prstGeom>
            <a:noFill/>
          </p:spPr>
        </p:pic>
        <p:pic>
          <p:nvPicPr>
            <p:cNvPr id="25604" name="Picture 4" descr="C:\Users\admin\Desktop\достижения\Document_3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683568" y="2492896"/>
              <a:ext cx="864096" cy="1220328"/>
            </a:xfrm>
            <a:prstGeom prst="rect">
              <a:avLst/>
            </a:prstGeom>
            <a:noFill/>
          </p:spPr>
        </p:pic>
        <p:pic>
          <p:nvPicPr>
            <p:cNvPr id="25605" name="Picture 5" descr="C:\Users\admin\Desktop\достижения\Document_4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683568" y="1124744"/>
              <a:ext cx="864096" cy="1220327"/>
            </a:xfrm>
            <a:prstGeom prst="rect">
              <a:avLst/>
            </a:prstGeom>
            <a:noFill/>
          </p:spPr>
        </p:pic>
        <p:pic>
          <p:nvPicPr>
            <p:cNvPr id="25606" name="Picture 6" descr="C:\Users\admin\Desktop\достижения\Document_5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1907704" y="1124744"/>
              <a:ext cx="800859" cy="1131020"/>
            </a:xfrm>
            <a:prstGeom prst="rect">
              <a:avLst/>
            </a:prstGeom>
            <a:noFill/>
          </p:spPr>
        </p:pic>
        <p:pic>
          <p:nvPicPr>
            <p:cNvPr id="25607" name="Picture 7" descr="C:\Users\admin\Desktop\достижения\Document_6.t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1979711" y="2564904"/>
              <a:ext cx="720080" cy="1016940"/>
            </a:xfrm>
            <a:prstGeom prst="rect">
              <a:avLst/>
            </a:prstGeom>
            <a:noFill/>
          </p:spPr>
        </p:pic>
        <p:pic>
          <p:nvPicPr>
            <p:cNvPr id="25608" name="Picture 8" descr="C:\Users\admin\Desktop\достижения\Document_7.t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0800000">
              <a:off x="1979712" y="3861048"/>
              <a:ext cx="764818" cy="1080120"/>
            </a:xfrm>
            <a:prstGeom prst="rect">
              <a:avLst/>
            </a:prstGeom>
            <a:noFill/>
          </p:spPr>
        </p:pic>
        <p:pic>
          <p:nvPicPr>
            <p:cNvPr id="25609" name="Picture 9" descr="C:\Users\admin\Desktop\достижения\Document_8.t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0800000" flipH="1">
              <a:off x="1979712" y="5373216"/>
              <a:ext cx="847403" cy="11967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1026" name="AutoShape 2" descr="http://muzyczna.lodz.pl/pliki/kolazainteresow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muzyczna.lodz.pl/pliki/kolazainteresow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muzyczna.lodz.pl/pliki/kolazainteresow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://imageserve.babycenter.com/16/000/160/aXR0e0BV7G3gHtdfE76CDhTD2pKecXs9_m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admin\Desktop\aXR0e0BV7G3gHtdfE76CDhTD2pKecXs9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39695"/>
            <a:ext cx="3849018" cy="5518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935416" cy="136207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Иркутска детский сад комбинированного вида № 129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295456" cy="2286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«Влияние русских народных сказок на развитие связной речи детей старшего дошкольного возраста»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237312"/>
            <a:ext cx="30243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Иркутск, </a:t>
            </a:r>
            <a:r>
              <a:rPr lang="ru-RU" b="1" dirty="0" smtClean="0"/>
              <a:t>2013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1905000" cy="1428750"/>
          </a:xfrm>
          <a:prstGeom prst="rect">
            <a:avLst/>
          </a:prstGeom>
          <a:noFill/>
          <a:ln w="57150">
            <a:solidFill>
              <a:srgbClr val="3333CC"/>
            </a:solidFill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3640138" cy="2897188"/>
          </a:xfrm>
          <a:prstGeom prst="rect">
            <a:avLst/>
          </a:prstGeom>
          <a:noFill/>
          <a:ln w="57150">
            <a:solidFill>
              <a:srgbClr val="CC0099"/>
            </a:solidFill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1866900" cy="1428750"/>
          </a:xfrm>
          <a:prstGeom prst="rect">
            <a:avLst/>
          </a:prstGeom>
          <a:noFill/>
          <a:ln w="57150">
            <a:solidFill>
              <a:srgbClr val="3333CC"/>
            </a:solidFill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36912"/>
            <a:ext cx="1885950" cy="1428750"/>
          </a:xfrm>
          <a:prstGeom prst="rect">
            <a:avLst/>
          </a:prstGeom>
          <a:noFill/>
          <a:ln w="57150">
            <a:solidFill>
              <a:srgbClr val="3333CC"/>
            </a:solidFill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93096"/>
            <a:ext cx="1905000" cy="1428750"/>
          </a:xfrm>
          <a:prstGeom prst="rect">
            <a:avLst/>
          </a:prstGeom>
          <a:noFill/>
          <a:ln w="57150">
            <a:solidFill>
              <a:srgbClr val="3333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36207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Актуальность выбора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7791400" cy="237152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Самая существенная черта русского народного промысла - праздничное ощущение радости.</a:t>
            </a:r>
            <a:b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Русский народ создал русский язык, красивый, как радуга после весеннего ливня, меткий, как стрелы, певучий и богатый, задушевный, как песня над колыбелью.</a:t>
            </a:r>
            <a:b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Л. Н. Толстой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716338"/>
            <a:ext cx="3681413" cy="2760662"/>
          </a:xfrm>
          <a:prstGeom prst="rect">
            <a:avLst/>
          </a:prstGeom>
          <a:noFill/>
          <a:ln w="57150">
            <a:solidFill>
              <a:srgbClr val="CC0099"/>
            </a:solidFill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679825"/>
            <a:ext cx="3043237" cy="2790825"/>
          </a:xfrm>
          <a:prstGeom prst="rect">
            <a:avLst/>
          </a:prstGeom>
          <a:noFill/>
          <a:ln w="57150">
            <a:solidFill>
              <a:srgbClr val="CC00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131840" y="260648"/>
            <a:ext cx="3312368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Языковая мощь русского народа 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1412776"/>
            <a:ext cx="3240360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Выразительность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2492896"/>
            <a:ext cx="3168352" cy="86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Образность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3645024"/>
            <a:ext cx="3096344" cy="792088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Простота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63680" y="2348880"/>
            <a:ext cx="2880320" cy="9361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Яркость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47656" y="3501008"/>
            <a:ext cx="3096344" cy="792088"/>
          </a:xfrm>
          <a:prstGeom prst="ellipse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Живые и образные выражения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07904" y="2492896"/>
            <a:ext cx="1728192" cy="15121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Русские народные сказки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51712" y="1484784"/>
            <a:ext cx="2592288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Юмор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03848" y="4797152"/>
            <a:ext cx="288032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Меткость языка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294523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48488" y="4260850"/>
            <a:ext cx="2079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062912" cy="590465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800080"/>
                </a:solidFill>
              </a:rPr>
              <a:t>Объект исследования</a:t>
            </a:r>
            <a:r>
              <a:rPr lang="ru-RU" sz="3600" dirty="0" smtClean="0"/>
              <a:t>: развитие связной речи детей старшего дошкольного возраста.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800080"/>
                </a:solidFill>
              </a:rPr>
              <a:t>Предмет исследования</a:t>
            </a:r>
            <a:r>
              <a:rPr lang="ru-RU" sz="3600" dirty="0" smtClean="0"/>
              <a:t>: русские народные сказки как средство развития связной речи детей старшего дошкольного возраста.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ЦЕЛЬ: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выявление влияния русских народных сказок на развитие связной речи старших дошкольников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 descr="P1014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4832350" cy="3624263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20680"/>
          </a:xfrm>
        </p:spPr>
        <p:txBody>
          <a:bodyPr>
            <a:noAutofit/>
          </a:bodyPr>
          <a:lstStyle/>
          <a:p>
            <a:pPr marL="609600" indent="-609600" algn="ctr"/>
            <a:r>
              <a:rPr lang="ru-RU" sz="2800" b="1" dirty="0" smtClean="0">
                <a:solidFill>
                  <a:schemeClr val="tx1"/>
                </a:solidFill>
              </a:rPr>
              <a:t>ЗАДАЧИ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 marL="609600" indent="-60960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Проанализировать психолого-педагогическую литературу по данной проблеме;</a:t>
            </a:r>
          </a:p>
          <a:p>
            <a:pPr marL="609600" indent="-60960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Выявить возможность использования русских народных сказок в непосредственно-образовательной деятельности по коммуникации и в повседневном общении;</a:t>
            </a:r>
          </a:p>
          <a:p>
            <a:pPr marL="609600" indent="-60960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Разработать систему мероприятий для детей старшего дошкольного возраста на основе использования русских народных сказок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исследования: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7431360" cy="453176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</a:rPr>
              <a:t>1 этап – констатирующий эксперимент.</a:t>
            </a:r>
          </a:p>
          <a:p>
            <a:pPr algn="ctr"/>
            <a:r>
              <a:rPr lang="ru-RU" sz="3600" i="1" dirty="0" smtClean="0">
                <a:solidFill>
                  <a:schemeClr val="tx1"/>
                </a:solidFill>
              </a:rPr>
              <a:t>2 этап – формирующий эксперимент.</a:t>
            </a:r>
          </a:p>
          <a:p>
            <a:pPr algn="ctr"/>
            <a:r>
              <a:rPr lang="ru-RU" sz="3600" i="1" dirty="0" smtClean="0">
                <a:solidFill>
                  <a:schemeClr val="tx1"/>
                </a:solidFill>
              </a:rPr>
              <a:t>3 этап – контрольный эксперимент.</a:t>
            </a:r>
            <a:endParaRPr lang="ru-RU" sz="3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88640"/>
            <a:ext cx="8295456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КРИТЕРИИ ЭФФЕКТИВНОСТИ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(М.М. Алексеевой, В.И. Яшиной):</a:t>
            </a:r>
          </a:p>
          <a:p>
            <a:pPr algn="ctr">
              <a:lnSpc>
                <a:spcPct val="80000"/>
              </a:lnSpc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уровень – высокий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ребенок активен в общении, умеет слушать и понимать речь, строит общение с учетом ситуации, легко входит в контакт с детьми и педагогом, ясно и последовательно выражает свои мысли, умеет пользоваться формами речевого этикета, умеет задавать и отвечать на вопросы, своевременно вступать и завершать диалог.</a:t>
            </a:r>
          </a:p>
          <a:p>
            <a:pPr>
              <a:lnSpc>
                <a:spcPct val="80000"/>
              </a:lnSpc>
              <a:defRPr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уровень - средний 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ребенок умеет слушать и понимать речь, участвует в общении чаще по инициативе других, умение пользоваться формами речевого этикета неустойчивое, при общении допускает ошибки и незначительные паузы, умеет отвечать на вопросы, умеет вступать в диалог.</a:t>
            </a:r>
          </a:p>
          <a:p>
            <a:pPr>
              <a:lnSpc>
                <a:spcPct val="80000"/>
              </a:lnSpc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III уровень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–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низкий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- ребенок малоактивен и малоразговорчив в общении с детьми и педагогом, невнимателен, редко пользуется формами речевого этикета, не умеет последовательно излагать свои мысли, точно передавать их содержания, словарь ребенка скуден, не умеет задавать и отвечать на вопросы, не всегда завершает диалог.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endPara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516</Words>
  <Application>Microsoft Office PowerPoint</Application>
  <PresentationFormat>Экран (4:3)</PresentationFormat>
  <Paragraphs>67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Ястремская Татьяна Васильевна – воспитатель.</vt:lpstr>
      <vt:lpstr>Муниципальное бюджетное дошкольное образовательное учреждение г. Иркутска детский сад комбинированного вида № 129 </vt:lpstr>
      <vt:lpstr>Актуальность выбора</vt:lpstr>
      <vt:lpstr>Презентация PowerPoint</vt:lpstr>
      <vt:lpstr>Объект исследования: развитие связной речи детей старшего дошкольного возраста. Предмет исследования: русские народные сказки как средство развития связной речи детей старшего дошкольного возраста. </vt:lpstr>
      <vt:lpstr>ЦЕЛЬ:  выявление влияния русских народных сказок на развитие связной речи старших дошкольников </vt:lpstr>
      <vt:lpstr>Презентация PowerPoint</vt:lpstr>
      <vt:lpstr>Этапы исследования:</vt:lpstr>
      <vt:lpstr>Презентация PowerPoint</vt:lpstr>
      <vt:lpstr>Констатирующий эксперимент</vt:lpstr>
      <vt:lpstr>Формирующий эксперимент</vt:lpstr>
      <vt:lpstr>Работа с родителями</vt:lpstr>
      <vt:lpstr>Семинар-практикум для воспитателей  «Изготовление театральных атрибутов»</vt:lpstr>
      <vt:lpstr>Контрольный эксперимент</vt:lpstr>
      <vt:lpstr>Наши достижения: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Ястремская Татьяна Васильевна – воспитатель.</dc:title>
  <dc:creator>Настёнка</dc:creator>
  <cp:lastModifiedBy>Admin</cp:lastModifiedBy>
  <cp:revision>35</cp:revision>
  <dcterms:created xsi:type="dcterms:W3CDTF">2013-11-16T12:21:35Z</dcterms:created>
  <dcterms:modified xsi:type="dcterms:W3CDTF">2017-12-06T11:55:31Z</dcterms:modified>
</cp:coreProperties>
</file>