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62" r:id="rId4"/>
    <p:sldId id="266" r:id="rId5"/>
    <p:sldId id="267" r:id="rId6"/>
    <p:sldId id="274" r:id="rId7"/>
    <p:sldId id="269" r:id="rId8"/>
    <p:sldId id="268" r:id="rId9"/>
    <p:sldId id="285" r:id="rId10"/>
    <p:sldId id="273" r:id="rId11"/>
    <p:sldId id="257" r:id="rId12"/>
    <p:sldId id="270" r:id="rId13"/>
    <p:sldId id="275" r:id="rId14"/>
    <p:sldId id="276" r:id="rId15"/>
    <p:sldId id="277" r:id="rId16"/>
    <p:sldId id="288" r:id="rId17"/>
    <p:sldId id="284" r:id="rId18"/>
    <p:sldId id="258" r:id="rId19"/>
    <p:sldId id="271" r:id="rId20"/>
    <p:sldId id="264" r:id="rId21"/>
    <p:sldId id="280" r:id="rId22"/>
    <p:sldId id="279" r:id="rId23"/>
    <p:sldId id="286" r:id="rId24"/>
    <p:sldId id="290" r:id="rId25"/>
    <p:sldId id="289" r:id="rId26"/>
    <p:sldId id="291" r:id="rId27"/>
    <p:sldId id="298" r:id="rId28"/>
    <p:sldId id="296" r:id="rId29"/>
    <p:sldId id="299" r:id="rId30"/>
    <p:sldId id="294" r:id="rId31"/>
    <p:sldId id="272" r:id="rId32"/>
    <p:sldId id="302" r:id="rId33"/>
    <p:sldId id="30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7676-CDCA-414F-8C63-A851644F8CD7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8A89-11DF-454C-9FFB-6247D4C65D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7676-CDCA-414F-8C63-A851644F8CD7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8A89-11DF-454C-9FFB-6247D4C65D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7676-CDCA-414F-8C63-A851644F8CD7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8A89-11DF-454C-9FFB-6247D4C65D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7676-CDCA-414F-8C63-A851644F8CD7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8A89-11DF-454C-9FFB-6247D4C65D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7676-CDCA-414F-8C63-A851644F8CD7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8A89-11DF-454C-9FFB-6247D4C65D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7676-CDCA-414F-8C63-A851644F8CD7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8A89-11DF-454C-9FFB-6247D4C65D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7676-CDCA-414F-8C63-A851644F8CD7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8A89-11DF-454C-9FFB-6247D4C65D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7676-CDCA-414F-8C63-A851644F8CD7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8A89-11DF-454C-9FFB-6247D4C65D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7676-CDCA-414F-8C63-A851644F8CD7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8A89-11DF-454C-9FFB-6247D4C65D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7676-CDCA-414F-8C63-A851644F8CD7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8A89-11DF-454C-9FFB-6247D4C65D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7676-CDCA-414F-8C63-A851644F8CD7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8A89-11DF-454C-9FFB-6247D4C65D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37676-CDCA-414F-8C63-A851644F8CD7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68A89-11DF-454C-9FFB-6247D4C65D4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&#1046;&#1072;&#1085;&#1085;&#1072;\Desktop\&#1087;&#1077;&#1076;&#1089;&#1086;&#1074;&#1077;&#1090;%204-2018\&#1056;&#1086;&#1083;&#1080;&#1082;_&#1086;_&#1082;&#1072;&#1085;&#1080;&#1082;&#1091;&#1083;&#1072;&#1093;_2017.wmv" TargetMode="Externa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&#1046;&#1072;&#1085;&#1085;&#1072;\Desktop\&#1087;&#1077;&#1076;&#1089;&#1086;&#1074;&#1077;&#1090;%204-2018\&#1092;&#1080;&#1079;&#1087;&#1086;&#1083;&#1085;&#1072;&#1103;23.01.wmv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4.jpeg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&#1046;&#1072;&#1085;&#1085;&#1072;\Desktop\&#1087;&#1077;&#1076;&#1089;&#1086;&#1074;&#1077;&#1090;%204-2018\video-6b7b8fffd05d1d6f4a0739d820a507b2-V.wmv" TargetMode="Externa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&#1046;&#1072;&#1085;&#1085;&#1072;\Desktop\&#1087;&#1077;&#1076;&#1089;&#1086;&#1074;&#1077;&#1090;%204-2018\IMG_0638.mp4" TargetMode="Externa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rused.ru/irk-mdou14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&#1046;&#1072;&#1085;&#1085;&#1072;\Desktop\&#1087;&#1077;&#1076;&#1089;&#1086;&#1074;&#1077;&#1090;%204-2018\&#1050;&#1088;&#1086;&#1089;&#1089;.wmv" TargetMode="Externa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Жанна\Desktop\18518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15616" y="1772816"/>
            <a:ext cx="727000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«Каким был 2017-2018 учебный год…»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Жанна\Desktop\depositphotos_3899363-stock-photo-mixed-leaf-fra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43608" y="1268760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Ноябрь 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Неделя неформальных каникул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рамках проекта «Иркутск – обучающий город»</a:t>
            </a:r>
            <a:endParaRPr lang="ru-RU" dirty="0" smtClean="0">
              <a:latin typeface="Garamond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олик_о_каникулах_2017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907704" y="2223494"/>
            <a:ext cx="5976664" cy="3761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Жанна\Desktop\210358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419872" y="5445224"/>
            <a:ext cx="5724128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конку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рс   «Безопасность глазами детей.  Огонь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пожар в сказках, художественных произведениях и мультфильмах».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80"/>
              </a:solidFill>
              <a:effectLst/>
              <a:latin typeface="Garamond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Users\Жанна\Pictures\2018-05-11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17743">
            <a:off x="577665" y="1446817"/>
            <a:ext cx="2876553" cy="47406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 descr="C:\Users\Жанна\Конкурсы\2017-2018\МЧС пожар\-НЕРПЕНОК-детское экскурсионное агентств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212976"/>
            <a:ext cx="2684072" cy="2147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Жанна\Desktop\210358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43608" y="364502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«Встреча с Дедом Морозом» (роли исполняют сами родители и педагоги ДОУ)</a:t>
            </a:r>
            <a:endParaRPr lang="ru-RU" dirty="0"/>
          </a:p>
        </p:txBody>
      </p:sp>
      <p:pic>
        <p:nvPicPr>
          <p:cNvPr id="4" name="Picture 2" descr="C:\Users\Жанна\Desktop\педсовет 4-2018\фото 2018\IMG_0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11345">
            <a:off x="346834" y="1039104"/>
            <a:ext cx="3210433" cy="240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7544" y="4863643"/>
            <a:ext cx="684076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Смотр-конкурс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«Что мы делаем зимой?» (оформление групп, выносной материал, участки)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80"/>
              </a:solidFill>
              <a:effectLst/>
              <a:latin typeface="Garamond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Жанна\Desktop\210358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123728" y="6021288"/>
            <a:ext cx="65882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Январь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выставка совместного творчества детей и родителей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Парад Снеговиков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Жанна\Desktop\педсовет 4-2018\фото 2018\IMG_00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2816"/>
            <a:ext cx="3611893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Жанна\Desktop\педсовет 4-2018\фото 2018\IMG_00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356992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Жанна\Desktop\210358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Жанна\Desktop\педсовет 4-2018\фото 2018\IMG_00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2193708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987824" y="6093296"/>
            <a:ext cx="4320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Январь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Игры доброй воли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 descr="C:\Users\Жанна\Desktop\педсовет 4-2018\фото 2018\IMG_06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717032"/>
            <a:ext cx="2606779" cy="242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физполная23.0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611560" y="2708920"/>
            <a:ext cx="5688632" cy="3199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7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Жанна\Desktop\210358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59224" y="3645024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Февраль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«Малые зимние Олимпийские игры»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Users\Жанна\Desktop\педсовет 4-2018\фото 2018\IMG_00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3504389" cy="2628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907704" y="4221088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«День защита Отечества»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4581128"/>
            <a:ext cx="4499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Экскурсия в МБОУ г. Иркутска СОШ №30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07904" y="5301208"/>
            <a:ext cx="523407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Font typeface="Wingdings" pitchFamily="2" charset="2"/>
              <a:buChar char="Ø"/>
            </a:pPr>
            <a:r>
              <a:rPr lang="ru-RU" cap="none" spc="50" dirty="0" smtClean="0">
                <a:ln w="11430"/>
                <a:latin typeface="Times New Roman" pitchFamily="18" charset="0"/>
                <a:cs typeface="Times New Roman" pitchFamily="18" charset="0"/>
              </a:rPr>
              <a:t> Городская выставка декоративно-прикладного творчества «Душа моя, Масленица!»</a:t>
            </a:r>
            <a:endParaRPr lang="ru-RU" cap="none" spc="50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F:\фото 2018\IMG_03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54085">
            <a:off x="627466" y="3185240"/>
            <a:ext cx="2481740" cy="3308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Жанна\Desktop\210358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Users\Жанна\Desktop\педсовет 4-2018\фото 2018\IMG_0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3792421" cy="2844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55576" y="5805264"/>
            <a:ext cx="818640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ыставка «Лучший герб семьи ДОУ – 2018»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9" name="Picture 3" descr="C:\Users\Жанна\Desktop\педсовет 4-2018\фото 2018\IMG_04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924944"/>
            <a:ext cx="3779912" cy="283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Жанна\Desktop\210358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F:\фото 2018\IMG_04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4355976" cy="290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403648" y="5373216"/>
            <a:ext cx="753833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Конкурс «Лучшая семья ДОУ – 2018»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Жанна\Desktop\vesna-wood-blossom-blue-iablonia-spring-flowers-tsve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0527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     Март </a:t>
            </a:r>
            <a:r>
              <a:rPr lang="ru-RU" dirty="0" smtClean="0"/>
              <a:t> «Мамин день»</a:t>
            </a:r>
            <a:endParaRPr lang="ru-RU" dirty="0"/>
          </a:p>
        </p:txBody>
      </p:sp>
      <p:pic>
        <p:nvPicPr>
          <p:cNvPr id="7170" name="Picture 2" descr="C:\Users\Жанна\Конкурсы\2017-2018\Неделя неформального образования 2018\неделя неформального образования 2018\IMG_0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40767"/>
            <a:ext cx="3528392" cy="2404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Жанна\Конкурсы\2017-2018\Неделя неформального образования 2018\неделя неформального образования 2018\IMG_01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01008"/>
            <a:ext cx="3600400" cy="2456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Жанна\Конкурсы\2017-2018\Неделя неформального образования 2018\неделя неформального образования 2018\IMG_01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1052736"/>
            <a:ext cx="3535281" cy="2389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C:\Users\Жанна\Конкурсы\2017-2018\Неделя неформального образования 2018\неделя неформального образования 2018\IMG_01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3789040"/>
            <a:ext cx="3563888" cy="241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Жанна\Desktop\vesna-wood-blossom-blue-iablonia-spring-flowers-tsve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59632" y="5877272"/>
            <a:ext cx="4932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     </a:t>
            </a:r>
            <a:r>
              <a:rPr lang="ru-RU" dirty="0" smtClean="0"/>
              <a:t>  «Неделя неформального образования» </a:t>
            </a:r>
          </a:p>
          <a:p>
            <a:pPr algn="ctr"/>
            <a:r>
              <a:rPr lang="ru-RU" dirty="0" smtClean="0"/>
              <a:t>в рамках проекта «Иркутск – обучающий город»</a:t>
            </a:r>
            <a:endParaRPr lang="ru-RU" dirty="0"/>
          </a:p>
        </p:txBody>
      </p:sp>
      <p:pic>
        <p:nvPicPr>
          <p:cNvPr id="6146" name="Picture 2" descr="C:\Users\Жанна\Конкурсы\2017-2018\Неделя неформального образования 2018\неделя неформального образования 2018\image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3491880" cy="232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Жанна\Конкурсы\2017-2018\Неделя неформального образования 2018\неделя неформального образования 2018\image (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140968"/>
            <a:ext cx="3419872" cy="2279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Жанна\Конкурсы\2017-2018\Неделя неформального образования 2018\неделя неформального образования 2018\IMG_01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2780928"/>
            <a:ext cx="232225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Users\Жанна\Конкурсы\2017-2018\Неделя неформального образования 2018\неделя неформального образования 2018\IMG_01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0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C:\Users\Жанна\Конкурсы\2017-2018\Неделя неформального образования 2018\неделя неформального образования 2018\IMG_01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764704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 descr="C:\Users\Жанна\Конкурсы\2017-2018\Неделя неформального образования 2018\неделя неформального образования 2018\IMG_408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1960" y="2708920"/>
            <a:ext cx="2247714" cy="2996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Жанна\Desktop\depositphotos_3899363-stock-photo-mixed-leaf-fra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11560" y="1412776"/>
            <a:ext cx="61926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сентября 2018 года -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развлечение  «По дорогам сказок…»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Жанна\Desktop\педсовет 4-2018\фото 2017-2018\1 сентября 2017\DSC_07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204864"/>
            <a:ext cx="3528392" cy="2352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Жанна\Desktop\педсовет 4-2018\фото 2017-2018\1 сентября 2017\DSC_07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772816"/>
            <a:ext cx="3491880" cy="232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Жанна\Desktop\педсовет 4-2018\фото 2017-2018\1 сентября 2017\DSC_08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3933056"/>
            <a:ext cx="3275856" cy="2183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Жанна\Desktop\vesna-wood-blossom-blue-iablonia-spring-flowers-tsve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460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Проект «Выборы президента ДОУ»</a:t>
            </a:r>
            <a:endParaRPr lang="ru-RU" dirty="0"/>
          </a:p>
        </p:txBody>
      </p:sp>
      <p:pic>
        <p:nvPicPr>
          <p:cNvPr id="4" name="Picture 3" descr="C:\Users\Жанна\Desktop\педсовет 4-2018\фото 2018\IMG_05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3861048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Жанна\Desktop\педсовет 4-2018\фото 2018\IMG_05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221088"/>
            <a:ext cx="326436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Жанна\Desktop\педсовет 4-2018\фото 2018\IMG_04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844824"/>
            <a:ext cx="2409732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Жанна\Desktop\педсовет 4-2018\фото 2018\IMG_04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692696"/>
            <a:ext cx="230172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video-6b7b8fffd05d1d6f4a0739d820a507b2-V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4860032" y="1196752"/>
            <a:ext cx="4062197" cy="3046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Жанна\Desktop\vesna-wood-blossom-blue-iablonia-spring-flowers-tsve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141277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    </a:t>
            </a:r>
          </a:p>
          <a:p>
            <a:r>
              <a:rPr lang="ru-RU" dirty="0" smtClean="0"/>
              <a:t>Встреча с Детской железной дорогой</a:t>
            </a:r>
          </a:p>
          <a:p>
            <a:endParaRPr lang="ru-RU" dirty="0" smtClean="0">
              <a:solidFill>
                <a:srgbClr val="0000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5085184"/>
            <a:ext cx="3503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«Маленькая мисс детского сада»</a:t>
            </a:r>
            <a:endParaRPr lang="ru-RU" dirty="0"/>
          </a:p>
        </p:txBody>
      </p:sp>
      <p:pic>
        <p:nvPicPr>
          <p:cNvPr id="5" name="Picture 4" descr="C:\Users\Жанна\Desktop\педсовет 4-2018\фото 2018\IMG_05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132856"/>
            <a:ext cx="3347864" cy="2510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Жанна\Desktop\педсовет 4-2018\фото 2018\IMG_05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556792"/>
            <a:ext cx="2625756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Жанна\Desktop\vesna-wood-blossom-blue-iablonia-spring-flowers-tsve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67744" y="15567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Апрель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Проект «Лучше всех!»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Жанна\Desktop\педсовет 4-2018\фото 2018\IMG_04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00808"/>
            <a:ext cx="2987824" cy="224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Жанна\Desktop\педсовет 4-2018\фото 2018\IMG_04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429000"/>
            <a:ext cx="421411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" descr="C:\Users\Жанна\Desktop\педсовет 4-2018\фото 2018\IMG_05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1700808"/>
            <a:ext cx="2093160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Жанна\Desktop\vesna-wood-blossom-blue-iablonia-spring-flowers-tsve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11760" y="11967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Выставка детского творчества «Светлая Пасха»</a:t>
            </a:r>
            <a:endParaRPr lang="ru-RU" dirty="0"/>
          </a:p>
        </p:txBody>
      </p:sp>
      <p:pic>
        <p:nvPicPr>
          <p:cNvPr id="4" name="Picture 9" descr="F:\фото 2018\IMG_0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47800">
            <a:off x="172080" y="2040675"/>
            <a:ext cx="2070229" cy="276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 descr="F:\фото 2018\IMG_03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4427730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F:\фото 2018\IMG_02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1844824"/>
            <a:ext cx="3347864" cy="2510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F:\фото 2018\IMG_03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2060848"/>
            <a:ext cx="3384376" cy="4512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Жанна\Desktop\педсовет 4-2018\обои для презентации\2376dgg23653688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3238" cy="6858000"/>
          </a:xfrm>
          <a:prstGeom prst="rect">
            <a:avLst/>
          </a:prstGeom>
          <a:noFill/>
        </p:spPr>
      </p:pic>
      <p:pic>
        <p:nvPicPr>
          <p:cNvPr id="7170" name="Picture 2" descr="F:\фото 2018\IMG_03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332656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F:\фото 2018\IMG_03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700808"/>
            <a:ext cx="3323861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F:\фото 2018\IMG_03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852936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5" name="Picture 7" descr="F:\фото 2018\IMG_03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4401108"/>
            <a:ext cx="3275856" cy="2456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6" name="Picture 8" descr="F:\фото 2018\IMG_037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3248980"/>
            <a:ext cx="3275856" cy="2456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004048" y="5661248"/>
            <a:ext cx="4139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Конкурс «Сенсорной игрушки (группы раннего возраста)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Жанна\Desktop\vesna-wood-blossom-blue-iablonia-spring-flowers-tsve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9512" y="141277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Конкурс «Битва хоров»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5805264"/>
            <a:ext cx="3139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«Звёздочки Иркутска – 2018»</a:t>
            </a:r>
            <a:endParaRPr lang="ru-RU" dirty="0"/>
          </a:p>
        </p:txBody>
      </p:sp>
      <p:pic>
        <p:nvPicPr>
          <p:cNvPr id="6" name="Picture 2" descr="C:\Users\Жанна\Desktop\педсовет 4-2018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32756">
            <a:off x="4421728" y="1193641"/>
            <a:ext cx="2447416" cy="4033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44824"/>
            <a:ext cx="3980640" cy="2652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833282">
            <a:off x="6122493" y="2951250"/>
            <a:ext cx="3206342" cy="2404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Жанна\Desktop\vesna-wood-blossom-blue-iablonia-spring-flowers-tsve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23928" y="4046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cs typeface="Times New Roman" pitchFamily="18" charset="0"/>
              </a:rPr>
              <a:t>Парад, посвящённый  </a:t>
            </a:r>
            <a:r>
              <a:rPr lang="ru-RU" dirty="0" smtClean="0">
                <a:ea typeface="Times New Roman" pitchFamily="18" charset="0"/>
                <a:cs typeface="Arial" pitchFamily="34" charset="0"/>
              </a:rPr>
              <a:t>празднованию 73-ей  годовщины Победы в Великой Отечественной войне</a:t>
            </a:r>
            <a:endParaRPr lang="ru-RU" dirty="0" smtClean="0">
              <a:cs typeface="Times New Roman" pitchFamily="18" charset="0"/>
            </a:endParaRPr>
          </a:p>
        </p:txBody>
      </p:sp>
      <p:pic>
        <p:nvPicPr>
          <p:cNvPr id="4" name="IMG_0638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43608" y="1628800"/>
            <a:ext cx="4800533" cy="3600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55776" y="5589240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Смотр-конкурс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«Эти летние деньки…» (выносной материал, участки)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Жанна\Desktop\vesna-wood-blossom-blue-iablonia-spring-flowers-tsve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AutoShape 1"/>
          <p:cNvSpPr>
            <a:spLocks noChangeArrowheads="1"/>
          </p:cNvSpPr>
          <p:nvPr/>
        </p:nvSpPr>
        <p:spPr bwMode="auto">
          <a:xfrm rot="20926770">
            <a:off x="259013" y="1232258"/>
            <a:ext cx="1944216" cy="1008112"/>
          </a:xfrm>
          <a:prstGeom prst="foldedCorner">
            <a:avLst>
              <a:gd name="adj" fmla="val 19963"/>
            </a:avLst>
          </a:prstGeom>
          <a:solidFill>
            <a:srgbClr val="CCFFCC"/>
          </a:solidFill>
          <a:ln w="28575" cap="rnd">
            <a:solidFill>
              <a:srgbClr val="00B050"/>
            </a:solidFill>
            <a:prstDash val="sysDot"/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АВТОРСКИЕ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ДНИ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 rot="384219">
            <a:off x="2606028" y="1511631"/>
            <a:ext cx="1828800" cy="1003424"/>
          </a:xfrm>
          <a:prstGeom prst="foldedCorner">
            <a:avLst>
              <a:gd name="adj" fmla="val 17880"/>
            </a:avLst>
          </a:prstGeom>
          <a:solidFill>
            <a:srgbClr val="CCFFCC"/>
          </a:solidFill>
          <a:ln w="28575" cap="rnd">
            <a:solidFill>
              <a:srgbClr val="00B050"/>
            </a:solidFill>
            <a:prstDash val="sysDot"/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МЕТОДИЧЕСКИЕ МЕРОПРЯТИЯ  ДОУ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 rot="21126634">
            <a:off x="4665715" y="352833"/>
            <a:ext cx="2498452" cy="1537789"/>
          </a:xfrm>
          <a:prstGeom prst="foldedCorner">
            <a:avLst>
              <a:gd name="adj" fmla="val 17880"/>
            </a:avLst>
          </a:prstGeom>
          <a:solidFill>
            <a:srgbClr val="FFFFCC"/>
          </a:solidFill>
          <a:ln w="28575" cap="rnd">
            <a:solidFill>
              <a:srgbClr val="800080"/>
            </a:solidFill>
            <a:prstDash val="sysDot"/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НЕДЕЛЯ НЕФОРМАЛЬНОГО ОБРАЗОВАНИЯ В РАМКАХ ПРОЕКТА «ИРКУТСК – ОБУЧАЮЩИЙ ГОРОД»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1"/>
          <p:cNvSpPr>
            <a:spLocks noChangeArrowheads="1"/>
          </p:cNvSpPr>
          <p:nvPr/>
        </p:nvSpPr>
        <p:spPr bwMode="auto">
          <a:xfrm rot="579197">
            <a:off x="351582" y="3001593"/>
            <a:ext cx="2392166" cy="1263442"/>
          </a:xfrm>
          <a:prstGeom prst="foldedCorner">
            <a:avLst>
              <a:gd name="adj" fmla="val 19963"/>
            </a:avLst>
          </a:prstGeom>
          <a:solidFill>
            <a:srgbClr val="CCFFCC"/>
          </a:solidFill>
          <a:ln w="28575" cap="rnd">
            <a:solidFill>
              <a:srgbClr val="00B050"/>
            </a:solidFill>
            <a:prstDash val="sysDot"/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Научно-практические конференции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 rot="844784">
            <a:off x="4014219" y="5149074"/>
            <a:ext cx="1828800" cy="968154"/>
          </a:xfrm>
          <a:prstGeom prst="foldedCorner">
            <a:avLst>
              <a:gd name="adj" fmla="val 17880"/>
            </a:avLst>
          </a:prstGeom>
          <a:solidFill>
            <a:srgbClr val="FFFFCC"/>
          </a:solidFill>
          <a:ln w="28575" cap="rnd">
            <a:solidFill>
              <a:srgbClr val="800080"/>
            </a:solidFill>
            <a:prstDash val="sysDot"/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МЕТОДИЧЕСКИЕ ОБЪЕДИНЕНИЯ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1"/>
          <p:cNvSpPr>
            <a:spLocks noChangeArrowheads="1"/>
          </p:cNvSpPr>
          <p:nvPr/>
        </p:nvSpPr>
        <p:spPr bwMode="auto">
          <a:xfrm rot="20812911">
            <a:off x="2949939" y="3614606"/>
            <a:ext cx="2392166" cy="1037059"/>
          </a:xfrm>
          <a:prstGeom prst="foldedCorner">
            <a:avLst>
              <a:gd name="adj" fmla="val 19963"/>
            </a:avLst>
          </a:prstGeom>
          <a:solidFill>
            <a:srgbClr val="CCFFCC"/>
          </a:solidFill>
          <a:ln w="28575" cap="rnd">
            <a:solidFill>
              <a:srgbClr val="00B050"/>
            </a:solidFill>
            <a:prstDash val="sysDot"/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Семинары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1"/>
          <p:cNvSpPr>
            <a:spLocks noChangeArrowheads="1"/>
          </p:cNvSpPr>
          <p:nvPr/>
        </p:nvSpPr>
        <p:spPr bwMode="auto">
          <a:xfrm rot="21112179">
            <a:off x="6089480" y="4311887"/>
            <a:ext cx="2392166" cy="1263442"/>
          </a:xfrm>
          <a:prstGeom prst="foldedCorner">
            <a:avLst>
              <a:gd name="adj" fmla="val 19963"/>
            </a:avLst>
          </a:prstGeom>
          <a:solidFill>
            <a:srgbClr val="CCFFCC"/>
          </a:solidFill>
          <a:ln w="28575" cap="rnd">
            <a:solidFill>
              <a:srgbClr val="00B050"/>
            </a:solidFill>
            <a:prstDash val="sysDot"/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Курсы повышения квалификации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 rot="20841401">
            <a:off x="474390" y="4915442"/>
            <a:ext cx="2653479" cy="1672437"/>
          </a:xfrm>
          <a:prstGeom prst="foldedCorner">
            <a:avLst>
              <a:gd name="adj" fmla="val 17880"/>
            </a:avLst>
          </a:prstGeom>
          <a:solidFill>
            <a:srgbClr val="CCFFCC"/>
          </a:solidFill>
          <a:ln w="28575" cap="rnd">
            <a:solidFill>
              <a:srgbClr val="00B050"/>
            </a:solidFill>
            <a:prstDash val="sysDot"/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НЕДЕЛЯ НЕФОРМАЛЬНЫХ каникул В РАМКАХ ПРОЕКТА «ИРКУТСК – ОБУЧАЮЩИЙ ГОРОД»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5292080" y="2132856"/>
            <a:ext cx="3851920" cy="1584176"/>
          </a:xfrm>
          <a:prstGeom prst="flowChartMultidocument">
            <a:avLst/>
          </a:prstGeom>
          <a:solidFill>
            <a:srgbClr val="FFFF66"/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 САМООБРАЗОВАНИЮ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Жанна\Desktop\педсовет 4-2018\обои для презентации\386998-svetik_1024x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27"/>
            <a:ext cx="9144000" cy="6860327"/>
          </a:xfrm>
          <a:prstGeom prst="rect">
            <a:avLst/>
          </a:prstGeom>
          <a:noFill/>
        </p:spPr>
      </p:pic>
      <p:sp>
        <p:nvSpPr>
          <p:cNvPr id="3" name="AutoShape 1"/>
          <p:cNvSpPr>
            <a:spLocks noChangeArrowheads="1"/>
          </p:cNvSpPr>
          <p:nvPr/>
        </p:nvSpPr>
        <p:spPr bwMode="auto">
          <a:xfrm rot="556069">
            <a:off x="6559161" y="513506"/>
            <a:ext cx="2304256" cy="720079"/>
          </a:xfrm>
          <a:prstGeom prst="foldedCorner">
            <a:avLst>
              <a:gd name="adj" fmla="val 19963"/>
            </a:avLst>
          </a:prstGeom>
          <a:solidFill>
            <a:srgbClr val="FFFFCC"/>
          </a:solidFill>
          <a:ln w="28575" cap="rnd">
            <a:solidFill>
              <a:srgbClr val="800080"/>
            </a:solidFill>
            <a:prstDash val="sysDot"/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АТТЕСТАЦИЯ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1"/>
          <p:cNvSpPr>
            <a:spLocks noChangeArrowheads="1"/>
          </p:cNvSpPr>
          <p:nvPr/>
        </p:nvSpPr>
        <p:spPr bwMode="auto">
          <a:xfrm>
            <a:off x="4860032" y="1628800"/>
            <a:ext cx="3960440" cy="1656184"/>
          </a:xfrm>
          <a:prstGeom prst="foldedCorner">
            <a:avLst>
              <a:gd name="adj" fmla="val 19963"/>
            </a:avLst>
          </a:prstGeom>
          <a:solidFill>
            <a:schemeClr val="accent5">
              <a:lumMod val="20000"/>
              <a:lumOff val="80000"/>
            </a:schemeClr>
          </a:solidFill>
          <a:ln w="28575" cap="rnd">
            <a:solidFill>
              <a:srgbClr val="800080"/>
            </a:solidFill>
            <a:prstDash val="sysDot"/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Учитель-логопед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КК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Дорофеева А.А. </a:t>
            </a:r>
          </a:p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КК: 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Лихотина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А.О.,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Милицына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О.В., Осипова А.В.,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Дидур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С.А., Краснопольская Ю.А.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5" name="Picture 1" descr="C:\Users\Жанна\Фото\фото коллектив по одному\Фото коллектива 2016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21099">
            <a:off x="7385205" y="4106119"/>
            <a:ext cx="1741927" cy="26166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C:\Users\Жанна\Фото\фото коллектив по одному\Фото коллектива 2016\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429000"/>
            <a:ext cx="1467784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C:\Users\Жанна\Фото\фото коллектив по одному\Фото коллектива 2016\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93906">
            <a:off x="2955380" y="260062"/>
            <a:ext cx="1721608" cy="2586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C:\Users\Жанна\Фото\фото коллектив по одному\Фото коллектива 2016\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3212976"/>
            <a:ext cx="1556540" cy="2338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 descr="C:\Users\Жанна\Фото\фото коллектив по одному\Фото коллектива 2016\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81629">
            <a:off x="4650536" y="4360452"/>
            <a:ext cx="1652057" cy="24816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Жанна\Desktop\vesna-wood-blossom-blue-iablonia-spring-flowers-tsve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764704"/>
            <a:ext cx="6261720" cy="4696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860032" y="5517232"/>
            <a:ext cx="3137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https://rused.ru/irk-mdou148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Жанна\Desktop\depositphotos_3899363-stock-photo-mixed-leaf-fra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827584" y="1412776"/>
            <a:ext cx="6768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Выставка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осенних композиций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«Осенние  фантазии»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Жанна\Desktop\педсовет 4-2018\фото 2017-2018\поделки\DSC_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3" y="1916832"/>
            <a:ext cx="3348371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Жанна\Desktop\педсовет 4-2018\фото 2017-2018\поделки\DSC_0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844824"/>
            <a:ext cx="3563888" cy="237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Жанна\Desktop\педсовет 4-2018\фото 2017-2018\поделки\DSC_0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3861048"/>
            <a:ext cx="3491880" cy="232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Жанна\Desktop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3011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404664"/>
            <a:ext cx="829310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Работа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дошкольного учреждения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летний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оздоровительный период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03" name="Picture 3" descr="C:\Users\Жанна\Desktop\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933055"/>
            <a:ext cx="3744416" cy="2647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Жанна\Desktop\8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175822" y="1772816"/>
            <a:ext cx="39681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Концерт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C:\Users\Жанна\Desktop\hello_html_m69e10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04820"/>
            <a:ext cx="4967832" cy="4459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Жанна\Desktop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Жанна\Desktop\img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Жанна\Desktop\depositphotos_3899363-stock-photo-mixed-leaf-fra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87624" y="1412776"/>
            <a:ext cx="6552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Смотр-конкурс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готовности групп к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2017-2018 учебному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году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2276872"/>
            <a:ext cx="5400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Результаты:</a:t>
            </a:r>
          </a:p>
          <a:p>
            <a:pPr algn="ctr"/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Высокий уровень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б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(гр.№10,13)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Выше среднего уровня –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3б.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(гр.2,7,8)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Средний уровень –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б.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(гр.№4,12,14)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Низкий уровень –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б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(гр.№1,3,6, 9,11)</a:t>
            </a: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C:\Users\Жанна\Desktop\педсовет 4-2018\для Екатерины Валерьевны\Смотр готовности\Гр. 14\IMG_4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916832"/>
            <a:ext cx="2193708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Жанна\Desktop\педсовет 4-2018\обои для презентации\1271957609_1600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Жанна\Desktop\педсовет 4-2018\для Екатерины Валерьевны\Смотр готовности\Гр. 1\IMG_45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71800" cy="207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Жанна\Desktop\педсовет 4-2018\для Екатерины Валерьевны\Смотр готовности\Гр. 2\IMG_43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44824"/>
            <a:ext cx="2247714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Жанна\Desktop\педсовет 4-2018\для Екатерины Валерьевны\Смотр готовности\Гр. 3\IMG_45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2204864"/>
            <a:ext cx="2193708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Жанна\Desktop\педсовет 4-2018\для Екатерины Валерьевны\Смотр готовности\Гр. 4\IMG_42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89748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Жанна\Desktop\педсовет 4-2018\для Екатерины Валерьевны\Смотр готовности\Гр. 6\IMG_42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0"/>
            <a:ext cx="2193708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 descr="C:\Users\Жанна\Desktop\педсовет 4-2018\для Екатерины Валерьевны\Смотр готовности\Гр. 7\IMG_427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260648"/>
            <a:ext cx="213970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C:\Users\Жанна\Desktop\педсовет 4-2018\для Екатерины Валерьевны\Смотр готовности\Гр. 8\IMG_428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0"/>
            <a:ext cx="2088232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5" name="Picture 9" descr="C:\Users\Жанна\Desktop\педсовет 4-2018\для Екатерины Валерьевны\Смотр готовности\Гр. 9\IMG_443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5976" y="2780928"/>
            <a:ext cx="3547887" cy="1995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6" name="Picture 10" descr="C:\Users\Жанна\Desktop\педсовет 4-2018\для Екатерины Валерьевны\Смотр готовности\Гр. 10\IMG_429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99792" y="4941168"/>
            <a:ext cx="2555776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7" name="Picture 11" descr="C:\Users\Жанна\Desktop\педсовет 4-2018\для Екатерины Валерьевны\Смотр готовности\Гр. 10\IMG_429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48064" y="4365104"/>
            <a:ext cx="1869672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8" name="Picture 12" descr="C:\Users\Жанна\Desktop\педсовет 4-2018\для Екатерины Валерьевны\Смотр готовности\Гр. 12\IMG_424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58304" y="4077072"/>
            <a:ext cx="2085696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Жанна\Desktop\depositphotos_3899363-stock-photo-mixed-leaf-fra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15616" y="1340768"/>
            <a:ext cx="6048672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«Осенний легкоатлетический кросс».</a:t>
            </a:r>
            <a:endParaRPr lang="ru-RU" b="1" dirty="0" smtClean="0">
              <a:solidFill>
                <a:srgbClr val="000080"/>
              </a:solidFill>
              <a:latin typeface="Garamond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80"/>
              </a:solidFill>
              <a:effectLst/>
              <a:latin typeface="Garamond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Кросс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907704" y="1801941"/>
            <a:ext cx="6054824" cy="3427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Жанна\Desktop\depositphotos_3899363-stock-photo-mixed-leaf-fra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99836">
            <a:off x="813123" y="1326499"/>
            <a:ext cx="3001796" cy="2999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378133" y="2276872"/>
            <a:ext cx="479567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cap="none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27 сентября 2017 года</a:t>
            </a:r>
          </a:p>
          <a:p>
            <a:pPr algn="ctr"/>
            <a:endParaRPr lang="ru-RU" sz="2400" b="1" cap="none" spc="150" dirty="0" smtClean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2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коллектив МАДОУ г. Иркутска </a:t>
            </a:r>
          </a:p>
          <a:p>
            <a:pPr algn="ctr"/>
            <a:r>
              <a:rPr lang="ru-RU" sz="2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детского сада №148</a:t>
            </a:r>
          </a:p>
          <a:p>
            <a:pPr algn="ctr"/>
            <a:r>
              <a:rPr lang="ru-RU" sz="2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отметил </a:t>
            </a:r>
          </a:p>
          <a:p>
            <a:pPr algn="ctr"/>
            <a:r>
              <a:rPr lang="ru-RU" sz="24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</a:t>
            </a:r>
            <a:r>
              <a:rPr lang="ru-RU" sz="2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ень дошкольного работника</a:t>
            </a:r>
            <a:endParaRPr lang="ru-RU" sz="2400" b="1" cap="none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Жанна\Desktop\depositphotos_3899363-stock-photo-mixed-leaf-fra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55576" y="1268760"/>
            <a:ext cx="6840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Тематическая неделя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 днем рождения, детский сад!»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83768" y="486916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Оформление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выставки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детского творчества «С днём рождения, детский сад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!» (поздравительные открытки)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C:\Users\Жанна\Desktop\педсовет 4-2018\фото 2017-2018\фото 148\открытка ДР Дс\DSC_0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844823"/>
            <a:ext cx="4283968" cy="2855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Жанна\Desktop\depositphotos_3899363-stock-photo-mixed-leaf-fra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87624" y="1412776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Октябрь    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Праздники осени</a:t>
            </a:r>
            <a:endParaRPr lang="ru-RU" dirty="0" smtClean="0">
              <a:latin typeface="Garamond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Жанна\Desktop\педсовет 4-2018\фото 2017-2018\Осень 2017\IMG_20171016_094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00808"/>
            <a:ext cx="3096344" cy="232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Жанна\Desktop\педсовет 4-2018\фото 2017-2018\Осень 2017\IMG_20171016_1542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196752"/>
            <a:ext cx="3107837" cy="2330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Жанна\Desktop\педсовет 4-2018\фото 2017-2018\Осень 2017\IMG_20171024_0943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3653644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Жанна\Desktop\педсовет 4-2018\фото 2017-2018\Осень 2017\IMG_20171024_0951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3068960"/>
            <a:ext cx="3275856" cy="2456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453</Words>
  <Application>Microsoft Office PowerPoint</Application>
  <PresentationFormat>Экран (4:3)</PresentationFormat>
  <Paragraphs>80</Paragraphs>
  <Slides>33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Жанна</dc:creator>
  <cp:lastModifiedBy>Жанна</cp:lastModifiedBy>
  <cp:revision>72</cp:revision>
  <dcterms:created xsi:type="dcterms:W3CDTF">2018-05-16T01:52:52Z</dcterms:created>
  <dcterms:modified xsi:type="dcterms:W3CDTF">2018-05-23T07:16:40Z</dcterms:modified>
</cp:coreProperties>
</file>