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67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1E9C-25B7-459A-8D28-F3CD48E387C9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85B8-44DA-41C0-98BE-1D80932644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185B8-44DA-41C0-98BE-1D809326445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речевого развития девочек и мальчиков</a:t>
            </a:r>
            <a:endParaRPr lang="ru-RU" dirty="0"/>
          </a:p>
        </p:txBody>
      </p:sp>
      <p:pic>
        <p:nvPicPr>
          <p:cNvPr id="186369" name="Picture 1" descr="G: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572032" cy="3227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4310540"/>
            <a:ext cx="347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Учитель-логопед </a:t>
            </a:r>
            <a:r>
              <a:rPr lang="ru-RU" dirty="0" err="1" smtClean="0"/>
              <a:t>Высоченко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ображение 5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72250">
            <a:off x="5629275" y="977900"/>
            <a:ext cx="2087563" cy="2879725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4076700"/>
            <a:ext cx="3281362" cy="2187575"/>
          </a:xfrm>
          <a:prstGeom prst="rect">
            <a:avLst/>
          </a:prstGeom>
          <a:ln/>
        </p:spPr>
      </p:pic>
      <p:pic>
        <p:nvPicPr>
          <p:cNvPr id="4" name="Picture 9" descr="Изображение 5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0805009">
            <a:off x="1331913" y="981075"/>
            <a:ext cx="2232025" cy="2808288"/>
          </a:xfrm>
          <a:prstGeom prst="rect">
            <a:avLst/>
          </a:prstGeom>
          <a:noFill/>
          <a:ln/>
        </p:spPr>
      </p:pic>
      <p:pic>
        <p:nvPicPr>
          <p:cNvPr id="5" name="Picture 11" descr="Изображение 57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4213" y="4005263"/>
            <a:ext cx="3281362" cy="2187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928802"/>
            <a:ext cx="8686800" cy="2786082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00372"/>
            <a:ext cx="5867400" cy="714380"/>
          </a:xfrm>
        </p:spPr>
        <p:txBody>
          <a:bodyPr/>
          <a:lstStyle/>
          <a:p>
            <a:r>
              <a:rPr lang="ru-RU" dirty="0" smtClean="0"/>
              <a:t>Факторы развития мальчиков и девочек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3500438"/>
            <a:ext cx="7262834" cy="3571900"/>
          </a:xfrm>
        </p:spPr>
        <p:txBody>
          <a:bodyPr>
            <a:noAutofit/>
          </a:bodyPr>
          <a:lstStyle/>
          <a:p>
            <a:r>
              <a:rPr lang="ru-RU" sz="2400" dirty="0" smtClean="0"/>
              <a:t>- У мальчиков детство длится дольше, чем у девочек;</a:t>
            </a:r>
          </a:p>
          <a:p>
            <a:pPr>
              <a:buFontTx/>
              <a:buChar char="-"/>
            </a:pPr>
            <a:r>
              <a:rPr lang="ru-RU" sz="2400" dirty="0" smtClean="0"/>
              <a:t>- девочки рождаются более зрелыми на 3-4 недели;</a:t>
            </a:r>
          </a:p>
          <a:p>
            <a:pPr>
              <a:buFontTx/>
              <a:buChar char="-"/>
            </a:pPr>
            <a:r>
              <a:rPr lang="ru-RU" sz="2400" dirty="0" smtClean="0"/>
              <a:t>- мальчики на 2-3 месяца начинают ходить позже, чем девочки;</a:t>
            </a:r>
          </a:p>
          <a:p>
            <a:pPr>
              <a:buFontTx/>
              <a:buChar char="-"/>
            </a:pPr>
            <a:r>
              <a:rPr lang="ru-RU" sz="2400" dirty="0" smtClean="0"/>
              <a:t>- мальчики на 4-6 месяцев позже начинают говорить;</a:t>
            </a:r>
          </a:p>
          <a:p>
            <a:pPr>
              <a:buFontTx/>
              <a:buChar char="-"/>
            </a:pPr>
            <a:r>
              <a:rPr lang="ru-RU" sz="2400" dirty="0" smtClean="0"/>
              <a:t>- к периоду поступления в школу мальчики «младше» девочек по своему биологическому возрасту на целый год.</a:t>
            </a:r>
            <a:endParaRPr lang="ru-RU" sz="2400" dirty="0"/>
          </a:p>
        </p:txBody>
      </p:sp>
      <p:pic>
        <p:nvPicPr>
          <p:cNvPr id="6" name="Picture 6" descr="2650_html_m6b1ecc9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 bwMode="auto">
          <a:xfrm>
            <a:off x="2357422" y="214290"/>
            <a:ext cx="50292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G:\мозг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388" y="0"/>
            <a:ext cx="50032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714356"/>
          <a:ext cx="8715438" cy="47863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05146"/>
                <a:gridCol w="2905146"/>
                <a:gridCol w="2905146"/>
              </a:tblGrid>
              <a:tr h="142876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мальчиков и девочек, влияющие на</a:t>
                      </a:r>
                      <a:r>
                        <a:rPr lang="ru-RU" baseline="0" dirty="0" smtClean="0"/>
                        <a:t> развитие речи в норме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sz="1800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Острота слуха до 8 лет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Чувствительность к шуму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чувствительны, поэтому</a:t>
                      </a:r>
                      <a:r>
                        <a:rPr lang="ru-RU" baseline="0" dirty="0" smtClean="0"/>
                        <a:t> больше шумят сами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чувствительны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28760">
                <a:tc>
                  <a:txBody>
                    <a:bodyPr/>
                    <a:lstStyle/>
                    <a:p>
                      <a:r>
                        <a:rPr lang="ru-RU" dirty="0" smtClean="0"/>
                        <a:t>Кожная чувствительность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42920"/>
          <a:ext cx="8286807" cy="34175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62269"/>
                <a:gridCol w="2762269"/>
                <a:gridCol w="2762269"/>
              </a:tblGrid>
              <a:tr h="11144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4432">
                <a:tc>
                  <a:txBody>
                    <a:bodyPr/>
                    <a:lstStyle/>
                    <a:p>
                      <a:r>
                        <a:rPr lang="ru-RU" dirty="0" smtClean="0"/>
                        <a:t>Созревания левого полушария (логического. речевое мышление)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Медленное.</a:t>
                      </a:r>
                    </a:p>
                    <a:p>
                      <a:r>
                        <a:rPr lang="ru-RU" dirty="0" smtClean="0"/>
                        <a:t>С возрастом</a:t>
                      </a:r>
                      <a:r>
                        <a:rPr lang="ru-RU" baseline="0" dirty="0" smtClean="0"/>
                        <a:t> начинает лидировать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4432">
                <a:tc>
                  <a:txBody>
                    <a:bodyPr/>
                    <a:lstStyle/>
                    <a:p>
                      <a:r>
                        <a:rPr lang="ru-RU" dirty="0" smtClean="0"/>
                        <a:t>Созревание</a:t>
                      </a:r>
                      <a:r>
                        <a:rPr lang="ru-RU" baseline="0" dirty="0" smtClean="0"/>
                        <a:t> правого полушария(пространственно-временная ориентация)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Имеется</a:t>
                      </a:r>
                      <a:r>
                        <a:rPr lang="ru-RU" baseline="0" dirty="0" smtClean="0"/>
                        <a:t> уже в 6 лет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3" y="500040"/>
          <a:ext cx="8072493" cy="5909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0831"/>
                <a:gridCol w="2690831"/>
                <a:gridCol w="2690831"/>
              </a:tblGrid>
              <a:tr h="99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1675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</a:t>
                      </a:r>
                      <a:r>
                        <a:rPr lang="ru-RU" baseline="0" dirty="0" smtClean="0"/>
                        <a:t> нервных путей, соединяющих оба полушария коры головного мозга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Медленное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Быстрое. Возможно,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нервные</a:t>
                      </a:r>
                      <a:r>
                        <a:rPr lang="ru-RU" baseline="0" dirty="0" smtClean="0"/>
                        <a:t> связи намного богаче(толще спайка нервных волокон, соединяющих полушария)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460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мышление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Меньше говорят, но мыслят нестандартно, интересно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Лучше развита речь, но мышление более однотипно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095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Поисковая деятельность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Выдвигают</a:t>
                      </a:r>
                      <a:r>
                        <a:rPr lang="ru-RU" baseline="0" dirty="0" smtClean="0"/>
                        <a:t> новые идеи. Лучше решают принципиально новые задачи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Лучше выполняют типовые</a:t>
                      </a:r>
                      <a:r>
                        <a:rPr lang="ru-RU" baseline="0" dirty="0" smtClean="0"/>
                        <a:t> задачи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4600">
                <a:tc>
                  <a:txBody>
                    <a:bodyPr/>
                    <a:lstStyle/>
                    <a:p>
                      <a:r>
                        <a:rPr lang="ru-RU" dirty="0" smtClean="0"/>
                        <a:t>Нахождение словесных ассоциаций (поисковые задания)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Хуже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3" y="428605"/>
          <a:ext cx="8215368" cy="58864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8456"/>
                <a:gridCol w="2738456"/>
                <a:gridCol w="2738456"/>
              </a:tblGrid>
              <a:tr h="1200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0015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 врабатываемости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Медленно набирают нужный уровень работоспособности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 набирают работоспособность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0015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памяти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Длится</a:t>
                      </a:r>
                      <a:r>
                        <a:rPr lang="ru-RU" baseline="0" dirty="0" smtClean="0"/>
                        <a:t> достаточно долго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Завершается рано. Больше</a:t>
                      </a:r>
                      <a:r>
                        <a:rPr lang="ru-RU" baseline="0" dirty="0" smtClean="0"/>
                        <a:t> опираются на механическое запоминание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00158">
                <a:tc>
                  <a:txBody>
                    <a:bodyPr/>
                    <a:lstStyle/>
                    <a:p>
                      <a:r>
                        <a:rPr lang="ru-RU" dirty="0" smtClean="0"/>
                        <a:t>Утомление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Страдают </a:t>
                      </a:r>
                      <a:r>
                        <a:rPr lang="ru-RU" dirty="0" err="1" smtClean="0"/>
                        <a:t>левополушарные</a:t>
                      </a:r>
                      <a:r>
                        <a:rPr lang="ru-RU" dirty="0" smtClean="0"/>
                        <a:t> процессы (речевое мышление, логические</a:t>
                      </a:r>
                      <a:r>
                        <a:rPr lang="ru-RU" baseline="0" dirty="0" smtClean="0"/>
                        <a:t> операции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Страдают</a:t>
                      </a:r>
                      <a:r>
                        <a:rPr lang="ru-RU" baseline="0" dirty="0" smtClean="0"/>
                        <a:t> правополушарные процессы (образное мышление, пространственные отношения, эмоциональное самочувствие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1"/>
          <a:ext cx="8501121" cy="62865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3707"/>
                <a:gridCol w="2833707"/>
                <a:gridCol w="2833707"/>
              </a:tblGrid>
              <a:tr h="9749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361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выполнения заданий, тщательность, проработка деталей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361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чтения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67559"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Добрые</a:t>
                      </a:r>
                      <a:r>
                        <a:rPr lang="ru-RU" baseline="0" dirty="0" smtClean="0"/>
                        <a:t> слова(которые нравятся самим детям)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Водитель, десантник,</a:t>
                      </a:r>
                    </a:p>
                    <a:p>
                      <a:r>
                        <a:rPr lang="ru-RU" dirty="0" smtClean="0"/>
                        <a:t>банкир, «</a:t>
                      </a:r>
                      <a:r>
                        <a:rPr lang="ru-RU" dirty="0" err="1" smtClean="0"/>
                        <a:t>мерседес</a:t>
                      </a:r>
                      <a:r>
                        <a:rPr lang="ru-RU" dirty="0" smtClean="0"/>
                        <a:t>»</a:t>
                      </a:r>
                      <a:r>
                        <a:rPr lang="ru-RU" baseline="0" dirty="0" smtClean="0"/>
                        <a:t> и т.д. почти нет уменьшительно-ласкательных  слов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Чаще</a:t>
                      </a:r>
                      <a:r>
                        <a:rPr lang="ru-RU" baseline="0" dirty="0" smtClean="0"/>
                        <a:t> всего уменьшительно-ласкательные слова: солнышко, мамочка. Тематика позитивных слов больше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361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Рисунки детей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Танки, самолёты, человек-паук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Дом, цветы, животные, человек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857231"/>
          <a:ext cx="8215371" cy="40214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8457"/>
                <a:gridCol w="2738457"/>
                <a:gridCol w="2738457"/>
              </a:tblGrid>
              <a:tr h="10953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мальчики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3399"/>
                          </a:solidFill>
                        </a:rPr>
                        <a:t>девочки</a:t>
                      </a:r>
                      <a:endParaRPr lang="ru-RU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95383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речи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Бывают чаще и тяжелее.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Бывают реже. Возможно это связано, с тем что у девочек предполагается наличие дополнительных речевых центров</a:t>
                      </a:r>
                      <a:r>
                        <a:rPr lang="ru-RU" baseline="0" dirty="0" smtClean="0"/>
                        <a:t> в правом полушарии.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95383"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Адаптация к неадекватному педагогическому воздействию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Адаптируются хуже, стараются не</a:t>
                      </a:r>
                      <a:r>
                        <a:rPr lang="ru-RU" baseline="0" dirty="0" smtClean="0"/>
                        <a:t> подчиниться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Адаптируются лучше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370</Words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Особенности речевого развития девочек и мальчиков</vt:lpstr>
      <vt:lpstr>Факторы развития мальчиков и девочек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речевого развития девочек и мальчиков</dc:title>
  <dc:creator>пользователь</dc:creator>
  <cp:lastModifiedBy>пользователь</cp:lastModifiedBy>
  <cp:revision>28</cp:revision>
  <dcterms:created xsi:type="dcterms:W3CDTF">2013-12-04T02:00:51Z</dcterms:created>
  <dcterms:modified xsi:type="dcterms:W3CDTF">2013-12-05T03:02:16Z</dcterms:modified>
</cp:coreProperties>
</file>