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97" r:id="rId3"/>
    <p:sldId id="298" r:id="rId4"/>
    <p:sldId id="302" r:id="rId5"/>
    <p:sldId id="273" r:id="rId6"/>
    <p:sldId id="274" r:id="rId7"/>
    <p:sldId id="304" r:id="rId8"/>
    <p:sldId id="275" r:id="rId9"/>
    <p:sldId id="300" r:id="rId10"/>
    <p:sldId id="307" r:id="rId11"/>
    <p:sldId id="308" r:id="rId12"/>
    <p:sldId id="309" r:id="rId13"/>
    <p:sldId id="305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4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3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2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13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6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5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0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0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3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7A0B-57BE-4921-92EF-44FC401906A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9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55576" y="836712"/>
            <a:ext cx="7848872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Bookman Old Style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Bookman Old Style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340768"/>
            <a:ext cx="5526360" cy="316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АООП </a:t>
            </a:r>
            <a:r>
              <a:rPr lang="ru-RU" sz="44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 ЗПР </a:t>
            </a:r>
            <a:endParaRPr lang="ru-RU" sz="4400" b="1" dirty="0" smtClean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 algn="ctr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4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sz="44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sz="4400" dirty="0">
              <a:solidFill>
                <a:srgbClr val="0070C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2.4. Особенности взаимодействия педагогического коллектива с семьями воспитанников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ru-RU" sz="2000" b="1" i="1" dirty="0">
              <a:solidFill>
                <a:srgbClr val="0070C0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	В </a:t>
            </a:r>
            <a:r>
              <a:rPr lang="ru-RU" sz="2800" dirty="0">
                <a:solidFill>
                  <a:srgbClr val="002060"/>
                </a:solidFill>
              </a:rPr>
              <a:t>соответствии с новым законом «Об образовании в Российской Федерации» одной из основных задач, стоящих перед детским дошкольным учреждением является «взаимодействие с семьей для обеспечения полноценного развития личности ребенка».</a:t>
            </a: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338307"/>
            <a:ext cx="89289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III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. Содержание коррекционной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работы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 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3.1.Особенности 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реализации приоритетного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направления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2704" y="135397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Работа по приоритетному направлению направлена на: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1) обеспечение коррекции нарушений развития детей с ЗПР, оказание им квалифицированной помощи в освоении Программы;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2) освоение детьми с ЗПР Программы, их разностороннее развитие с учётом возрастных и индивидуальных особенностей и особых образовательных потребностей, социальной адаптации.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3.2.Особенности организации образовательного пространства в группах для детей с задержкой психического развития </a:t>
            </a:r>
          </a:p>
          <a:p>
            <a:pPr algn="just"/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	Ведущая </a:t>
            </a:r>
            <a:r>
              <a:rPr lang="ru-RU" sz="2000" dirty="0">
                <a:solidFill>
                  <a:srgbClr val="002060"/>
                </a:solidFill>
              </a:rPr>
              <a:t>роль в коррекционно-развивающем процессе принадлежит учителю-дефектологу.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3.4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. Описание системы комплексного психолого-медико-педагогического сопровождения детей с ОВЗ в условиях образовательного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Основной </a:t>
            </a:r>
            <a:r>
              <a:rPr lang="ru-RU" sz="2800" dirty="0">
                <a:solidFill>
                  <a:srgbClr val="002060"/>
                </a:solidFill>
              </a:rPr>
              <a:t>целью сопровождения детей с ОВЗ является определение и реализация индивидуально ориентированных образовательных маршрутов коррекционно- развивающей работы с детьми с ОВЗ. 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3.5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. Содержание работы воспитателя </a:t>
            </a: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 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детьми с </a:t>
            </a: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ЗПР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3.6.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Содержание 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работы </a:t>
            </a: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инструктора по ФИЗО 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с детьми с ЗПР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3.7.Содержание 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работы музыкального руководителя с детьми с </a:t>
            </a: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ЗПР</a:t>
            </a:r>
          </a:p>
          <a:p>
            <a:pPr marL="0" indent="0">
              <a:buNone/>
            </a:pPr>
            <a:endParaRPr lang="ru-RU" sz="22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1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207424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IV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. Организационный </a:t>
            </a: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раздел</a:t>
            </a:r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 </a:t>
            </a:r>
            <a:r>
              <a:rPr lang="ru-RU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4.1.Материально-техническое 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обеспечение Программы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/>
              <a:t> 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014" y="1296718"/>
            <a:ext cx="8229600" cy="458055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Требования </a:t>
            </a:r>
            <a:r>
              <a:rPr lang="ru-RU" sz="2000" dirty="0">
                <a:solidFill>
                  <a:srgbClr val="002060"/>
                </a:solidFill>
              </a:rPr>
              <a:t>к материально-техническим условиям реализации Программы включают: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</a:rPr>
              <a:t>1.</a:t>
            </a:r>
            <a:r>
              <a:rPr lang="ru-RU" sz="2000" dirty="0">
                <a:solidFill>
                  <a:srgbClr val="002060"/>
                </a:solidFill>
              </a:rPr>
              <a:t>требования, определяемые в соответствии с санитарно-эпидемиологическими правилами </a:t>
            </a:r>
            <a:r>
              <a:rPr lang="ru-RU" sz="2000" dirty="0" smtClean="0">
                <a:solidFill>
                  <a:srgbClr val="002060"/>
                </a:solidFill>
              </a:rPr>
              <a:t>и нормативами;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2.</a:t>
            </a:r>
            <a:r>
              <a:rPr lang="ru-RU" sz="2000" dirty="0">
                <a:solidFill>
                  <a:srgbClr val="002060"/>
                </a:solidFill>
              </a:rPr>
              <a:t> требования, определяемые в соответствии с правилами пожарной </a:t>
            </a:r>
            <a:r>
              <a:rPr lang="ru-RU" sz="2000" dirty="0" smtClean="0">
                <a:solidFill>
                  <a:srgbClr val="002060"/>
                </a:solidFill>
              </a:rPr>
              <a:t>безопасности;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</a:rPr>
              <a:t>3.</a:t>
            </a:r>
            <a:r>
              <a:rPr lang="ru-RU" sz="2000" dirty="0">
                <a:solidFill>
                  <a:srgbClr val="002060"/>
                </a:solidFill>
              </a:rPr>
              <a:t> требования к средствам обучения и воспитания в соответствии с возрастом и индивидуальными особенностями развития </a:t>
            </a:r>
            <a:r>
              <a:rPr lang="ru-RU" sz="2000" dirty="0" smtClean="0">
                <a:solidFill>
                  <a:srgbClr val="002060"/>
                </a:solidFill>
              </a:rPr>
              <a:t>детей;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</a:rPr>
              <a:t>4.оснащенность помещений развивающей </a:t>
            </a:r>
            <a:r>
              <a:rPr lang="ru-RU" sz="2000" b="1">
                <a:solidFill>
                  <a:srgbClr val="002060"/>
                </a:solidFill>
              </a:rPr>
              <a:t>предметно </a:t>
            </a:r>
            <a:r>
              <a:rPr lang="ru-RU" sz="2000" b="1" smtClean="0">
                <a:solidFill>
                  <a:srgbClr val="002060"/>
                </a:solidFill>
              </a:rPr>
              <a:t>- пространственной </a:t>
            </a:r>
            <a:r>
              <a:rPr lang="ru-RU" sz="2000" b="1" dirty="0">
                <a:solidFill>
                  <a:srgbClr val="002060"/>
                </a:solidFill>
              </a:rPr>
              <a:t>средой (подробно сформулированы в Федеральном государственном образовательном стандарте дошкольного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образования.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4.2. Кадровое обеспечение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Программы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4.3. Обеспечение методическими рекомендациями и средствами обучения и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воспитания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4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.4. Организация режима пребывания детей в дошкольном образовательном учреждении</a:t>
            </a:r>
            <a:endParaRPr lang="ru-RU" sz="22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СПАСИБО ЗА ВНИМАНИЕ! </a:t>
            </a:r>
            <a:endParaRPr lang="ru-RU" b="1" i="1" dirty="0">
              <a:solidFill>
                <a:srgbClr val="0070C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I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.Целевой раздел (обязательная часть)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1.1.Пояснительная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записка</a:t>
            </a:r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Нормативно-правовое 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основание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АООП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Законом </a:t>
            </a:r>
            <a:r>
              <a:rPr lang="ru-RU" dirty="0">
                <a:solidFill>
                  <a:srgbClr val="002060"/>
                </a:solidFill>
              </a:rPr>
              <a:t>«Об Образовании в Российской Федерации» (Приказ Минобрнауки РФ от 29 декабря 2012г. №273-ФЗ);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Санитарно </a:t>
            </a:r>
            <a:r>
              <a:rPr lang="ru-RU" dirty="0">
                <a:solidFill>
                  <a:srgbClr val="002060"/>
                </a:solidFill>
              </a:rPr>
              <a:t>– эпидемиологическими требованиями к устройству, содержанию и организации режима работы в дошкольных организациях. СанПиН 2.4.1.3049-13, с внесением изменений от 15.05.2013 №26;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Федеральным государственным образовательным стандартом дошкольного образования» (приказ Минобрнауки РФ от 17.10.2013 №1155, зарегистрированном в Минюсте 14.11.2013 №30384);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Приказом </a:t>
            </a:r>
            <a:r>
              <a:rPr lang="ru-RU" dirty="0">
                <a:solidFill>
                  <a:srgbClr val="002060"/>
                </a:solidFill>
              </a:rPr>
              <a:t>Минобрнауки России от 30.08.2013 №1014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(зарегистрирован в Минюсте России 26.09.2013 №30038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5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Локальные документы образовательного учреждения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Уставом МБДОУ г. Иркутска детского сада №168 (далее ДОУ);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Лицензией </a:t>
            </a:r>
            <a:r>
              <a:rPr lang="ru-RU" dirty="0">
                <a:solidFill>
                  <a:srgbClr val="002060"/>
                </a:solidFill>
              </a:rPr>
              <a:t>на образовательную деятельность №8503 от 30.10.2015г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Концептуальные положения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римерной </a:t>
            </a:r>
            <a:r>
              <a:rPr lang="ru-RU" dirty="0">
                <a:solidFill>
                  <a:srgbClr val="002060"/>
                </a:solidFill>
              </a:rPr>
              <a:t>образовательной программы дошкольного образования Детство /авторы Т.П. Бабаева, А.Г. Гогоберидзе, О.В. Солнцева и др. (СПб: 2014. - 321 с</a:t>
            </a:r>
            <a:r>
              <a:rPr lang="ru-RU" dirty="0" smtClean="0">
                <a:solidFill>
                  <a:srgbClr val="002060"/>
                </a:solidFill>
              </a:rPr>
              <a:t>.)</a:t>
            </a:r>
            <a:r>
              <a:rPr lang="ru-RU" i="1" dirty="0">
                <a:solidFill>
                  <a:srgbClr val="002060"/>
                </a:solidFill>
              </a:rPr>
              <a:t>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рограммы </a:t>
            </a:r>
            <a:r>
              <a:rPr lang="ru-RU" dirty="0">
                <a:solidFill>
                  <a:srgbClr val="002060"/>
                </a:solidFill>
              </a:rPr>
              <a:t>«Подготовка к школе детей с задержкой психического развития» /Под ред. </a:t>
            </a:r>
            <a:r>
              <a:rPr lang="ru-RU" dirty="0" smtClean="0">
                <a:solidFill>
                  <a:srgbClr val="002060"/>
                </a:solidFill>
              </a:rPr>
              <a:t>С.Г.Шевченко;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Адаптированной </a:t>
            </a:r>
            <a:r>
              <a:rPr lang="ru-RU" dirty="0">
                <a:solidFill>
                  <a:srgbClr val="002060"/>
                </a:solidFill>
              </a:rPr>
              <a:t>образовательной программы коррекционной работы с детьми с задержкой психического развития пятого года жизни «Малышок» (программа зарегистрирована в МОУ ЦИМПО, рассмотрена и утверждена на заседании ГСКМ, протокол №36 от 27.05.2009г</a:t>
            </a:r>
            <a:r>
              <a:rPr lang="ru-RU" dirty="0" smtClean="0">
                <a:solidFill>
                  <a:srgbClr val="002060"/>
                </a:solidFill>
              </a:rPr>
              <a:t>.).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1.1.1.Цели </a:t>
            </a:r>
            <a: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и задачи программы. Принципы и подходы к формированию АООП</a:t>
            </a:r>
            <a:r>
              <a:rPr lang="ru-RU" sz="24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ru-RU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2800" b="1" dirty="0">
                <a:solidFill>
                  <a:srgbClr val="002060"/>
                </a:solidFill>
              </a:rPr>
              <a:t>цель </a:t>
            </a:r>
            <a:r>
              <a:rPr lang="ru-RU" sz="2800" b="1" dirty="0" smtClean="0">
                <a:solidFill>
                  <a:srgbClr val="002060"/>
                </a:solidFill>
              </a:rPr>
              <a:t>АООП - </a:t>
            </a:r>
            <a:r>
              <a:rPr lang="ru-RU" sz="2800" dirty="0" smtClean="0">
                <a:solidFill>
                  <a:srgbClr val="002060"/>
                </a:solidFill>
              </a:rPr>
              <a:t>создание </a:t>
            </a:r>
            <a:r>
              <a:rPr lang="ru-RU" sz="2800" dirty="0">
                <a:solidFill>
                  <a:srgbClr val="002060"/>
                </a:solidFill>
              </a:rPr>
              <a:t>условий для выравнивания речевого и психофизического развития детей с </a:t>
            </a:r>
            <a:r>
              <a:rPr lang="ru-RU" sz="2800" dirty="0" smtClean="0">
                <a:solidFill>
                  <a:srgbClr val="002060"/>
                </a:solidFill>
              </a:rPr>
              <a:t>ЗПР </a:t>
            </a:r>
            <a:r>
              <a:rPr lang="ru-RU" sz="2800" dirty="0">
                <a:solidFill>
                  <a:srgbClr val="002060"/>
                </a:solidFill>
              </a:rPr>
              <a:t>и обеспечение их всестороннего гармоничного развития, построение системы коррекционной работы в группе компенсирующей направленности для детей с </a:t>
            </a:r>
            <a:r>
              <a:rPr lang="ru-RU" sz="2800" dirty="0" smtClean="0">
                <a:solidFill>
                  <a:srgbClr val="002060"/>
                </a:solidFill>
              </a:rPr>
              <a:t>ЗПР </a:t>
            </a:r>
            <a:r>
              <a:rPr lang="ru-RU" sz="2800" dirty="0">
                <a:solidFill>
                  <a:srgbClr val="002060"/>
                </a:solidFill>
              </a:rPr>
              <a:t>4</a:t>
            </a:r>
            <a:r>
              <a:rPr lang="ru-RU" sz="2800" dirty="0" smtClean="0">
                <a:solidFill>
                  <a:srgbClr val="002060"/>
                </a:solidFill>
              </a:rPr>
              <a:t>-7 </a:t>
            </a:r>
            <a:r>
              <a:rPr lang="ru-RU" sz="2800" dirty="0">
                <a:solidFill>
                  <a:srgbClr val="002060"/>
                </a:solidFill>
              </a:rPr>
              <a:t>лет, предусматривающей взаимодействие специалистов ДОУ и родителей воспитанников с ОВЗ.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836" y="8367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1.1.3. Значимые характеристики, в том числе характеристики особенностей развития детей раннего и дошкольного возраста</a:t>
            </a:r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Arial Black" panose="020B0A04020102020204" pitchFamily="34" charset="0"/>
              </a:rPr>
              <a:t>с ЗПР</a:t>
            </a:r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</a:br>
            <a:endParaRPr lang="ru-RU" sz="1800" b="1" dirty="0">
              <a:solidFill>
                <a:srgbClr val="00B0F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АООП </a:t>
            </a:r>
            <a:r>
              <a:rPr lang="ru-RU" sz="2400" dirty="0">
                <a:solidFill>
                  <a:srgbClr val="002060"/>
                </a:solidFill>
              </a:rPr>
              <a:t>рассчитана на пребывание ребенка в группе компенсирующей направленности с четырехлетнего </a:t>
            </a:r>
            <a:r>
              <a:rPr lang="ru-RU" sz="2400" dirty="0" smtClean="0">
                <a:solidFill>
                  <a:srgbClr val="002060"/>
                </a:solidFill>
              </a:rPr>
              <a:t>возраста. Рекомендована </a:t>
            </a:r>
            <a:r>
              <a:rPr lang="ru-RU" sz="2400" dirty="0">
                <a:solidFill>
                  <a:srgbClr val="002060"/>
                </a:solidFill>
              </a:rPr>
              <a:t>для детей с </a:t>
            </a:r>
            <a:r>
              <a:rPr lang="ru-RU" sz="2400" dirty="0" smtClean="0">
                <a:solidFill>
                  <a:srgbClr val="002060"/>
                </a:solidFill>
              </a:rPr>
              <a:t>ЗПР. 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1.1.4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. Планируемые результаты как ориентиры освоения воспитанниками с ЗПР Программы дошкольного образования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Главная </a:t>
            </a:r>
            <a:r>
              <a:rPr lang="ru-RU" sz="2400" dirty="0">
                <a:solidFill>
                  <a:srgbClr val="002060"/>
                </a:solidFill>
              </a:rPr>
              <a:t>идея АООП - реализация общеобразовательных задач дошкольного образования с привлечением синхронного выравнивания речевого и психического развития детей с задержкой психического развития.  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46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1.2.1. Система мониторинга достижения детьми планируемых результатов освоения Программы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42493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	Реализация </a:t>
            </a:r>
            <a:r>
              <a:rPr lang="ru-RU" sz="2800" dirty="0">
                <a:solidFill>
                  <a:srgbClr val="002060"/>
                </a:solidFill>
              </a:rPr>
              <a:t>данной программы предполагает оценку индивидуального развития детей. Такая оценка проводится педагогическим работником ДОУ в рамках педагогической диагностики (оценки индивидуального развития дошкольников, связанной с оценкой эффективности педагогических действий и лежащего в основе их дальнейшего планирования</a:t>
            </a:r>
            <a:r>
              <a:rPr lang="ru-RU" sz="2800" dirty="0" smtClean="0">
                <a:solidFill>
                  <a:srgbClr val="002060"/>
                </a:solidFill>
              </a:rPr>
              <a:t>).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82352"/>
            <a:ext cx="8964488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II.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Содержательный раздел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Программы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 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2.1.     Описание образовательной деятельности в соответствии с направлениями развития ребенка</a:t>
            </a:r>
            <a:endParaRPr lang="ru-RU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2152" y="1538124"/>
            <a:ext cx="84923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  <a:tabLst>
                <a:tab pos="762000" algn="l"/>
              </a:tabLst>
            </a:pPr>
            <a:r>
              <a:rPr lang="ru-RU" sz="2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Основная </a:t>
            </a:r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цель коррекционно-развивающей работы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-создание условий для коррекции ЗПР, всестороннего развития детей с ЗПР в целях обогащения его социального опыта и гармоничного включения в коллектив сверстников</a:t>
            </a: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Данная </a:t>
            </a:r>
            <a:r>
              <a:rPr lang="ru-RU" sz="2400" dirty="0">
                <a:solidFill>
                  <a:srgbClr val="002060"/>
                </a:solidFill>
              </a:rPr>
              <a:t>цель реализуется в ходе интеграции содержания образовательных областей: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-социально-коммуникативное развитие;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-познавательное развитие;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-речевое развитие;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-художественно-эстетическое развитие;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-физическое развитие.</a:t>
            </a:r>
          </a:p>
          <a:p>
            <a:pPr indent="540385" algn="just">
              <a:spcAft>
                <a:spcPts val="0"/>
              </a:spcAft>
              <a:tabLst>
                <a:tab pos="762000" algn="l"/>
              </a:tabLst>
            </a:pPr>
            <a:endParaRPr lang="ru-RU" sz="20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1"/>
            <a:ext cx="8784976" cy="1123529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2.3. Проектирование образовательного процесса детей с ЗПР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ru-RU" sz="2000" b="1" i="1" dirty="0">
              <a:solidFill>
                <a:srgbClr val="0070C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	Воспитательно-образовательный </a:t>
            </a:r>
            <a:r>
              <a:rPr lang="ru-RU" sz="2800" dirty="0">
                <a:solidFill>
                  <a:srgbClr val="002060"/>
                </a:solidFill>
              </a:rPr>
              <a:t>процесс строится с учетом контингента воспитанников, их индивидуальных и возрастных особенностей, социального заказа родителей.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705306"/>
              </p:ext>
            </p:extLst>
          </p:nvPr>
        </p:nvGraphicFramePr>
        <p:xfrm>
          <a:off x="474886" y="3509964"/>
          <a:ext cx="8417594" cy="24167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94284"/>
                <a:gridCol w="1756084"/>
                <a:gridCol w="2467226"/>
              </a:tblGrid>
              <a:tr h="498978"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2000" dirty="0">
                          <a:effectLst/>
                        </a:rPr>
                        <a:t>Возраст детей (группа)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Количество НОД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Продолжительность НОД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4-5 лет (средняя группа)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Не более 20 минут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5-6 лет (старшая группа)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2000">
                          <a:effectLst/>
                        </a:rPr>
                        <a:t> 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Не более 25 минут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6-7 лет (подготовительная к школе группа)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2000" dirty="0">
                          <a:effectLst/>
                        </a:rPr>
                        <a:t> 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 более 30 минут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5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51216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Организованная образовательная деятельность</a:t>
            </a:r>
            <a:b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ru-RU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31313"/>
              </p:ext>
            </p:extLst>
          </p:nvPr>
        </p:nvGraphicFramePr>
        <p:xfrm>
          <a:off x="683568" y="1056282"/>
          <a:ext cx="7560840" cy="5801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93"/>
                <a:gridCol w="2823516"/>
                <a:gridCol w="1580099"/>
                <a:gridCol w="1158690"/>
                <a:gridCol w="1580842"/>
              </a:tblGrid>
              <a:tr h="4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Базовый вид деятельности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Средняя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Старшая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группа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Подготовительная группа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62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Ознакомление с окружающим миром и развитие речи (интегрированный курс)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4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Ознакомление с художественной литературой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62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Развитие речевого(фонематического) восприятия и развитие речи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207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Подготовка к обучению грамоте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207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Познавательное развитие (ФЭМП)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1036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Изобразительная деятельность: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рисование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лепка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конструирование/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аппликация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(в)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(в)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(в)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(в)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207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Музыка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207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Коррекционная ритмика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4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Физическая</a:t>
                      </a:r>
                      <a:r>
                        <a:rPr lang="ru-RU" sz="1100" spc="-40">
                          <a:effectLst/>
                        </a:rPr>
                        <a:t> </a:t>
                      </a:r>
                      <a:r>
                        <a:rPr lang="ru-RU" sz="1100" spc="-10">
                          <a:effectLst/>
                        </a:rPr>
                        <a:t>культура</a:t>
                      </a:r>
                      <a:r>
                        <a:rPr lang="ru-RU" sz="1100" spc="105">
                          <a:effectLst/>
                        </a:rPr>
                        <a:t> </a:t>
                      </a:r>
                      <a:r>
                        <a:rPr lang="ru-RU" sz="1100">
                          <a:effectLst/>
                        </a:rPr>
                        <a:t>в</a:t>
                      </a:r>
                      <a:r>
                        <a:rPr lang="ru-RU" sz="1100" spc="-60">
                          <a:effectLst/>
                        </a:rPr>
                        <a:t> </a:t>
                      </a:r>
                      <a:r>
                        <a:rPr lang="ru-RU" sz="1100">
                          <a:effectLst/>
                        </a:rPr>
                        <a:t>помещении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62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Физическая</a:t>
                      </a:r>
                      <a:r>
                        <a:rPr lang="ru-RU" sz="1100" spc="-40">
                          <a:effectLst/>
                        </a:rPr>
                        <a:t> </a:t>
                      </a:r>
                      <a:r>
                        <a:rPr lang="ru-RU" sz="1100" spc="-10">
                          <a:effectLst/>
                        </a:rPr>
                        <a:t>культура</a:t>
                      </a:r>
                      <a:r>
                        <a:rPr lang="ru-RU" sz="1100" spc="105">
                          <a:effectLst/>
                        </a:rPr>
                        <a:t> </a:t>
                      </a:r>
                      <a:r>
                        <a:rPr lang="ru-RU" sz="1100">
                          <a:effectLst/>
                        </a:rPr>
                        <a:t>на</a:t>
                      </a:r>
                      <a:r>
                        <a:rPr lang="ru-RU" sz="1100" spc="-60">
                          <a:effectLst/>
                        </a:rPr>
                        <a:t> </a:t>
                      </a:r>
                      <a:r>
                        <a:rPr lang="ru-RU" sz="1100">
                          <a:effectLst/>
                        </a:rPr>
                        <a:t>прогулке (Спортивная ходьба и минуты здоровья на улице)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4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  <a:tr h="4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Индивидуальные и подгрупповые коррекционные занятия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(д)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(д)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8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1695</TotalTime>
  <Words>736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Bookman Old Style</vt:lpstr>
      <vt:lpstr>Calibri</vt:lpstr>
      <vt:lpstr>Lucida Sans Unicode</vt:lpstr>
      <vt:lpstr>Tahoma</vt:lpstr>
      <vt:lpstr>Times New Roman</vt:lpstr>
      <vt:lpstr>Тема Office</vt:lpstr>
      <vt:lpstr>                     </vt:lpstr>
      <vt:lpstr>Презентация PowerPoint</vt:lpstr>
      <vt:lpstr>Локальные документы образовательного учреждения</vt:lpstr>
      <vt:lpstr>  1.1.1.Цели и задачи программы. Принципы и подходы к формированию АООП  </vt:lpstr>
      <vt:lpstr>1.1.3. Значимые характеристики, в том числе характеристики особенностей развития детей раннего и дошкольного возраста с ЗПР  </vt:lpstr>
      <vt:lpstr>1.2.1. Система мониторинга достижения детьми планируемых результатов освоения Программы</vt:lpstr>
      <vt:lpstr>II.Содержательный раздел Программы  2.1.     Описание образовательной деятельности в соответствии с направлениями развития ребенка</vt:lpstr>
      <vt:lpstr>2.3. Проектирование образовательного процесса детей с ЗПР </vt:lpstr>
      <vt:lpstr>Организованная образовательная деятельность </vt:lpstr>
      <vt:lpstr>2.4. Особенности взаимодействия педагогического коллектива с семьями воспитанников </vt:lpstr>
      <vt:lpstr> III. Содержание коррекционной работы  3.1.Особенности реализации приоритетного направления</vt:lpstr>
      <vt:lpstr>   3.4. Описание системы комплексного психолого-медико-педагогического сопровождения детей с ОВЗ в условиях образовательного процесса </vt:lpstr>
      <vt:lpstr> IV. Организационный раздел  4.1.Материально-техническое обеспечение Программы   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Тема: «Познавательное развитие дошкольников в условиях реализации ФГОС ДО»</dc:title>
  <dc:creator>Ольга Николаевна</dc:creator>
  <cp:lastModifiedBy>Галя</cp:lastModifiedBy>
  <cp:revision>112</cp:revision>
  <dcterms:created xsi:type="dcterms:W3CDTF">2014-11-19T14:01:47Z</dcterms:created>
  <dcterms:modified xsi:type="dcterms:W3CDTF">2016-11-29T09:38:25Z</dcterms:modified>
</cp:coreProperties>
</file>