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36"/>
  </p:notesMasterIdLst>
  <p:sldIdLst>
    <p:sldId id="256" r:id="rId2"/>
    <p:sldId id="291" r:id="rId3"/>
    <p:sldId id="319" r:id="rId4"/>
    <p:sldId id="273" r:id="rId5"/>
    <p:sldId id="281" r:id="rId6"/>
    <p:sldId id="292" r:id="rId7"/>
    <p:sldId id="293" r:id="rId8"/>
    <p:sldId id="294" r:id="rId9"/>
    <p:sldId id="295" r:id="rId10"/>
    <p:sldId id="296" r:id="rId11"/>
    <p:sldId id="300" r:id="rId12"/>
    <p:sldId id="302" r:id="rId13"/>
    <p:sldId id="312" r:id="rId14"/>
    <p:sldId id="303" r:id="rId15"/>
    <p:sldId id="305" r:id="rId16"/>
    <p:sldId id="333" r:id="rId17"/>
    <p:sldId id="313" r:id="rId18"/>
    <p:sldId id="334" r:id="rId19"/>
    <p:sldId id="315" r:id="rId20"/>
    <p:sldId id="270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5" r:id="rId33"/>
    <p:sldId id="331" r:id="rId34"/>
    <p:sldId id="288" r:id="rId3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790" autoAdjust="0"/>
  </p:normalViewPr>
  <p:slideViewPr>
    <p:cSldViewPr snapToGrid="0">
      <p:cViewPr varScale="1">
        <p:scale>
          <a:sx n="54" d="100"/>
          <a:sy n="54" d="100"/>
        </p:scale>
        <p:origin x="-10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4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00"/>
        </a:solidFill>
        <a:ln w="25400">
          <a:noFill/>
        </a:ln>
      </c:spPr>
    </c:sideWall>
    <c:backWall>
      <c:thickness val="0"/>
      <c:spPr>
        <a:solidFill>
          <a:srgbClr val="FFFF00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5970149253731373E-2"/>
          <c:y val="3.3057851239669422E-2"/>
          <c:w val="0.80037313432835822"/>
          <c:h val="0.723140495867768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99FF"/>
            </a:solidFill>
            <a:ln w="1269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Sheet1!$B$1:$G$1</c:f>
              <c:strCache>
                <c:ptCount val="6"/>
                <c:pt idx="0">
                  <c:v>полные семьи</c:v>
                </c:pt>
                <c:pt idx="1">
                  <c:v>неполные семьи</c:v>
                </c:pt>
                <c:pt idx="2">
                  <c:v>сложные семьи</c:v>
                </c:pt>
                <c:pt idx="3">
                  <c:v>1 ребенок</c:v>
                </c:pt>
                <c:pt idx="4">
                  <c:v>2 ребенка</c:v>
                </c:pt>
                <c:pt idx="5">
                  <c:v>3и более детей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 formatCode="0%">
                  <c:v>76</c:v>
                </c:pt>
                <c:pt idx="1">
                  <c:v>24</c:v>
                </c:pt>
                <c:pt idx="2">
                  <c:v>25</c:v>
                </c:pt>
                <c:pt idx="3">
                  <c:v>62</c:v>
                </c:pt>
                <c:pt idx="4">
                  <c:v>35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93366"/>
            </a:solidFill>
            <a:ln w="1269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Sheet1!$B$1:$G$1</c:f>
              <c:strCache>
                <c:ptCount val="6"/>
                <c:pt idx="0">
                  <c:v>полные семьи</c:v>
                </c:pt>
                <c:pt idx="1">
                  <c:v>неполные семьи</c:v>
                </c:pt>
                <c:pt idx="2">
                  <c:v>сложные семьи</c:v>
                </c:pt>
                <c:pt idx="3">
                  <c:v>1 ребенок</c:v>
                </c:pt>
                <c:pt idx="4">
                  <c:v>2 ребенка</c:v>
                </c:pt>
                <c:pt idx="5">
                  <c:v>3и более детей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 formatCode="0%">
                  <c:v>78</c:v>
                </c:pt>
                <c:pt idx="1">
                  <c:v>22</c:v>
                </c:pt>
                <c:pt idx="2">
                  <c:v>27</c:v>
                </c:pt>
                <c:pt idx="3">
                  <c:v>59</c:v>
                </c:pt>
                <c:pt idx="4">
                  <c:v>37</c:v>
                </c:pt>
                <c:pt idx="5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FFCC"/>
            </a:solidFill>
            <a:ln w="1269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Sheet1!$B$1:$G$1</c:f>
              <c:strCache>
                <c:ptCount val="6"/>
                <c:pt idx="0">
                  <c:v>полные семьи</c:v>
                </c:pt>
                <c:pt idx="1">
                  <c:v>неполные семьи</c:v>
                </c:pt>
                <c:pt idx="2">
                  <c:v>сложные семьи</c:v>
                </c:pt>
                <c:pt idx="3">
                  <c:v>1 ребенок</c:v>
                </c:pt>
                <c:pt idx="4">
                  <c:v>2 ребенка</c:v>
                </c:pt>
                <c:pt idx="5">
                  <c:v>3и более детей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 formatCode="0%">
                  <c:v>79</c:v>
                </c:pt>
                <c:pt idx="1">
                  <c:v>21</c:v>
                </c:pt>
                <c:pt idx="2">
                  <c:v>30</c:v>
                </c:pt>
                <c:pt idx="3">
                  <c:v>53</c:v>
                </c:pt>
                <c:pt idx="4">
                  <c:v>43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642752"/>
        <c:axId val="31644288"/>
        <c:axId val="0"/>
      </c:bar3DChart>
      <c:catAx>
        <c:axId val="3164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31644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644288"/>
        <c:scaling>
          <c:orientation val="minMax"/>
          <c:max val="100"/>
        </c:scaling>
        <c:delete val="0"/>
        <c:axPos val="l"/>
        <c:majorGridlines>
          <c:spPr>
            <a:ln w="3174">
              <a:solidFill>
                <a:srgbClr val="000000"/>
              </a:solidFill>
              <a:prstDash val="solid"/>
            </a:ln>
          </c:spPr>
        </c:majorGridlines>
        <c:numFmt formatCode="@" sourceLinked="0"/>
        <c:majorTickMark val="out"/>
        <c:minorTickMark val="none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31642752"/>
        <c:crosses val="autoZero"/>
        <c:crossBetween val="between"/>
        <c:majorUnit val="20"/>
        <c:minorUnit val="4"/>
      </c:valAx>
      <c:spPr>
        <a:noFill/>
        <a:ln w="25394">
          <a:noFill/>
        </a:ln>
      </c:spPr>
    </c:plotArea>
    <c:legend>
      <c:legendPos val="r"/>
      <c:layout>
        <c:manualLayout>
          <c:xMode val="edge"/>
          <c:yMode val="edge"/>
          <c:x val="0.88992537313432873"/>
          <c:y val="0.36363636363636376"/>
          <c:w val="0.10074626865671645"/>
          <c:h val="0.27685950413223148"/>
        </c:manualLayout>
      </c:layout>
      <c:overlay val="0"/>
      <c:spPr>
        <a:noFill/>
        <a:ln w="3174">
          <a:solidFill>
            <a:srgbClr val="000000"/>
          </a:solidFill>
          <a:prstDash val="solid"/>
        </a:ln>
      </c:spPr>
      <c:txPr>
        <a:bodyPr/>
        <a:lstStyle/>
        <a:p>
          <a:pPr>
            <a:defRPr sz="985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5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3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00"/>
        </a:solidFill>
        <a:ln w="3175">
          <a:solidFill>
            <a:srgbClr val="000000"/>
          </a:solidFill>
          <a:prstDash val="solid"/>
        </a:ln>
      </c:spPr>
    </c:sideWall>
    <c:backWall>
      <c:thickness val="0"/>
      <c:spPr>
        <a:solidFill>
          <a:srgbClr val="FFFF00"/>
        </a:solidFill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7853377302196205E-2"/>
          <c:y val="9.134538234534155E-2"/>
          <c:w val="0.82954083196865347"/>
          <c:h val="0.751688697591557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CCFF"/>
            </a:solidFill>
            <a:ln w="1267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Sheet1!$B$1:$G$1</c:f>
              <c:strCache>
                <c:ptCount val="6"/>
                <c:pt idx="0">
                  <c:v>хорошие жилусловия</c:v>
                </c:pt>
                <c:pt idx="1">
                  <c:v>удовл. Жил.условия</c:v>
                </c:pt>
                <c:pt idx="2">
                  <c:v>плохие условия</c:v>
                </c:pt>
                <c:pt idx="3">
                  <c:v>высшее обр.</c:v>
                </c:pt>
                <c:pt idx="4">
                  <c:v>ср-сп.обр.</c:v>
                </c:pt>
                <c:pt idx="5">
                  <c:v>ср.обр.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60</c:v>
                </c:pt>
                <c:pt idx="1">
                  <c:v>39</c:v>
                </c:pt>
                <c:pt idx="2">
                  <c:v>1</c:v>
                </c:pt>
                <c:pt idx="3">
                  <c:v>27</c:v>
                </c:pt>
                <c:pt idx="4">
                  <c:v>51</c:v>
                </c:pt>
                <c:pt idx="5">
                  <c:v>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0000"/>
            </a:solidFill>
            <a:ln w="1267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Sheet1!$B$1:$G$1</c:f>
              <c:strCache>
                <c:ptCount val="6"/>
                <c:pt idx="0">
                  <c:v>хорошие жилусловия</c:v>
                </c:pt>
                <c:pt idx="1">
                  <c:v>удовл. Жил.условия</c:v>
                </c:pt>
                <c:pt idx="2">
                  <c:v>плохие условия</c:v>
                </c:pt>
                <c:pt idx="3">
                  <c:v>высшее обр.</c:v>
                </c:pt>
                <c:pt idx="4">
                  <c:v>ср-сп.обр.</c:v>
                </c:pt>
                <c:pt idx="5">
                  <c:v>ср.обр.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62</c:v>
                </c:pt>
                <c:pt idx="1">
                  <c:v>38</c:v>
                </c:pt>
                <c:pt idx="3">
                  <c:v>28</c:v>
                </c:pt>
                <c:pt idx="4">
                  <c:v>52</c:v>
                </c:pt>
                <c:pt idx="5">
                  <c:v>20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FFCC"/>
            </a:solidFill>
            <a:ln w="12670">
              <a:solidFill>
                <a:srgbClr val="000000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00CCFF"/>
              </a:solidFill>
              <a:ln w="1267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хорошие жилусловия</c:v>
                </c:pt>
                <c:pt idx="1">
                  <c:v>удовл. Жил.условия</c:v>
                </c:pt>
                <c:pt idx="2">
                  <c:v>плохие условия</c:v>
                </c:pt>
                <c:pt idx="3">
                  <c:v>высшее обр.</c:v>
                </c:pt>
                <c:pt idx="4">
                  <c:v>ср-сп.обр.</c:v>
                </c:pt>
                <c:pt idx="5">
                  <c:v>ср.обр.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64</c:v>
                </c:pt>
                <c:pt idx="1">
                  <c:v>35</c:v>
                </c:pt>
                <c:pt idx="2">
                  <c:v>1</c:v>
                </c:pt>
                <c:pt idx="3">
                  <c:v>30</c:v>
                </c:pt>
                <c:pt idx="4">
                  <c:v>50</c:v>
                </c:pt>
                <c:pt idx="5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796224"/>
        <c:axId val="31798016"/>
        <c:axId val="0"/>
      </c:bar3DChart>
      <c:catAx>
        <c:axId val="31796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6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3179801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1798016"/>
        <c:scaling>
          <c:orientation val="minMax"/>
        </c:scaling>
        <c:delete val="0"/>
        <c:axPos val="l"/>
        <c:majorGridlines>
          <c:spPr>
            <a:ln w="3167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6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48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31796224"/>
        <c:crosses val="autoZero"/>
        <c:crossBetween val="between"/>
      </c:valAx>
      <c:spPr>
        <a:noFill/>
        <a:ln w="25339">
          <a:noFill/>
        </a:ln>
      </c:spPr>
    </c:plotArea>
    <c:legend>
      <c:legendPos val="r"/>
      <c:layout>
        <c:manualLayout>
          <c:xMode val="edge"/>
          <c:yMode val="edge"/>
          <c:x val="0.91530944625407185"/>
          <c:y val="0.35185185185185197"/>
          <c:w val="7.8175895765472278E-2"/>
          <c:h val="0.29629629629629628"/>
        </c:manualLayout>
      </c:layout>
      <c:overlay val="0"/>
      <c:spPr>
        <a:noFill/>
        <a:ln w="3167">
          <a:solidFill>
            <a:srgbClr val="000000"/>
          </a:solidFill>
          <a:prstDash val="solid"/>
        </a:ln>
      </c:spPr>
      <c:txPr>
        <a:bodyPr/>
        <a:lstStyle/>
        <a:p>
          <a:pPr>
            <a:defRPr sz="868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48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409E3-508C-412E-AF08-2460279431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E8EDF-91DC-41BA-B596-CD5562125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52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E8EDF-91DC-41BA-B596-CD5562125BA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8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87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0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534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026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87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9755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18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78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5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07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9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4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1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0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23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92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1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401426A-0467-424C-9483-79D35D3ED6EC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0DAE18-5CE4-4886-A28C-45843050D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25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dou168irk@yandex.r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c-sfera.ru/avtory/kolomiychenko-lv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2388"/>
            <a:ext cx="12340388" cy="7203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-3368" b="32413"/>
          <a:stretch/>
        </p:blipFill>
        <p:spPr>
          <a:xfrm>
            <a:off x="148389" y="135750"/>
            <a:ext cx="7916779" cy="1805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2063" y="4403558"/>
            <a:ext cx="5067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заведующий МБДОУ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Иркутска д/с №168 Соболева М.А.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22531"/>
          <a:stretch/>
        </p:blipFill>
        <p:spPr>
          <a:xfrm>
            <a:off x="8542421" y="205197"/>
            <a:ext cx="3407338" cy="199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26632" y="2012675"/>
            <a:ext cx="743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15820" y="2622884"/>
            <a:ext cx="677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СОПРОВОЖДЕНИЕ ПРОЦЕССА СОЦИАЛИЗАЦИИ ДОШКОЛЬНИКОВ ЧЕРЕЗ СОЗДАНИЕ ЕДИНОГО ОБРАЗОВАТЕЛЬНОГО ПРОСТРАНСТВА «ДЕТСКИЙ САД – СЕМЬЯ»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389" y="1941689"/>
            <a:ext cx="839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г. Иркутска  д/с№168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8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4320" y="228600"/>
            <a:ext cx="10668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является юридическим лицом, имеет самостоятельный баланс, лицевые счета, открытые в финансовом отделе администрации г. Иркутска в установленном законодательством Российской Федерации порядке для учёта бюджетных средств, а также средств, полученных от осуществления приносящей доход деятельности, </a:t>
            </a:r>
          </a:p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осуществляет свою деятельность в соответствии с законом Российской Федерации «Об образовании в Российской Федерации»,  договором между учредителем и учреждением, Уставом учреждения.</a:t>
            </a:r>
          </a:p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 МБДОУ детский сад №168: город Иркутск,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улица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Ярославского, дом 294,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44-77-24,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mdou</a:t>
            </a:r>
            <a:r>
              <a:rPr lang="ru-RU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168</a:t>
            </a:r>
            <a:r>
              <a:rPr lang="en-US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irk</a:t>
            </a:r>
            <a:r>
              <a:rPr lang="ru-RU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4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yandex</a:t>
            </a:r>
            <a:r>
              <a:rPr lang="ru-RU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4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Лицензия на осуществление образовательной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регистрационный номер №8503     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серия 38ЛО1 № 0002864  от 30 октября 2015г.</a:t>
            </a:r>
          </a:p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Устав МБДОУ г. Иркутска детский сад № 168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зарегистрирован в 2015 году.</a:t>
            </a:r>
          </a:p>
        </p:txBody>
      </p:sp>
    </p:spTree>
    <p:extLst>
      <p:ext uri="{BB962C8B-B14F-4D97-AF65-F5344CB8AC3E}">
        <p14:creationId xmlns:p14="http://schemas.microsoft.com/office/powerpoint/2010/main" val="35770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4960" y="891361"/>
            <a:ext cx="8199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Контингент родителей ДОУ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778527"/>
              </p:ext>
            </p:extLst>
          </p:nvPr>
        </p:nvGraphicFramePr>
        <p:xfrm>
          <a:off x="106680" y="1599247"/>
          <a:ext cx="6248400" cy="4390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034475"/>
              </p:ext>
            </p:extLst>
          </p:nvPr>
        </p:nvGraphicFramePr>
        <p:xfrm>
          <a:off x="6217920" y="3383280"/>
          <a:ext cx="5730240" cy="3215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68680" y="12192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Проблемно – ориентированный анализ </a:t>
            </a:r>
          </a:p>
        </p:txBody>
      </p:sp>
    </p:spTree>
    <p:extLst>
      <p:ext uri="{BB962C8B-B14F-4D97-AF65-F5344CB8AC3E}">
        <p14:creationId xmlns:p14="http://schemas.microsoft.com/office/powerpoint/2010/main" val="27011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198120"/>
            <a:ext cx="11704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Степень участия 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деятельности ДОУ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374695"/>
              </p:ext>
            </p:extLst>
          </p:nvPr>
        </p:nvGraphicFramePr>
        <p:xfrm>
          <a:off x="441435" y="2096814"/>
          <a:ext cx="11256582" cy="44774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950373"/>
                <a:gridCol w="2396359"/>
                <a:gridCol w="2175641"/>
                <a:gridCol w="1734209"/>
              </a:tblGrid>
              <a:tr h="4572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2014 год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2015 год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2016 год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/>
                    </a:solidFill>
                  </a:tcPr>
                </a:tc>
              </a:tr>
              <a:tr h="62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Посещение родителями родительских собраний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72%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75%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633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Посещение дня открытых дверей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13%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633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Утренники, праздники, развлечения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86%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86%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6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Исполнение ролей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 родителя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 родителя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 родителей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6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Анкетирование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92%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92%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94%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9370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Обращение родителей за консультациями к специалистам ДОУ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67%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135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Изучение наглядной информации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94%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24" marR="4742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49563" y="5381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1720" y="137161"/>
            <a:ext cx="7711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SWOT – 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 деятельности ДОУ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583711"/>
            <a:ext cx="6775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сильные стороны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136339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осознание коллективом ДОУ важности и необходимости процесса социализации детей дошкольного возраста, в том числе с ограниченными возможностями здоровья;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позитивный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участия воспитанников и их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мероприятиях различного уровня;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высокий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кадровый потенциал,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том числе наличие специалистов,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готовых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сопровождать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социализации </a:t>
            </a:r>
          </a:p>
        </p:txBody>
      </p:sp>
    </p:spTree>
    <p:extLst>
      <p:ext uri="{BB962C8B-B14F-4D97-AF65-F5344CB8AC3E}">
        <p14:creationId xmlns:p14="http://schemas.microsoft.com/office/powerpoint/2010/main" val="6995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12895"/>
              </p:ext>
            </p:extLst>
          </p:nvPr>
        </p:nvGraphicFramePr>
        <p:xfrm>
          <a:off x="204952" y="231775"/>
          <a:ext cx="11839902" cy="6235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3724"/>
                <a:gridCol w="4288221"/>
                <a:gridCol w="3767957"/>
              </a:tblGrid>
              <a:tr h="2894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проблемное поле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перспективы развития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возможные риски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157503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отсутствие 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четкой системы сопровождения процесса социализации воспитанников</a:t>
                      </a: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с ограниченными возможностями здоровья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разработка системы сопровождения процесса социализации в ДОУ;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расширение связей с социальными партнерами;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активное участие в конкурсах социальных и культурных проектов разного уровня;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развитие вариативных форм дошкольного образования с учетом потребностей социума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объективные причины невозможности реализации системы сопровождения социализации детей в ДОУ;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неготовность других образовательных учреждений продолжить процесс социализации детей</a:t>
                      </a: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667306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инертность 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близлежащих учреждений </a:t>
                      </a: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образования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родителей воспитанников, населения микрорайона. </a:t>
                      </a:r>
                      <a:endParaRPr lang="ru-RU" sz="16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-рост 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количества взрослых, не интересующихся воспитанием и развитием детей.  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расширение возможностей социального партнерства учреждения;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привлечение родителей и других членов семьи к социальному взаимодействию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нежелание социальных партнеров  сотрудничать с ДОУ;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низкая социальная активность родителей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972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низкая активность родителей и неготовность педагогов к партнерским отношениям</a:t>
                      </a: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активности родителей, готовности педагогов к взаимодействию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высокая занятость родителей,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рост числа семей группы риска, детей с асоциальным поведением.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97208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недостаточное взаимодействие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специалистов 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</a:t>
                      </a: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достижения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общих целей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модели взаимодействия специалистов в процессе социализации воспитанников и сотрудничества с семьей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нежелание отдельных педагогов включаться в единую схему деятельности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2804" marR="22804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40175" y="231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0969" y="0"/>
            <a:ext cx="107266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Образовательный процесс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30998"/>
            <a:ext cx="12191999" cy="649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Основная образовательная программа дошкольного образования муниципального бюджетного дошкольного образовательного учреждения г. Иркутска детского сада №168 разработана на основе комплексной образовательной программы дошкольного образования «Детство»  (в связи с отсутствием утверждённого  реестра примерных образовательных программ)  и в соответствии с федеральным государственным образовательным стандартом дошкольного образования от 01.01.2014г.  направлена  на разностороннее развитие детей  дошкольного 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возраста. Проблема социализации подрастающего поколения является сегодня одной из самых актуальных. Педагоги и родители как никогда раньше обеспокоены тем, что нужно сделать, чтобы ребенок, входящий в этот мир, стал уверенным, счастливым, умным, успешным. Кроме того, построение и формирование высших форм психической деятельности совершается именно в процессе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социализации.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соответствии с ФГОС ДО, социализация является ключевым понятием образовательной области «Социально – коммуникативное развитие» и определяется как процесс усвоения человеческим индивидом определенной системы знаний, норм и ценностей, позволяющих ему функционировать в качестве полноценного члена общества.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 Работа по  данному направлению в  ДОУ  реализуются через  парциальные программы: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«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Байкал – жемчужина Сибири: педагогические технологии образовательной деятельности с детьми» </a:t>
            </a:r>
            <a:r>
              <a:rPr lang="ru-RU" sz="1400" dirty="0" err="1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Багадаева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 О.Ю.., </a:t>
            </a:r>
            <a:r>
              <a:rPr lang="ru-RU" sz="1400" dirty="0" err="1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Галеева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 Е.В., Галкина И.А., Зайцева О.Ю.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«Программа </a:t>
            </a:r>
            <a:r>
              <a:rPr lang="ru-RU" sz="1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здоровьесберегающего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направления «Основы безопасности детей дошкольного возраста» </a:t>
            </a:r>
            <a:endParaRPr lang="ru-RU" sz="14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Авторы: Р. Б. </a:t>
            </a:r>
            <a:r>
              <a:rPr lang="ru-RU" sz="1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Стеркина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О. Л. Князева, Н. Н. Авдеева. </a:t>
            </a:r>
            <a:endParaRPr lang="ru-RU" sz="1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Дорогою добра. Концепция и программа социально-коммуникативного развития и </a:t>
            </a:r>
            <a:endParaRPr lang="ru-RU" sz="14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социального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воспитания дошкольников. ФГОС ДО Автор 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hlinkClick r:id="rId3"/>
              </a:rPr>
              <a:t>Коломийченко Л.В.</a:t>
            </a:r>
            <a:endParaRPr lang="ru-RU" sz="1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Программа «Я, ты, мы»  Авторы: О. М. Князева, Р. Б. </a:t>
            </a:r>
            <a:r>
              <a:rPr lang="ru-RU" sz="1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Стеркина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1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Программа «Я — человек»  Автор С. А. Козлова. </a:t>
            </a:r>
            <a:endParaRPr lang="ru-RU" sz="1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«Азбука безопасности для дошкольников» </a:t>
            </a:r>
            <a:r>
              <a:rPr lang="ru-RU" sz="1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Н.В.Коломеец</a:t>
            </a:r>
            <a:endParaRPr lang="ru-RU" sz="1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MS Mincho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2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920" y="148173"/>
            <a:ext cx="108813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хорошо осведомлены о том, какие программы и технологии, развивающие личность ребенка, реализуются в ДОУ, какая квалифицированная помощь оказывается, а также, на каких принципах строятся взаимоотношения между педагогами и детьми.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Разработаны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апробируются: проект программы «Патриотическое воспитание детей дошкольного возраста с использованием материалов по региональному компоненту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начале учебного года педагогами и специалистами ДОУ проводится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становления и развития у детей ключевых компетенций, на основе анализа которых оценивается результативность работы педагогов и строится воспитательно-образовательный процесс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Психологическое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сопровождение воспитанников и их семей осуществляет педагог-психолог. Разработана адаптационная программа комплексного сопровождения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дезадаптивных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поведенческих проявлений дошкольников с ЗПР в условиях ДОУ, направленная на познание ребенком самого себя, формирование умений общения со взрослыми и сверстниками, умения контролировать собственные поведенческие проявления и управлять своими эмоциями.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Особого внимания требует процесс социализации воспитанников в группах компенсирующей направленности. Наличие дефектов осложняет процесс, вместе с тем, коллектив ДОУ в единстве с родителями способствует активному включению воспитанников в жизнедеятельность ДОУ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конце каждого учебного года для выявления степени удовлетворенности родителями деятельностью детского сада, планирования работы на новый учебный год  проводится анкетирование,  кроме этого родители имеют возможность вносить предложения и замечания по деятельности ДОУ на родительских собраниях, и, непосредственно, администрации детского сада. Каждый родитель имеет возможность отправить сообщение, замечания и предложения, а также интересующий вопрос  на электронный адрес 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7602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920" y="16764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Концепция программы развития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937080"/>
            <a:ext cx="115519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развития МБДОУ г. Иркутска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детского сада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№168 на 2017-2022 гг. (далее Программа) рассматривается как ориентированный на будущее управленческий документ, определяющий принципы, актуальные ценности, миссию, стратегические цели, содержание, способы (механизмы) их реализации в современных экономических условиях.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развития показывает технологический механизм перехода МБДОУ детский сад №168 в новое качественное состояние, соответствующее новым задачам модернизации образования, удовлетворяющий потребности социума и рынка образовательных услуг. Данный переход происходит путем осуществления системных изменений (нововведений) в основных сферах и направлениях жизнедеятельности детского сада и его внешних связях.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является основой для обеспечения развития сада как целостной, саморазвивающейся системы, способной инициировать, поддерживать и реализовывать позитивные изменения в различных сферах. Заявленные в Программе цели, задачи, направления деятельности являются актуальными для практики в ближайшие 5 лет.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Концепция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рассматривается в трех аспектах: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Модель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выпускника,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идеальный ориентир и единая позиция всех участников образовательных отношений на основе создания образовательной среды, способствующей полноценному развитию личности ребенка.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Модель педагога, способного создать образовательное пространство, включающее семью, социальные институты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активное взаимодействие с целью эффективной социализации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Модель родителя, активно участвующего в процессе развития и воспитания ребенка в единстве с педагогами детского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сада.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Основополагающей концептуальной идеей является создание  единого образовательного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пространства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– семья», способствующего  решению стратегических задач,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том числе процессу социализации детей.</a:t>
            </a:r>
          </a:p>
        </p:txBody>
      </p:sp>
    </p:spTree>
    <p:extLst>
      <p:ext uri="{BB962C8B-B14F-4D97-AF65-F5344CB8AC3E}">
        <p14:creationId xmlns:p14="http://schemas.microsoft.com/office/powerpoint/2010/main" val="151559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160" y="213359"/>
            <a:ext cx="109423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Методологическую и теоретическую основу создания и реализации программы развития нашей дошкольной образовательной организации определили: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теория социального управления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(А.И. Аверин, Д.В.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Вакилова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Е.Т.Гребнев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А.И. Пригожин);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системный подход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теория познания социально-педагогических процессов, в основе которого лежит рассмотрение объекта как системы (П.К. Анохин, В.П. Беспалько, В. Кинг, Р.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Акофф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В.Г. Афанасьев, А.И.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Уемов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Е.Г. Юдин, Н.В. Кузьмина и др.);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методология «организационного развития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современные наработки в области инновационной и экспериментальной деятельности, социального проектирования, программной организации деятельности (Н.Г. Алексеев, Ю.В. Громыко, В.С. Лазарев, В.Г.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Марачи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В.А.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Минов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А.М. Моисеев, С.В. Попова и т.д.);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общетеоретические положения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характеризующие особенности взаимодействия ДОУ с семьей (О.И.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давыдова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Л.Г.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Богославец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А.А. Майер, Т.Н.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Доронова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Р.П.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Дешеулина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Е.С. Евдокимова и др.), раскрывающие содержание работы ДОУ с родителями (О.Л. Зверева, Т.В. Кротова, Н.В.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Микляева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др.).</a:t>
            </a:r>
          </a:p>
          <a:p>
            <a:pPr lvl="0"/>
            <a:r>
              <a:rPr lang="ru-RU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качестве методологических подходов определены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системно-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(направленный на активное включение в реализацию общих целей 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всех участников образовательных отношений)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коммуникативно-диалогический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(способствующий формированию личности в процессе общения)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личностно-ориентированный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который определяет основу всей системы и является отправной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ее точкой. 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личности не идет частями, а рассматривается  в комплексе, с учетом </a:t>
            </a:r>
          </a:p>
          <a:p>
            <a:pPr lvl="0"/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природосообразных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особенностей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3830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240" y="381001"/>
            <a:ext cx="1056132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Миссия ДОУ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Стратегическая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 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системы сопровождения социализации воспитанников в процессе взаимодействия специалистов дошкольного учреждения и создания условий для включения семей в образовательное пространство детского сада.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достижения поставленной цели необходимо решить следующие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1.Обеспечить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модернизацию системы управления ДОУ, ориентированной на социально-коммуникативное развитие детей, включение семьи в образовательное пространство, с целью  обеспечения нового качества дошкольного образования в контексте требований ФГОС дошкольного образования с учётом индивидуальных особенностей семей воспитанников, специфики их образовательных потребностей.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2.Разработать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систему сопровождения социализации воспитанников специалистами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социальными партнерами.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3.Обеспечить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 инновационной модели организации образовательного процесса с включением родителей воспитанников как полноправных участников образовательных отношений.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4.Способствовать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повышению социальной активности всех участников образовательных отношений посредством разработки и внедрения социально-значимых проектов.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5.Обеспечить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образовательной среды, способствующей включению семьи в образовательное пространство детского сада.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6.Привести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соответствие с новыми нормативными требованиями предметно-развивающую среду и материально-техническую базу учреждения.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7.Повысить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работы по взаимодействию ДОУ с родителями воспитанников, содействовать повышению роли родителей в образовании детей раннего и дошкольного возраста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3810" y="126740"/>
            <a:ext cx="8879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15" y="957737"/>
            <a:ext cx="113948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 соответствии с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законом «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образовании Российской Федерации» дошкольное образование впервые  стало самостоятельным уровнем общего образования. С одной стороны, это признание значимости дошкольного  образования в развитии ребенка, с другой- повышение требований к дошкольному образованию. В настоящее время дошкольное учреждение призвано стать помощником семьи, а основы физического, нравственного и интеллектуального развития ребенка обязаны заложить родители. Вместе с тем, дошкольное учреждение играет важную роль в развитии ребёнка. Посещая детский сад, ребенок становится частью всей системы образования, приобретает умение взаимодействовать с другими детьми и взрослыми, организовывать собственную деятельность. Насколько эффективно ребёнок будет овладевать этими навыками и гармонично развиваться зависит от отношения </a:t>
            </a:r>
            <a:r>
              <a:rPr lang="ru-RU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семьи к дошкольному учреждению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также от </a:t>
            </a:r>
            <a:r>
              <a:rPr lang="ru-RU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активного участия 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 образовательном процессе дошкольного учреждения. 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Именно семья является главным транслятором воспитательных идей и ценностей. В РФ в соответствии с международными документами «Органы государственной власти и органы местного самоуправления, образовательные организации оказывают помощь родителям (законным представителям) несовершеннолетних обучающихся в воспитании детей, охране и укреплении их физического и психического здоровья, развитии индивидуальных способностей и необходимой коррекции нарушений их развития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(ФЗ «Об образовании в Российской Федерации», ст.44, п.1).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Примерный устав ДОУ в РФ определяет сотрудничество с семьей по вопросам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воспитания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обучения ребенка как обязанность педагога ДОУ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80" y="-91745"/>
            <a:ext cx="12363760" cy="70414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4656" y="0"/>
            <a:ext cx="106879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Стратегия и тактика развития ДОУ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420" y="1259174"/>
            <a:ext cx="106430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1.Система управления </a:t>
            </a: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2.Система повышения педагогической компетентности родителей</a:t>
            </a: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3.Образовательная система</a:t>
            </a: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4.Система повышения квалификации педагогов</a:t>
            </a: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Создание образовательной среды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80" y="381000"/>
            <a:ext cx="7254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1.Система управления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080" y="904221"/>
            <a:ext cx="1138428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Цель: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создание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эффективной системы управления, основанной на принципах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менеджмента, ориентированной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 качество предоставляемых образовательных услуг, позволяющих быть конкурентоспособным адаптированным образовательным учреждением и реализовать стратегическую цель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778827"/>
              </p:ext>
            </p:extLst>
          </p:nvPr>
        </p:nvGraphicFramePr>
        <p:xfrm>
          <a:off x="479685" y="2593298"/>
          <a:ext cx="4781863" cy="392730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09469"/>
                <a:gridCol w="3117954"/>
                <a:gridCol w="854440"/>
              </a:tblGrid>
              <a:tr h="212975"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деятельности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Исполнители 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78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1.Изучение социального заказа и потребностей родителей.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1.Анкетирование родителей (изучение спроса, социометрия родительского состава)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0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Создать банк данных по социальному составу семьи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7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2.Использование эффективных технологий управления образователь-ным процессом в ДОУ.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Создание мониторинговой службы ДОУ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Введение эффективного функционирования мониторинговой службы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Ежегодное планирование работы по маркетингу и менеджменту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Изменение функционирования организации структуры управления.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Обеспечение эмоционального комфорта детей,  родителей и воспитателей.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Воспитатели, Муз. рук-ль.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Инструктор по ФИЗО,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специалисты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33" marR="43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295453"/>
              </p:ext>
            </p:extLst>
          </p:nvPr>
        </p:nvGraphicFramePr>
        <p:xfrm>
          <a:off x="5876145" y="2188565"/>
          <a:ext cx="4347146" cy="45207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27048"/>
                <a:gridCol w="2877903"/>
                <a:gridCol w="742195"/>
              </a:tblGrid>
              <a:tr h="15740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Разработка системы сопровождения процесса социализации воспитанников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Разработка модели взаимодействия специалистов ДОУ в процессе личностного развития воспитанников.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Определение зон ответственности воспитывающих взрослых.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Разработка системы мониторинга эффективности процесса социализации.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Учителя-логопеды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Учителя-дефектологи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18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Создание  системы по организации методического кабинета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Апробация механизмов оказания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-образовательных услуг с учетом социального заказа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Обеспечение управления и контроля педагогического процесса компьютерными программами, тестами и технологиями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3.Организация передвижной библиотеки для родителей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заведующего,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Воспитатели, Муз. рук-ль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Инструктор по ФИЗО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3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5.Прогнозорование и разработка концепции ДОУ и программы дальнейшего развития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1.Анализ  степени выполнения программы развития ДОУ.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Обогащение и распространение опыта работы по созданию и развитию адаптированного ДОУ.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3.Разработка  новой программы развития  на 2022-2027 годы.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заведующего,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Воспитатели, специалисты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0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0193" y="214328"/>
            <a:ext cx="8624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2.Система повышения педагогической компетентности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823" y="737549"/>
            <a:ext cx="1114493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415"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уровня воспитания и обучения с позиции социальных и личностных результатов детей и качества предоставляемых образовательных услуг за счет организации сотрудничества с родителями и включения их в образовательный процесс.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234375"/>
              </p:ext>
            </p:extLst>
          </p:nvPr>
        </p:nvGraphicFramePr>
        <p:xfrm>
          <a:off x="839448" y="2038663"/>
          <a:ext cx="3552669" cy="46139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16240"/>
                <a:gridCol w="2091285"/>
                <a:gridCol w="745144"/>
              </a:tblGrid>
              <a:tr h="224852"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деятельности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Исполнители 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208"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1.Создание механизма взаимодействия трех участников педагогического процесса (ребенок, семья, ДОУ).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Обсуждение с родителями особенностей развития каждого ребенка и составление образовательных маршрутов.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Создание банка данных по социальному составу семьи.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Обеспечение эмоционального комфорта детей, родителей и воспитателей.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Выпуск  газеты  для обмена опытом семейного воспитания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Организация передвижной библиотеки для родителей.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Консультирование родителей по актуальным вопросам.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7.Формирование у родителей навыков правильного взаимодействия с детьми через приглашение их на совместные мероприятия.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8.Создание клуба для родителей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Воспитатели,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Муз. рук.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Инструктор по ФИЗО,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учитель-логопед,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учителя-дефектологи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86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2.Изучение уровня педагогической компетентности родителей.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Проведение анкетирования родителей 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80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Анализ результатов и определение уровней педагогической компетентности родителей.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92" marR="29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451300"/>
              </p:ext>
            </p:extLst>
          </p:nvPr>
        </p:nvGraphicFramePr>
        <p:xfrm>
          <a:off x="5846164" y="1898378"/>
          <a:ext cx="4616970" cy="47702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30809"/>
                <a:gridCol w="2717787"/>
                <a:gridCol w="968374"/>
              </a:tblGrid>
              <a:tr h="25203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3.Выбор и апробация эффективных форм повышения педагогической культуры родителей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Опрос педагогов с целью выявления чаще организуемых и действенных форм взаимодействия с родителями.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Проведение опроса родителей с целью составления рейтинга предпочитаемых форм.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Организация разнообразных форм взаимодействия.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Заполнение экспертных листов оценки эффективности организуемых форм взаимодействия с родителями.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Повторные опросы и выявление предпочтений педагогов и родителей.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воспитатели, муз. рук-ль.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0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Разработка системы организации психолого-педагогического просвещения родителей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Создание модели взаимодействия ДОУ с семьей.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Определение места повышения педагогической компетентности родителей в общей системе работы с родителями.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Оценка функционирования системы психолого-педагогического просвещения родителей. 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воспитатели, муз. рук-ль.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0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872" y="284813"/>
            <a:ext cx="8949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Образовательная система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750" y="808033"/>
            <a:ext cx="11117705" cy="129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разработка системы образовательной деятельности, способствующей эффективной социализации воспитанников и  обеспечивающей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дифференциацию, индивидуализацию и коррекционную направленность педагогического процесса, личностно-ориентированный подход к обучению и воспитанию дошкольников.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458464"/>
              </p:ext>
            </p:extLst>
          </p:nvPr>
        </p:nvGraphicFramePr>
        <p:xfrm>
          <a:off x="659567" y="2203553"/>
          <a:ext cx="4152276" cy="43321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37124"/>
                <a:gridCol w="2382382"/>
                <a:gridCol w="932770"/>
              </a:tblGrid>
              <a:tr h="180506"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деятельности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Исполнители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533"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1.Мониторинг развития и здоровья детей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1.1.Проведение корректировки содержания и организации режима работы с детьми на основе данных мониторинговой службы ДОУ.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118"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2.Разработка и апробация  авторской оздоровительной программы ДОУ и инновационных технологий.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 Развитие эффективности  воспитательно-образовательной деятельности педагогов  путем использования инновационных программ,  форм и методов работы с детьми.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2.2.Координация работы педагогов ДОУ на совместных совещаниях  по реализации программы развития.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2.3.Мониторинг деятельности педагогов по созданию психолого-педагогических условий реализации образовательной программы ДОУ.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2.4. Актуализация потребностей родителей в сохранении и укреплении своего здоровья и здоровья ребенка.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74" marR="322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115236"/>
              </p:ext>
            </p:extLst>
          </p:nvPr>
        </p:nvGraphicFramePr>
        <p:xfrm>
          <a:off x="6086007" y="2203553"/>
          <a:ext cx="4077324" cy="43321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44765"/>
                <a:gridCol w="2932559"/>
              </a:tblGrid>
              <a:tr h="4332157"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3.Создание в ДОУ 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банка</a:t>
                      </a: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данных по  современным педагогическим технологиям и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имеющемуся опыту работы педагогов по социально-коммуникативному развитию детей,  в том числе привлечению родителей в образовательную деятельность.</a:t>
                      </a: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97" marR="24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3.1. Усвоение норм и ценностей, принятых в обществе, включая моральные и нравственные ценности;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3.2. Развитие общения и взаимодействия ребенка со взрослыми и сверстниками;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 Становление самостоятельности, целенаправленности и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саморегуляции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собственных действий;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 Развитие социального и эмоционального интеллекта, эмоциональной отзывчивости, сопереживания, формирование готовности к совместной деятельности со сверстниками, формирование уважительного отношения и чувства принадлежности к своей семье и к сообществу детей и взрослых в Организации;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 Формирование позитивных установок к различным видам труда и творчества;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3.6. Формирование основ безопасного поведения в быту, социуме, природе –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формирование у детей навыков игровой деятельности.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3.7. Приобщение детей к элементарным общепринятым нормам и правилам взаимоотношения со сверстниками и взрослыми, в том числе моральным,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3.8. Обогащение первичных представлений о гендерной и семейной принадлежности.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97" marR="24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3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872" y="284813"/>
            <a:ext cx="8949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Система повышения квалификации педагогов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872" y="808033"/>
            <a:ext cx="10762938" cy="129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создание эффективной системы повышения квалификации педагогических кадров, способствующих формированию успешной, здоровой, социально-адаптированной  личности, ориентированной на общечеловеческие ценности.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9271"/>
              </p:ext>
            </p:extLst>
          </p:nvPr>
        </p:nvGraphicFramePr>
        <p:xfrm>
          <a:off x="1086775" y="2265318"/>
          <a:ext cx="3232226" cy="40233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51636"/>
                <a:gridCol w="1854500"/>
                <a:gridCol w="726090"/>
              </a:tblGrid>
              <a:tr h="344261"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деятельности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Исполнители 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нормативно-правовой основы</a:t>
                      </a: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повышения квалификации</a:t>
                      </a: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работников ДОУ.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1.Систематизировать нормативно-правовые документы проведения аттестации работников ДОУ.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2.Разработка локальных актов и обновление должностных инструкций.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заведующего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4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Внедрение новых информа-ционных технологий в  учебный процесс и взаимодействие с родителями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Разработка педагогами перспектив, целей и задач деятельности;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Определение программы работы и обеспечение преемственности в работе с коллегами;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80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степени осознанности применения информационных технологий.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воспитатели,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муз.рук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-ль., инструктор по ФИЗО, специалисты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5" marR="36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338615"/>
              </p:ext>
            </p:extLst>
          </p:nvPr>
        </p:nvGraphicFramePr>
        <p:xfrm>
          <a:off x="5681273" y="1871201"/>
          <a:ext cx="4332157" cy="475311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3389"/>
                <a:gridCol w="2485589"/>
                <a:gridCol w="973179"/>
              </a:tblGrid>
              <a:tr h="18081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Повышение квалификации сотрудников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1.Своевременное обучение всех сотрудников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на курсах повышения квалификации;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на семинарах ОДО и МО.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Апробация новых форм повышения квалификации сотрудников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количества работников имеющих квалификационные категории (первую, высшую).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4840"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Формирование осознанного отношения к укреплению своего здоровья у сотрудников и родителей воспитанников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1.Организовать для сотрудников и родителей группы  здоровья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Своевременно направлять сотрудников ДОУ и их несовершеннолетних детей на санаторно-курортное лечение, в летние лагеря оздоровления.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Проведение лекций о ЗОЖ с приглашением врачей города.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9892">
                <a:tc>
                  <a:txBody>
                    <a:bodyPr/>
                    <a:lstStyle/>
                    <a:p>
                      <a:pPr marR="184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Выявление проблем связанных с организацией системы повышения квалификации.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Анализ деятельности коллектива.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Разработка дальнейших путей повышения квалификации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ДОУ,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10" marR="26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9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862" y="194873"/>
            <a:ext cx="8934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Создание образовательной среды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861" y="718093"/>
            <a:ext cx="10867869" cy="791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создание эффективной образовательной среды, способствующей включению семьи в образовательное пространство детского сада с целью повышения конкурентоспособности и формирования позиции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имиджевой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политики.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649248"/>
              </p:ext>
            </p:extLst>
          </p:nvPr>
        </p:nvGraphicFramePr>
        <p:xfrm>
          <a:off x="554635" y="1828800"/>
          <a:ext cx="4347150" cy="501126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6412"/>
                <a:gridCol w="2558957"/>
                <a:gridCol w="911781"/>
              </a:tblGrid>
              <a:tr h="352344"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деятельности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Исполнители 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089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Становление партнерских отношений между всеми участниками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1.Предоставление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возможности осуществления выбора содержания, видов деятельности, участников совместной активности детьми, педагогами, родителями.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635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2.Разработка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индивидуальных образовательных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маршрутов детей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педагогами совместно с родителями.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635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3.Организация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формы государственно-общественного 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соуправления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635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4.Поддержка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инициативности, активности всех участников образовательных отношений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28600" marR="6350" lvl="0" indent="-2286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6621">
                <a:tc>
                  <a:txBody>
                    <a:bodyPr/>
                    <a:lstStyle/>
                    <a:p>
                      <a:pPr marR="635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2.Формирование осознанного отношения к укреплению своего здоровья у всех участников образовательного процесса.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1.Продолжать ежегодно проводить: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спортивные мероприятия,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дни открытых дверей,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родительские собрания по ЗОЖ,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консультации на интересующие темы.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Организация психолого-педагогических тренингов, способствующих становлению эффективных взаимоотношений, сохранению и укреплению психофизического здоровья воспитанников, педагогов и родителей.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88" marR="28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834951"/>
              </p:ext>
            </p:extLst>
          </p:nvPr>
        </p:nvGraphicFramePr>
        <p:xfrm>
          <a:off x="6083131" y="1828800"/>
          <a:ext cx="4242296" cy="473200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55273"/>
                <a:gridCol w="2497235"/>
                <a:gridCol w="889788"/>
              </a:tblGrid>
              <a:tr h="19308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3.Совершенствоание развивающей предметно-пространственной среды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2" marR="4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Обогащение центров детской деятельности, способствующей активности участников образовательных отношений.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Создание центров уединения для воспитанников.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Обогащение развивающей среды в группах, музыкальном зале  ДОУ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2" marR="4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воспитатели, муз. рук-ль.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2" marR="4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11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4.Формирование позитивной имиджевой политики ДОУ с учетом внешних и внутренних факторов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2" marR="4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Проведение всестороннего анализа деятельности коллектива по предоставлению образовательных услуг.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2.Обобщение опыта деятельности ДОУ в системе сотрудничества с</a:t>
                      </a:r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другими социальными институтами 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3.Разработка дальнейших перспектив развития системы взаимодействия с другими социальными институтами.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2" marR="4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ДОУ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заведующей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63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2" marR="4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2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518" y="253717"/>
            <a:ext cx="10598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Тактический план действий по реализации программы развития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753" y="776937"/>
            <a:ext cx="11242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№1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Стратегическое развитие системы управления детским садом на основе использования </a:t>
            </a:r>
            <a:r>
              <a:rPr lang="ru-RU" sz="16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технологий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менеджмента и маркетинга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Цель:</a:t>
            </a:r>
            <a:r>
              <a:rPr lang="ru-RU" sz="16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Создание эффективной системы управления основанной на принципах менеджмента, ориентированной на качество предоставляемых образовательных услуг, позволяющей быть конкурентоспособным дошкольным учреждением, реализующим стратегические и тактические цел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875588"/>
              </p:ext>
            </p:extLst>
          </p:nvPr>
        </p:nvGraphicFramePr>
        <p:xfrm>
          <a:off x="374754" y="2715929"/>
          <a:ext cx="3507698" cy="41423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47802"/>
                <a:gridCol w="2959896"/>
              </a:tblGrid>
              <a:tr h="4029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Предполагаемый результат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(2017 – 2018 </a:t>
                      </a:r>
                      <a:r>
                        <a:rPr lang="ru-RU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 Разработана концепция и программа развития ДОУ.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 Определена актуальная ценность и философия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Разработаны индикаторы качества деятельности детского сада с учетом возрастных особенностей.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 Разработаны программы по предоставлению дополнительных платных образовательных услуг с учетом заказа родителей.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Определена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имиджевая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политика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98870"/>
              </p:ext>
            </p:extLst>
          </p:nvPr>
        </p:nvGraphicFramePr>
        <p:xfrm>
          <a:off x="4197245" y="2569429"/>
          <a:ext cx="3897443" cy="41461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03314"/>
                <a:gridCol w="3394129"/>
              </a:tblGrid>
              <a:tr h="41461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этап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(2018 – 2021 </a:t>
                      </a: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49" marR="64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Апробация и внедрение концепции и программы развития ДОУ.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Определены и делегированы функции планирования, контроля и анализа результативности системы управления ДОУ.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 Апробированы индикаторы качества деятельности детского сада с учетом возрастных особенностей детей.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Апробация и внедрение инновационных технологий в рамках развивающих программ ДОУ.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Внедрены развивающие программы с учетом возрастных особенностей детей и заказом родителей.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Внедрена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имиджевая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политика ДОУ.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49" marR="645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142893"/>
              </p:ext>
            </p:extLst>
          </p:nvPr>
        </p:nvGraphicFramePr>
        <p:xfrm>
          <a:off x="8349521" y="2722040"/>
          <a:ext cx="3732551" cy="41359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59864"/>
                <a:gridCol w="3072687"/>
              </a:tblGrid>
              <a:tr h="4135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(2021 – 2022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Итоговый мониторинг качества реализации концепции и программы развития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Обобщен опыт работы по системе управления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Проведен анализ качества результатов деятельности педагогов.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Обобщение результатов и опыта работы ДОУ по использованию программ по дополнительным платным образовательным услугам.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Проведена рекламная компания по актуальным направлениям развития ДОУ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Подведение итогов работы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2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832" y="263126"/>
            <a:ext cx="1163236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№2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Включение родителей в образовательный процесс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системы привлечения родителей к активному участию в образовательном процессе детского сада.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298066"/>
              </p:ext>
            </p:extLst>
          </p:nvPr>
        </p:nvGraphicFramePr>
        <p:xfrm>
          <a:off x="458576" y="2322655"/>
          <a:ext cx="3678710" cy="3718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75639"/>
                <a:gridCol w="2903071"/>
              </a:tblGrid>
              <a:tr h="7436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Предполагаемый результат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7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(2017 – 2018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Выявлена  степень участия родителей в образовании собственных детей, удовлетворенности родителей качеством образовательных услуг.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913685"/>
              </p:ext>
            </p:extLst>
          </p:nvPr>
        </p:nvGraphicFramePr>
        <p:xfrm>
          <a:off x="4272196" y="1880516"/>
          <a:ext cx="4032355" cy="41605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9588"/>
                <a:gridCol w="3402767"/>
              </a:tblGrid>
              <a:tr h="41605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этап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(2018 – 2021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Разработан и апробирован инструментарий определения уровня развития и воспитания детей с учетом индивидуальных особенностей детей.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У детей развиты самостоятельность, активность, инициативность на 70%.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Внедрение авторских программ в рамках дополнительного образования ДОУ.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Улучшилась степень удовлетворенности родителей качеством предоставляемых услуг ДОУ (в результате анкетирования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093890"/>
              </p:ext>
            </p:extLst>
          </p:nvPr>
        </p:nvGraphicFramePr>
        <p:xfrm>
          <a:off x="8439461" y="2322655"/>
          <a:ext cx="3582648" cy="3718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84618"/>
                <a:gridCol w="2998030"/>
              </a:tblGrid>
              <a:tr h="37183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(2021 – 2022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Проведен мониторинг качества взаимодействия ДОУ с семьей.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Обобщен опыт работы по психолого-педагогическому просвещению родителей.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 Уровень педагогической культуры родителей повысился на 20%.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Обобщен опыт включения родителей в образовательную деятельность.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0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803" y="239843"/>
            <a:ext cx="1125761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№3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образовательной системы  детского сада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эффективной образовательной системы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направленной на формирование социально-адаптированной, здоровой, культурной личности, усвоившей определенную сумму знаний, умений и навыков по возрастам, готовой к дальнейшему освоению образовательной программы.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833690"/>
              </p:ext>
            </p:extLst>
          </p:nvPr>
        </p:nvGraphicFramePr>
        <p:xfrm>
          <a:off x="584617" y="2632075"/>
          <a:ext cx="3642609" cy="40622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44576"/>
                <a:gridCol w="2998033"/>
              </a:tblGrid>
              <a:tr h="6682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Предполагаемый результат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9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(2017 – 2018 г.г.)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Улучшены психолого-педагогические условия реализации образовательной программы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Разработаны авторские программы в рамках дополнительного образования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Изучена степень удовлетворенности родителей качеством предоставляемых услуг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002266"/>
              </p:ext>
            </p:extLst>
          </p:nvPr>
        </p:nvGraphicFramePr>
        <p:xfrm>
          <a:off x="4512038" y="2293494"/>
          <a:ext cx="3882453" cy="44008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59569"/>
                <a:gridCol w="3222884"/>
              </a:tblGrid>
              <a:tr h="44008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этап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(2018 – 2021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Разработан и апробирован диагностический инструментарий для определения педагогами совместно с родителями индивидуальных траекторий развития детей.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Внедрены  авторские программы в рамках дополнительного образования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Повысилась степень удовлетворенности родителей качеством предоставляемых услуг ДОУ (в результате анкетирования).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028208"/>
              </p:ext>
            </p:extLst>
          </p:nvPr>
        </p:nvGraphicFramePr>
        <p:xfrm>
          <a:off x="8664315" y="2632074"/>
          <a:ext cx="3312825" cy="40622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90889"/>
                <a:gridCol w="2621936"/>
              </a:tblGrid>
              <a:tr h="40622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(2021 – 2022 г.г.)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Обобщен опыт работы педагогов ДОУ по созданию эффективной образовательной  среды детского сада.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Родители  воспитанников являются активными участниками образовательного процесса.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Педагоги умеют организовать единое образовательное пространство «детский сад – семья»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4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22" y="119921"/>
            <a:ext cx="1185722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№4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системы работы с персоналом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6193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эффективной системы управления человеческими ресурсами, способствующей профессиональному,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61937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творческому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личностному  развитию персонала.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619375" algn="l"/>
              </a:tabLst>
            </a:pPr>
            <a:r>
              <a:rPr lang="ru-RU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74795"/>
              </p:ext>
            </p:extLst>
          </p:nvPr>
        </p:nvGraphicFramePr>
        <p:xfrm>
          <a:off x="439429" y="2458388"/>
          <a:ext cx="3517973" cy="42585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39863"/>
                <a:gridCol w="2878110"/>
              </a:tblGrid>
              <a:tr h="6087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Предполагаемый результат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8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(2017 – 2018 г.г.)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Переход от концепции управления персоналом к концепции управления человеческими ресурсами.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Налажена структура работы по методической теме.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Проведена очередная аттестация педагогов ДОУ.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19957"/>
              </p:ext>
            </p:extLst>
          </p:nvPr>
        </p:nvGraphicFramePr>
        <p:xfrm>
          <a:off x="4197247" y="2173573"/>
          <a:ext cx="3792510" cy="451203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59566"/>
                <a:gridCol w="3132944"/>
              </a:tblGrid>
              <a:tr h="4512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этап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(2018 – 2021 г.г.)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Разработан инструментарий отслеживания деятельности педагогов и стимулирования по результатам.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Определен контингент педагогов на очередную аттестацию.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Выявлен творческий резерв младшего обслуживающего персонала для педагогической работы с детьми.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263780"/>
              </p:ext>
            </p:extLst>
          </p:nvPr>
        </p:nvGraphicFramePr>
        <p:xfrm>
          <a:off x="8229602" y="2458386"/>
          <a:ext cx="3432746" cy="42272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44575"/>
                <a:gridCol w="2788171"/>
              </a:tblGrid>
              <a:tr h="42272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(2021 – 2022 г.г.)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Повысился уровень креативности педагогов.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Повышен уровень квалификации педагогов ДОУ до 75%.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Созданы условия для профессионального роста через наставничество, обучение в «Школе молодых педагогов» ДОУ и в ВУЗах города.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8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769" y="175846"/>
            <a:ext cx="112014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примерном договоре между ДОО и родителями ребенка в РФ подтверждается, что дошкольное учреждение обязуется «оказывать квалифицированную помощь Родителю в воспитании и обучении ребенка, коррекции имеющихся отклонений в его развитии».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Основным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принципом взаимодействия ДОО с родителями должно стать  сотрудничество – совместное определение целей деятельности, совместное планирование предстоящей работы, совместный контроль и оценка результатов работы, а затем и прогнозирование новых целей, задач и результатов. Ряд нормативно-правовых документов указывает на различие функций семьи и дошкольного учреждения, вместе с тем, определяя необходимость и значимость взаимодействия семьи и дошкольного учреждения. В ст.44 «Закона об Образовании в Российской Федерации» от 29.12.2012 г. определен приоритет ответственности родителей за воспитание собственного ребенка перед остальными институтами. Среди основных задач, стоящих перед учреждением, взаимодействие с семьями детей для обеспечения полноценного развития ребенка и оказание консультативной и методической помощи родителям по вопросам воспитания, обучения и развития детей.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 из основных задач ФГОС ДО – повышение педагогической культуры родителей. Управляя процессом организации ДОУ с родителями в условиях реализации ФГОС ДО остро встает вопрос формирования у родителей навыков осознанного включения в единый совместный с педагогами процесс воспитания и образования ребенка. Этот процесс позволяет сделать их не только равноправными, но и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равноответственными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участниками образовательного процесса, с одной стороны, и одновременно дает возможность преодолеть педагогу стереотип дистанции с семьей.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связи с тем, что в ДОУ имеются группы компенсирующей направленности для детей с ОВЗ возникла необходимость просвещение родителей.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условиях реализации ФГОС ДО сотрудничество предполагает более активное участие семьи в процессе взаимодействия, открытость ДОУ для семьи.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 послужило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основанием для пересмотра деятельности образовательного учреждения с родителями, в том числе и руководства этой деятельностью со стороны администрации.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Эффективно осуществлять процесс социализации дошкольников, без включения семьи в образовательное пространство невозможно. Исходя из этого, коллектив МБДОУ определил перспективы развития учреждения на ближайшие 5 лет. </a:t>
            </a: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76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576" y="194794"/>
            <a:ext cx="111976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№5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системы ресурсов и обеспечивающих процессов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эффективную, мобильную, ресурсно-обеспечивающую систему детского сада включающее нормативно-правовое, информационно-методическое, финансово-экономическое, материально-техническое обеспечение.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913324"/>
              </p:ext>
            </p:extLst>
          </p:nvPr>
        </p:nvGraphicFramePr>
        <p:xfrm>
          <a:off x="169609" y="2762241"/>
          <a:ext cx="3817776" cy="3908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86664"/>
                <a:gridCol w="3131112"/>
              </a:tblGrid>
              <a:tr h="3553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Предполагаемый результат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0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(2017 – 2018 г.г.)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Составлен бизнес-план по улучшению материально-технического и экономического состояния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Приведена в соответствие правовая база по охране труда.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Разработан механизм по реализации платных дополнительных образовательных услуг.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588715"/>
              </p:ext>
            </p:extLst>
          </p:nvPr>
        </p:nvGraphicFramePr>
        <p:xfrm>
          <a:off x="4242218" y="2368446"/>
          <a:ext cx="3507698" cy="43021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2449"/>
                <a:gridCol w="2885249"/>
              </a:tblGrid>
              <a:tr h="43021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этап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(2018 – 2021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Ежегодное увеличение выполнения бизнес-плана на 10%.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Обогащена развивающая среда в группах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Приняли участие в конкурсе на лучшую организацию охраны труда в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172193"/>
              </p:ext>
            </p:extLst>
          </p:nvPr>
        </p:nvGraphicFramePr>
        <p:xfrm>
          <a:off x="8004749" y="2762241"/>
          <a:ext cx="4017362" cy="39083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9329"/>
                <a:gridCol w="3488033"/>
              </a:tblGrid>
              <a:tr h="3908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(2021 – 2022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Итоговый мониторинг качества развивающей среды в группах ДОУ.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Обобщен опыт работы по охране труда.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Создана единая система мониторинга по отслеживанию качества образования 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сформированности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личностных качеств педагога для работы в группах с комплексом дополнительных образовательных услуг.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Стабилизация работы коллектива с учетом обеспечения безопасности детей и сотрудников.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4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813" y="474345"/>
            <a:ext cx="113325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 управления реализацией программы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целями управления как организацией в целом, так и самим процессом управления организации взаимодействия с родителями, а также введением стандарта становятся: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социального заказа (запроса родителей) с учетом специфики образовательного учреждения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требований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 стандарта целей (результатов) образования в управлении процессом организации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 с родителями;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договоров, плана-графика основных мероприятий по всем видам и направлениям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организаций-партнеров ДОУ для обеспечения выполнения требований стандарта;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необходимых условий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качественного управления организацией взаимодействия ДОУ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родителями (нормативных, кадровых, финансовых, материально-технических, информационных и др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введения и реализации ФГОС ДО;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функционирования системы внутреннего мониторинга качества образования при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процессом организации взаимодействия ДОУ с родителями. 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6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405898"/>
              </p:ext>
            </p:extLst>
          </p:nvPr>
        </p:nvGraphicFramePr>
        <p:xfrm>
          <a:off x="655320" y="124085"/>
          <a:ext cx="10607041" cy="6858283"/>
        </p:xfrm>
        <a:graphic>
          <a:graphicData uri="http://schemas.openxmlformats.org/drawingml/2006/table">
            <a:tbl>
              <a:tblPr firstRow="1" firstCol="1" bandRow="1"/>
              <a:tblGrid>
                <a:gridCol w="317219"/>
                <a:gridCol w="5452218"/>
                <a:gridCol w="912007"/>
                <a:gridCol w="3925597"/>
              </a:tblGrid>
              <a:tr h="1734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п№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Основные мероприятия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сроки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ответственные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Подписать договора о взаимодействии с окружающим социумом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 2017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Соболева М.А.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Общесадовское родительское собрание «Здравствуйте, здравствуйте, здравствуйте…!!!»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Соболева М.А.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«Родительский университет» для родителей детей с ОВЗ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раз в месяц 2017-2018уч.год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Соболева М.А.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Учителя-дефектологи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Экскурсия в библиотеку «Алые паруса»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Встреча с писателем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Еленой Анохиной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 сентября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 Соболева М.А.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Воспитатели, родители подготовительный групп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семей в творческих выставках и конкурсах ДОУ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течении года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 Соболева М.А.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Мастер –класс «Игры на кухне»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Творческая группа по худ.-эстетическому развитию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Круглый стол «Вечер вопросов и ответов»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Педагог- психолог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Единый консультационный день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ноября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Соболева М.А.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Узкие специалисты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Музыкально –спортивный праздник ко дню Матери «Вместе с мамой веселей»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 ноября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Музыкальные руководители, 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инструктоар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по физической культуре, воспитатели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Семейная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гостинная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«Семейные традиции празднования Нового года»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Родительское собрание с показом спектакля с участием детей и родителей «Чудо по имени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тетр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Воспитатель Долгая А.Н.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Клуб выходного дня «Я поведу тебя в музей…»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Председатель родительского комитета Толстикова Н.Г.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Анкетирование родителей «Детей воспитывают родители, а кто воспитывает родителей?»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Общесадовское родительское собрание «Правила поведения для воспитанных детей» (предупреждение травматизма в летний период)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Заведующий Соболева М.А.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Устюгова И.Н.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Ст.медсестра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Дулова С.Л.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49547" y="7209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9921"/>
            <a:ext cx="1173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Возможные риски и способы их предотвращения</a:t>
            </a:r>
            <a:endParaRPr lang="ru-RU" sz="4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727527"/>
              </p:ext>
            </p:extLst>
          </p:nvPr>
        </p:nvGraphicFramePr>
        <p:xfrm>
          <a:off x="419725" y="1184222"/>
          <a:ext cx="11482465" cy="5609781"/>
        </p:xfrm>
        <a:graphic>
          <a:graphicData uri="http://schemas.openxmlformats.org/drawingml/2006/table">
            <a:tbl>
              <a:tblPr firstRow="1" firstCol="1" bandRow="1"/>
              <a:tblGrid>
                <a:gridCol w="2338719"/>
                <a:gridCol w="9143746"/>
              </a:tblGrid>
              <a:tr h="291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Меры регулирования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Нежелание родителей включаться во взаимодействие с педагогами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Поиск новых интерактивных форм взаимодействия с семьями воспитанников.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Активизация применения информационных технологий в работе с родителями.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Актуализация для родителей важности и нужности их участия в деятельности детского сада для полноценного развития ребенка.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Негативное отношение к инновациям педагогических работников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Разъяснительная работа, обучающие семинары-практикумы, проведение конкурсных мероприятий, материальная поддержка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5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кадрового потенциала ДОУ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Совершенствование кадровой политики ДОУ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 по привлечению молодых специалистов.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благоприятных условий для роста профессионального мастерства, компетентности и творческой само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реализации каждого работника.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Недостаточное финансирование программы развития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Эффективное использование внутренних ресурсов ДОУ.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Поиск внешних источников финансирования.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конкурентоспособности ДОУ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Использование инновационных технологий в образовательном процессе, в том числе и для включения родителей в образовательный процесс.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Укрепление и расширение связей с научными, образовательными, культурными учреждениями и организациями.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Расширение сферы дополнительных услуг.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рекламной кампании и активизация работы сайта.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68" marR="250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84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73456"/>
            <a:ext cx="12193057" cy="70049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57809" y="1674673"/>
            <a:ext cx="70744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</a:t>
            </a:r>
          </a:p>
          <a:p>
            <a:pPr algn="ctr"/>
            <a:r>
              <a:rPr lang="ru-RU" sz="5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внимание!!!</a:t>
            </a:r>
            <a:endParaRPr lang="ru-RU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8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5182" cy="704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528" y="1166842"/>
            <a:ext cx="837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3810" y="126740"/>
            <a:ext cx="8879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Основания для разработки программы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632" y="1696400"/>
            <a:ext cx="1174282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Конституция Российской  Федерации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Конвенция о правах ребенка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Декларация прав ребенка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Концепция  дошкольного образования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Федеральный закон от 29.12.2012 № 273-ФЗ « Об образовании в Российской Федерации».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Федеральная целевая программа развития образования на 2011-2015годы, утв.  Распоряжением Правительства РФ от 07.02.2011 №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163-р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Требования  Федерального государственного образовательного стандарта дошкольного образования, утвержденного приказом Минобрнауки России от 17.10.2013 № 1155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Порядок организации и осуществления образовательной деятельности по основным  общеобразовательным программам  дошкольного образования, утв. Приказом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Минобрнауки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России от 30.08.2013 №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1014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Концепция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долгосрочного 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социально-экономического  развития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РФ на период до 2020г</a:t>
            </a:r>
          </a:p>
          <a:p>
            <a:pPr marL="457200" lvl="0" indent="-457200" algn="just">
              <a:spcBef>
                <a:spcPct val="20000"/>
              </a:spcBef>
              <a:buFont typeface="Wingdings" pitchFamily="2" charset="2"/>
              <a:buChar char="ü"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1263" y="168442"/>
            <a:ext cx="11309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Паспорт программы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388995"/>
              </p:ext>
            </p:extLst>
          </p:nvPr>
        </p:nvGraphicFramePr>
        <p:xfrm>
          <a:off x="304800" y="1179094"/>
          <a:ext cx="11714746" cy="5689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99"/>
                <a:gridCol w="8534847"/>
              </a:tblGrid>
              <a:tr h="110628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</a:rPr>
                        <a:t>Наименование программы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</a:rPr>
                        <a:t>СОПРОВОЖДЕНИЕ ПРОЦЕССА СОЦИАЛИЗАЦИИ ДОШКОЛЬНИКОВ ЧЕРЕЗ СОЗДАНИЕ ЕДИНОГО ОБРАЗОВАТЕЛЬНОГО ПРОСТРАНСТВА «ДЕТСКИЙ САД – СЕМЬЯ»</a:t>
                      </a:r>
                      <a:endParaRPr lang="ru-RU" sz="2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1450457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Разработчики программы</a:t>
                      </a:r>
                    </a:p>
                    <a:p>
                      <a:pPr algn="ctr"/>
                      <a:endParaRPr lang="ru-RU" sz="2400" b="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Рабочая группа педагогов МБДОУ г. Иркутска детский сад №168, руководитель – заведующий М.А. Соболева </a:t>
                      </a:r>
                      <a:endParaRPr lang="ru-RU" sz="2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2580106"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Цель программы</a:t>
                      </a:r>
                      <a:endParaRPr lang="ru-RU" sz="2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социализации всех участников образовательного процесса на основе социокультурных, духовно-нравственных ценностей и принятых в обществе правил и норм  поведения в интересах человека, семьи, общества и государства</a:t>
                      </a:r>
                    </a:p>
                    <a:p>
                      <a:endParaRPr lang="ru-RU" dirty="0">
                        <a:effectLst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3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418080"/>
              </p:ext>
            </p:extLst>
          </p:nvPr>
        </p:nvGraphicFramePr>
        <p:xfrm>
          <a:off x="166846" y="91440"/>
          <a:ext cx="11856720" cy="650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058"/>
                <a:gridCol w="8772662"/>
              </a:tblGrid>
              <a:tr h="6507480"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задачи</a:t>
                      </a:r>
                    </a:p>
                    <a:p>
                      <a:pPr algn="ctr"/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программы</a:t>
                      </a:r>
                      <a:endParaRPr lang="ru-RU" sz="28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91465" algn="l"/>
                          <a:tab pos="540385" algn="l"/>
                        </a:tabLs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Способствовать повышению социальной активности всех участников образовательных отношений, через включение семьи в образовательное пространство, с целью обеспечения нового качества дошкольного образования по требованиям ФГОС.</a:t>
                      </a:r>
                      <a:endParaRPr lang="ru-RU" sz="2400" b="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91465" algn="l"/>
                          <a:tab pos="540385" algn="l"/>
                        </a:tabLs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Формирование системных представлений о социокультурном окружении на основе накопления культурного опыта (знаний, деятельности, общения) в процессе активного взаимодействия всех участников образовательного процесса</a:t>
                      </a:r>
                      <a:endParaRPr lang="ru-RU" sz="2400" b="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91465" algn="l"/>
                          <a:tab pos="540385" algn="l"/>
                        </a:tabLs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Обеспечение психолого-педагогической и методической поддержкой родителей дошкольников и педагогов ДОУ, позволяющая осуществлять полноценное развитие ребенка с сохранением его физического и психического здоровья.</a:t>
                      </a:r>
                      <a:endParaRPr lang="ru-RU" sz="2400" b="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4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367507"/>
              </p:ext>
            </p:extLst>
          </p:nvPr>
        </p:nvGraphicFramePr>
        <p:xfrm>
          <a:off x="177799" y="177800"/>
          <a:ext cx="11811001" cy="651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5048"/>
                <a:gridCol w="8745953"/>
              </a:tblGrid>
              <a:tr h="6512560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направления программы</a:t>
                      </a:r>
                      <a:endParaRPr lang="ru-RU" sz="28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Организация образовательной деятельности в соответствии с ФГОС ДО;</a:t>
                      </a:r>
                    </a:p>
                    <a:p>
                      <a:pPr marL="457200" lvl="0" indent="-4572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Осуществление процесса социализации детей дошкольного возраста;</a:t>
                      </a:r>
                    </a:p>
                    <a:p>
                      <a:pPr marL="457200" lvl="0" indent="-4572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Развитие педагогического потенциала ДОУ, осуществление взаимодействия специалистов;</a:t>
                      </a:r>
                    </a:p>
                    <a:p>
                      <a:pPr marL="457200" lvl="0" indent="-4572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Актуализация позиции партнерства между детским садом и родителями;</a:t>
                      </a:r>
                    </a:p>
                    <a:p>
                      <a:pPr marL="457200" indent="-457200">
                        <a:buFont typeface="Wingdings" pitchFamily="2" charset="2"/>
                        <a:buChar char="ü"/>
                      </a:pPr>
                      <a:r>
                        <a:rPr lang="ru-RU" sz="28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Совершенствование материально-технической базы МБДОУ</a:t>
                      </a:r>
                      <a:endParaRPr lang="ru-RU" sz="28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0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971556"/>
              </p:ext>
            </p:extLst>
          </p:nvPr>
        </p:nvGraphicFramePr>
        <p:xfrm>
          <a:off x="335280" y="289560"/>
          <a:ext cx="11597640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240"/>
                <a:gridCol w="8915400"/>
              </a:tblGrid>
              <a:tr h="4693920"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4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Ожидаемые</a:t>
                      </a:r>
                      <a:r>
                        <a:rPr lang="ru-RU" sz="2400" b="0" kern="120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4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результаты реализации </a:t>
                      </a:r>
                    </a:p>
                    <a:p>
                      <a:pPr algn="ctr"/>
                      <a:endParaRPr lang="ru-RU" sz="2400" b="0" kern="12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Программы</a:t>
                      </a:r>
                      <a:endParaRPr lang="ru-RU" sz="24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endParaRPr lang="ru-RU" sz="20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ru-RU" sz="20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повышение степени социализации детей дошкольного возраста, в том числе с ограниченными возможностями здоровья на 30%;</a:t>
                      </a:r>
                      <a:endParaRPr lang="ru-RU" sz="2000" b="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ru-RU" sz="20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повышение уровня профессиональной компетенции педагогов в организации  взаимодействия с семьями воспитанников на 40%;</a:t>
                      </a:r>
                      <a:endParaRPr lang="ru-RU" sz="2000" b="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ru-RU" sz="20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развивающей среды и материально-технической базы в группах в соответствии с образовательными потребностями всех участников образовательных отношений.</a:t>
                      </a:r>
                      <a:endParaRPr lang="ru-RU" sz="2000" b="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ru-RU" sz="20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активное включение родителей в образовательный процесс (80%)</a:t>
                      </a:r>
                      <a:endParaRPr lang="ru-RU" sz="2000" b="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indent="-342900">
                        <a:buFont typeface="Wingdings" pitchFamily="2" charset="2"/>
                        <a:buChar char="ü"/>
                      </a:pPr>
                      <a:r>
                        <a:rPr lang="ru-RU" sz="20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создание привлекательного в глазах всех субъектов образовательного процесса имиджа ДОУ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Финансовое обеспечение программы</a:t>
                      </a:r>
                      <a:endParaRPr lang="ru-RU" sz="24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Выполнение программы обеспечивается за счет источников финансирования: 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- бюджетные и внебюджетные средства 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- спонсорские средства, добровольные пожертвования.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6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3810" y="126740"/>
            <a:ext cx="8879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Аналитический раздел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" y="1097280"/>
            <a:ext cx="1155192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Информационный раздел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бюджетное дошкольное образовательное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сад № 168 является некоммерческой организацией, созданной в соответствии с Гражданским Кодексом Российской Федерации, Федеральным законом от 29.12.2012 № 273-ФЗ  «Об образовании в Российской Федерации», Федеральным законом от 08.05.2010 № 83-ФЗ «О внесении изменений в отдельные законодательные акты РФ в связи с совершенствованием правового положения государственных (муниципальных) учреждений», с целью обеспечения общедоступного и бесплатного дошкольного обучения, воспитания и развития, а также присмотра и ухода.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Полное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наименование: Муниципальное бюджетное дошкольное образовательное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Иркутска детский сад № 168.</a:t>
            </a:r>
          </a:p>
          <a:p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Сокращённое наименование: МБДОУ г. Иркутска детский сад № 168.</a:t>
            </a:r>
          </a:p>
          <a:p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Полное и сокращённое наименования являются равнозначными.</a:t>
            </a:r>
          </a:p>
          <a:p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Организационно-правовая форма: муниципальное бюджетное учреждение.</a:t>
            </a:r>
          </a:p>
          <a:p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 – дошкольное образовательное учреждение.</a:t>
            </a:r>
          </a:p>
          <a:p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Учредителем образовательного учреждения и собственником имущества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Департамент образования комитета по социальной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политике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культуре администрации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Иркутска. </a:t>
            </a:r>
          </a:p>
          <a:p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2249</TotalTime>
  <Words>5682</Words>
  <Application>Microsoft Office PowerPoint</Application>
  <PresentationFormat>Произвольный</PresentationFormat>
  <Paragraphs>698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150</cp:revision>
  <cp:lastPrinted>2017-12-23T05:40:30Z</cp:lastPrinted>
  <dcterms:created xsi:type="dcterms:W3CDTF">2015-05-15T02:28:31Z</dcterms:created>
  <dcterms:modified xsi:type="dcterms:W3CDTF">2017-12-25T01:19:29Z</dcterms:modified>
</cp:coreProperties>
</file>