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75" r:id="rId8"/>
    <p:sldId id="277" r:id="rId9"/>
    <p:sldId id="278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6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2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0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19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35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39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7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4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5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9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8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6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6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0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89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2362199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>
                <a:latin typeface="Arial Black" pitchFamily="34" charset="0"/>
                <a:cs typeface="Aharoni" pitchFamily="2" charset="-79"/>
              </a:rPr>
              <a:t>Самостоятельная творческая двигательная активность детей, подготовительного к школе возраста</a:t>
            </a:r>
            <a:endParaRPr lang="ru-RU" sz="36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5105400"/>
            <a:ext cx="6553200" cy="12192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Анна Викторовна </a:t>
            </a:r>
            <a:r>
              <a:rPr lang="ru-RU" sz="2000" b="1" dirty="0" err="1" smtClean="0">
                <a:solidFill>
                  <a:schemeClr val="tx1"/>
                </a:solidFill>
              </a:rPr>
              <a:t>Яненко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воспитатель  МБДОУ г.Иркутска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детский сад № 169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«Собираем волшебные капельки»</a:t>
            </a:r>
            <a:endParaRPr lang="ru-RU" sz="3200" dirty="0"/>
          </a:p>
        </p:txBody>
      </p:sp>
      <p:pic>
        <p:nvPicPr>
          <p:cNvPr id="6146" name="Picture 2" descr="C:\Users\tillie\Desktop\Физо\IMG_20171023_0910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0695" y="2222500"/>
            <a:ext cx="2729747" cy="3638550"/>
          </a:xfrm>
          <a:prstGeom prst="rect">
            <a:avLst/>
          </a:prstGeom>
          <a:noFill/>
        </p:spPr>
      </p:pic>
      <p:pic>
        <p:nvPicPr>
          <p:cNvPr id="6147" name="Picture 3" descr="C:\Users\tillie\Desktop\Физо\IMG_20171023_0910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33558" y="2222500"/>
            <a:ext cx="2729747" cy="36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«Полоса препятствий»</a:t>
            </a:r>
            <a:endParaRPr lang="ru-RU" dirty="0"/>
          </a:p>
        </p:txBody>
      </p:sp>
      <p:pic>
        <p:nvPicPr>
          <p:cNvPr id="12290" name="Picture 2" descr="C:\Users\tillie\Desktop\Физо\IMG_20171023_0940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0695" y="2222500"/>
            <a:ext cx="2729747" cy="3638550"/>
          </a:xfrm>
          <a:prstGeom prst="rect">
            <a:avLst/>
          </a:prstGeom>
          <a:noFill/>
        </p:spPr>
      </p:pic>
      <p:pic>
        <p:nvPicPr>
          <p:cNvPr id="12291" name="Picture 3" descr="C:\Users\tillie\Desktop\Физо\IMG_20171023_0943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33558" y="2222500"/>
            <a:ext cx="2729747" cy="36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«Волшебная верёвочка»</a:t>
            </a:r>
            <a:endParaRPr lang="ru-RU" dirty="0"/>
          </a:p>
        </p:txBody>
      </p:sp>
      <p:pic>
        <p:nvPicPr>
          <p:cNvPr id="3074" name="Picture 2" descr="C:\Users\tillie\Desktop\Физо\IMG_20171023_0903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0695" y="2222500"/>
            <a:ext cx="2729747" cy="3638550"/>
          </a:xfrm>
          <a:prstGeom prst="rect">
            <a:avLst/>
          </a:prstGeom>
          <a:noFill/>
        </p:spPr>
      </p:pic>
      <p:pic>
        <p:nvPicPr>
          <p:cNvPr id="3075" name="Picture 3" descr="C:\Users\tillie\Desktop\Физо\IMG_20171023_0903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33558" y="2222500"/>
            <a:ext cx="2729747" cy="36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«Караван»</a:t>
            </a:r>
            <a:endParaRPr lang="ru-RU" dirty="0"/>
          </a:p>
        </p:txBody>
      </p:sp>
      <p:pic>
        <p:nvPicPr>
          <p:cNvPr id="2050" name="Picture 2" descr="C:\Users\tillie\Desktop\Физо\IMG_20171023_0901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0695" y="2222500"/>
            <a:ext cx="2729747" cy="3638550"/>
          </a:xfrm>
          <a:prstGeom prst="rect">
            <a:avLst/>
          </a:prstGeom>
          <a:noFill/>
        </p:spPr>
      </p:pic>
      <p:pic>
        <p:nvPicPr>
          <p:cNvPr id="2051" name="Picture 3" descr="C:\Users\tillie\Desktop\Физо\IMG_20171023_0901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33558" y="2222500"/>
            <a:ext cx="2729747" cy="36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«Займи домик»</a:t>
            </a:r>
            <a:endParaRPr lang="ru-RU" dirty="0"/>
          </a:p>
        </p:txBody>
      </p:sp>
      <p:pic>
        <p:nvPicPr>
          <p:cNvPr id="5" name="Picture 2" descr="C:\Users\tillie\Desktop\Физо\IMG_20171023_0912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0695" y="2222500"/>
            <a:ext cx="2729747" cy="3638550"/>
          </a:xfrm>
          <a:prstGeom prst="rect">
            <a:avLst/>
          </a:prstGeom>
          <a:noFill/>
        </p:spPr>
      </p:pic>
      <p:pic>
        <p:nvPicPr>
          <p:cNvPr id="6" name="Picture 3" descr="C:\Users\tillie\Desktop\Физо\IMG_20171023_0911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33558" y="2222500"/>
            <a:ext cx="2729747" cy="36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«На зарядку становись!»</a:t>
            </a:r>
            <a:endParaRPr lang="ru-RU" dirty="0"/>
          </a:p>
        </p:txBody>
      </p:sp>
      <p:pic>
        <p:nvPicPr>
          <p:cNvPr id="8194" name="Picture 2" descr="C:\Users\tillie\Desktop\Физо\IMG_20171023_0916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0695" y="2222500"/>
            <a:ext cx="2729747" cy="3638550"/>
          </a:xfrm>
          <a:prstGeom prst="rect">
            <a:avLst/>
          </a:prstGeom>
          <a:noFill/>
        </p:spPr>
      </p:pic>
      <p:pic>
        <p:nvPicPr>
          <p:cNvPr id="8195" name="Picture 3" descr="C:\Users\tillie\Desktop\Физо\IMG_20171023_0916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33558" y="2222500"/>
            <a:ext cx="2729747" cy="36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Кольцеброс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098" name="Picture 2" descr="C:\Users\tillie\Desktop\Физо\IMG_20171023_0906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0695" y="2222500"/>
            <a:ext cx="2729747" cy="3638550"/>
          </a:xfrm>
          <a:prstGeom prst="rect">
            <a:avLst/>
          </a:prstGeom>
          <a:noFill/>
        </p:spPr>
      </p:pic>
      <p:pic>
        <p:nvPicPr>
          <p:cNvPr id="4099" name="Picture 3" descr="C:\Users\tillie\Desktop\Физо\IMG_20171023_0906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33558" y="2222500"/>
            <a:ext cx="2729747" cy="36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«Водители и пассажиры»</a:t>
            </a:r>
            <a:endParaRPr lang="ru-RU" dirty="0"/>
          </a:p>
        </p:txBody>
      </p:sp>
      <p:pic>
        <p:nvPicPr>
          <p:cNvPr id="5122" name="Picture 2" descr="C:\Users\tillie\Desktop\Физо\IMG_20171023_0908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0695" y="2222500"/>
            <a:ext cx="2729747" cy="3638550"/>
          </a:xfrm>
          <a:prstGeom prst="rect">
            <a:avLst/>
          </a:prstGeom>
          <a:noFill/>
        </p:spPr>
      </p:pic>
      <p:pic>
        <p:nvPicPr>
          <p:cNvPr id="5123" name="Picture 3" descr="C:\Users\tillie\Desktop\Физо\IMG_20171023_0909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33558" y="2222500"/>
            <a:ext cx="2729747" cy="36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«Кочки»</a:t>
            </a:r>
            <a:endParaRPr lang="ru-RU" dirty="0"/>
          </a:p>
        </p:txBody>
      </p:sp>
      <p:pic>
        <p:nvPicPr>
          <p:cNvPr id="9218" name="Picture 2" descr="C:\Users\tillie\Desktop\Физо\IMG_20171023_0920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0695" y="2222500"/>
            <a:ext cx="2729747" cy="3638550"/>
          </a:xfrm>
          <a:prstGeom prst="rect">
            <a:avLst/>
          </a:prstGeom>
          <a:noFill/>
        </p:spPr>
      </p:pic>
      <p:pic>
        <p:nvPicPr>
          <p:cNvPr id="9219" name="Picture 3" descr="C:\Users\tillie\Desktop\Физо\IMG_20171023_092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33558" y="2222500"/>
            <a:ext cx="2729747" cy="36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Правильно организованные формы совместной работы с детьми , а также создание необходимых условий в групповом помещении и учёта индивидуально-ориентированного подхода позволяют повысить общую мотивацию и заинтересованность в реализации творческих способностей через двигательную деятельность.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4000" dirty="0" smtClean="0"/>
              <a:t>«…образовательный </a:t>
            </a:r>
            <a:r>
              <a:rPr lang="ru-RU" sz="4000" dirty="0" smtClean="0"/>
              <a:t>процесс должен быть направлен на развитие инициативы и творческих способностей детей на основе сотрудничества со взрослыми и сверстниками и соответствующим возрасту видам </a:t>
            </a:r>
            <a:r>
              <a:rPr lang="ru-RU" sz="4000" dirty="0" smtClean="0"/>
              <a:t>деятельности».</a:t>
            </a:r>
            <a:r>
              <a:rPr lang="ru-RU" sz="4000" dirty="0" smtClean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7400" y="533400"/>
            <a:ext cx="5105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defTabSz="45720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</a:pPr>
            <a:r>
              <a:rPr lang="ru-RU" sz="3400" dirty="0">
                <a:solidFill>
                  <a:prstClr val="white"/>
                </a:solidFill>
              </a:rPr>
              <a:t>Пункт 2.4. ФГОС </a:t>
            </a:r>
            <a:endParaRPr lang="ru-RU" sz="3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997" y="304800"/>
            <a:ext cx="7524003" cy="1219200"/>
          </a:xfrm>
        </p:spPr>
        <p:txBody>
          <a:bodyPr>
            <a:noAutofit/>
          </a:bodyPr>
          <a:lstStyle/>
          <a:p>
            <a:pPr algn="just"/>
            <a:r>
              <a:rPr lang="ru-RU" sz="2400" b="0" dirty="0" smtClean="0"/>
              <a:t>Факторы, </a:t>
            </a:r>
            <a:r>
              <a:rPr lang="ru-RU" sz="2400" b="0" dirty="0" smtClean="0"/>
              <a:t>ограничивающие детей в проявлении инициативы в двигательном творчестве</a:t>
            </a:r>
            <a:endParaRPr lang="ru-RU" sz="24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Замкнутость и перенасыщенность пространства помещений.</a:t>
            </a:r>
          </a:p>
          <a:p>
            <a:r>
              <a:rPr lang="ru-RU" dirty="0" smtClean="0"/>
              <a:t>2. Ограничение двигательной активности на прогулках</a:t>
            </a:r>
          </a:p>
          <a:p>
            <a:r>
              <a:rPr lang="ru-RU" dirty="0" smtClean="0"/>
              <a:t>3. Увеличение продолжительности познавательных мероприятий с преобладанием статистических поз.</a:t>
            </a:r>
          </a:p>
          <a:p>
            <a:r>
              <a:rPr lang="ru-RU" dirty="0" smtClean="0"/>
              <a:t>4.Преобладание статичного времяпровождения (просмотр телепрограмм, компьютерные и настольные игры, игры с конструктором, рисование и др.).</a:t>
            </a:r>
          </a:p>
          <a:p>
            <a:r>
              <a:rPr lang="ru-RU" dirty="0" smtClean="0"/>
              <a:t>5. Неумение взрослых правильно организовать самостоятельную двигательную активность детей в условиях ограниченного пространства.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800" b="0" dirty="0" smtClean="0"/>
              <a:t>Задачи </a:t>
            </a:r>
            <a:r>
              <a:rPr lang="ru-RU" sz="2800" b="0" dirty="0" smtClean="0"/>
              <a:t>педагога по преодолению пассивного двигательного поведения</a:t>
            </a:r>
            <a:endParaRPr lang="ru-RU" sz="28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>
              <a:buClr>
                <a:srgbClr val="00C6BB"/>
              </a:buClr>
            </a:pPr>
            <a:r>
              <a:rPr lang="ru-RU" dirty="0" smtClean="0"/>
              <a:t>- </a:t>
            </a:r>
            <a:r>
              <a:rPr lang="ru-RU" sz="3400" dirty="0" smtClean="0"/>
              <a:t>обогащать состав движений и содержание двигательной деятельности в </a:t>
            </a:r>
            <a:r>
              <a:rPr lang="ru-RU" sz="3400" dirty="0" smtClean="0"/>
              <a:t>целом, а также формировать </a:t>
            </a:r>
            <a:r>
              <a:rPr lang="ru-RU" sz="3400" dirty="0" smtClean="0">
                <a:solidFill>
                  <a:prstClr val="white"/>
                </a:solidFill>
              </a:rPr>
              <a:t>осознанное </a:t>
            </a:r>
            <a:r>
              <a:rPr lang="ru-RU" sz="3400" dirty="0">
                <a:solidFill>
                  <a:prstClr val="white"/>
                </a:solidFill>
              </a:rPr>
              <a:t>отношение к выполнению двигательных действий;</a:t>
            </a:r>
          </a:p>
          <a:p>
            <a:pPr algn="just"/>
            <a:r>
              <a:rPr lang="ru-RU" sz="3400" dirty="0" smtClean="0"/>
              <a:t> - поддерживать </a:t>
            </a:r>
            <a:r>
              <a:rPr lang="ru-RU" sz="3400" dirty="0" smtClean="0"/>
              <a:t>индивидуальную, совместную двигательную активность </a:t>
            </a:r>
            <a:r>
              <a:rPr lang="ru-RU" sz="3400" dirty="0" smtClean="0"/>
              <a:t>детей,</a:t>
            </a:r>
            <a:r>
              <a:rPr lang="ru-RU" sz="3400" dirty="0" smtClean="0">
                <a:solidFill>
                  <a:prstClr val="white"/>
                </a:solidFill>
              </a:rPr>
              <a:t> </a:t>
            </a:r>
            <a:r>
              <a:rPr lang="ru-RU" sz="3400" dirty="0">
                <a:solidFill>
                  <a:prstClr val="white"/>
                </a:solidFill>
              </a:rPr>
              <a:t>развивать инициативность, самостоятельность</a:t>
            </a:r>
            <a:r>
              <a:rPr lang="ru-RU" sz="3400" dirty="0" smtClean="0"/>
              <a:t>; </a:t>
            </a:r>
            <a:endParaRPr lang="ru-RU" sz="3400" dirty="0" smtClean="0"/>
          </a:p>
          <a:p>
            <a:pPr algn="just"/>
            <a:r>
              <a:rPr lang="ru-RU" sz="3400" dirty="0" smtClean="0"/>
              <a:t>- формировать </a:t>
            </a:r>
            <a:r>
              <a:rPr lang="ru-RU" sz="3400" dirty="0" smtClean="0"/>
              <a:t>предметно-развивающую среду.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997" y="457200"/>
            <a:ext cx="7524003" cy="1066800"/>
          </a:xfrm>
        </p:spPr>
        <p:txBody>
          <a:bodyPr>
            <a:noAutofit/>
          </a:bodyPr>
          <a:lstStyle/>
          <a:p>
            <a:pPr algn="just"/>
            <a:r>
              <a:rPr lang="ru-RU" sz="2800" b="0" dirty="0" smtClean="0"/>
              <a:t>Условия </a:t>
            </a:r>
            <a:r>
              <a:rPr lang="ru-RU" sz="2800" b="0" dirty="0" smtClean="0"/>
              <a:t>реализации самостоятельного двигательного творчества</a:t>
            </a:r>
            <a:endParaRPr lang="ru-RU" sz="28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080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just"/>
            <a:r>
              <a:rPr lang="ru-RU" sz="2800" dirty="0" smtClean="0"/>
              <a:t>интересное  сюжетное </a:t>
            </a:r>
            <a:r>
              <a:rPr lang="ru-RU" sz="2800" dirty="0" smtClean="0"/>
              <a:t>содержание </a:t>
            </a:r>
            <a:endParaRPr lang="ru-RU" sz="2800" dirty="0" smtClean="0"/>
          </a:p>
          <a:p>
            <a:pPr algn="just"/>
            <a:r>
              <a:rPr lang="ru-RU" sz="2800" dirty="0" smtClean="0"/>
              <a:t>непринуждённая </a:t>
            </a:r>
            <a:r>
              <a:rPr lang="ru-RU" sz="2800" dirty="0" smtClean="0"/>
              <a:t>обстановка</a:t>
            </a:r>
            <a:endParaRPr lang="ru-RU" sz="2800" dirty="0" smtClean="0"/>
          </a:p>
          <a:p>
            <a:pPr algn="just"/>
            <a:r>
              <a:rPr lang="ru-RU" sz="2800" dirty="0" smtClean="0"/>
              <a:t>музыкальное сопровождение</a:t>
            </a:r>
            <a:endParaRPr lang="ru-RU" sz="2800" dirty="0" smtClean="0"/>
          </a:p>
          <a:p>
            <a:pPr algn="just"/>
            <a:r>
              <a:rPr lang="ru-RU" sz="2800" dirty="0" smtClean="0"/>
              <a:t>художественное слово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b="0" dirty="0"/>
              <a:t> </a:t>
            </a:r>
            <a:r>
              <a:rPr lang="ru-RU" b="0" dirty="0" smtClean="0"/>
              <a:t>          </a:t>
            </a:r>
            <a:r>
              <a:rPr lang="ru-RU" b="0" dirty="0" smtClean="0"/>
              <a:t>Из </a:t>
            </a:r>
            <a:r>
              <a:rPr lang="ru-RU" b="0" dirty="0" smtClean="0"/>
              <a:t>опыта </a:t>
            </a:r>
            <a:r>
              <a:rPr lang="ru-RU" b="0" dirty="0" smtClean="0"/>
              <a:t>работы</a:t>
            </a:r>
            <a:endParaRPr lang="ru-RU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Спортивно-атрибутивный инвентарь</a:t>
            </a:r>
            <a:endParaRPr lang="ru-RU" dirty="0"/>
          </a:p>
        </p:txBody>
      </p:sp>
      <p:pic>
        <p:nvPicPr>
          <p:cNvPr id="1026" name="Picture 2" descr="C:\Users\tillie\Desktop\Физо\IMG_20171023_0855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0695" y="2222500"/>
            <a:ext cx="2729747" cy="3638550"/>
          </a:xfrm>
          <a:prstGeom prst="rect">
            <a:avLst/>
          </a:prstGeom>
          <a:noFill/>
        </p:spPr>
      </p:pic>
      <p:pic>
        <p:nvPicPr>
          <p:cNvPr id="1027" name="Picture 3" descr="C:\Users\tillie\Desktop\Физо\IMG_20171023_0855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33558" y="2222500"/>
            <a:ext cx="2729747" cy="36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«Самостоятельная двигательная активность»</a:t>
            </a:r>
            <a:endParaRPr lang="ru-RU" dirty="0"/>
          </a:p>
        </p:txBody>
      </p:sp>
      <p:pic>
        <p:nvPicPr>
          <p:cNvPr id="10242" name="Picture 2" descr="C:\Users\tillie\Desktop\Физо\IMG_20171023_0923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0695" y="2222500"/>
            <a:ext cx="2729747" cy="3638550"/>
          </a:xfrm>
          <a:prstGeom prst="rect">
            <a:avLst/>
          </a:prstGeom>
          <a:noFill/>
        </p:spPr>
      </p:pic>
      <p:pic>
        <p:nvPicPr>
          <p:cNvPr id="10243" name="Picture 3" descr="C:\Users\tillie\Desktop\Физо\IMG_20171023_0923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33558" y="2222500"/>
            <a:ext cx="2729747" cy="36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«Самостоятельная двигательная активность»</a:t>
            </a:r>
            <a:endParaRPr lang="ru-RU" dirty="0"/>
          </a:p>
        </p:txBody>
      </p:sp>
      <p:pic>
        <p:nvPicPr>
          <p:cNvPr id="11266" name="Picture 2" descr="C:\Users\tillie\Desktop\Физо\IMG_20171023_0924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0695" y="2222500"/>
            <a:ext cx="2729747" cy="3638550"/>
          </a:xfrm>
          <a:prstGeom prst="rect">
            <a:avLst/>
          </a:prstGeom>
          <a:noFill/>
        </p:spPr>
      </p:pic>
      <p:pic>
        <p:nvPicPr>
          <p:cNvPr id="11267" name="Picture 3" descr="C:\Users\tillie\Desktop\Физо\IMG_20171023_0926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33558" y="2222500"/>
            <a:ext cx="2729747" cy="36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Цитаты</Template>
  <TotalTime>98</TotalTime>
  <Words>271</Words>
  <Application>Microsoft Office PowerPoint</Application>
  <PresentationFormat>Экран (4:3)</PresentationFormat>
  <Paragraphs>37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Aharoni</vt:lpstr>
      <vt:lpstr>Arial Black</vt:lpstr>
      <vt:lpstr>Century Gothic</vt:lpstr>
      <vt:lpstr>Trebuchet MS</vt:lpstr>
      <vt:lpstr>Wingdings 2</vt:lpstr>
      <vt:lpstr>Цитаты</vt:lpstr>
      <vt:lpstr>Самостоятельная творческая двигательная активность детей, подготовительного к школе возраста</vt:lpstr>
      <vt:lpstr>Презентация PowerPoint</vt:lpstr>
      <vt:lpstr>Факторы, ограничивающие детей в проявлении инициативы в двигательном творчестве</vt:lpstr>
      <vt:lpstr>Задачи педагога по преодолению пассивного двигательного поведения</vt:lpstr>
      <vt:lpstr>Условия реализации самостоятельного двигательного творчества</vt:lpstr>
      <vt:lpstr>           Из опыта работы</vt:lpstr>
      <vt:lpstr>Спортивно-атрибутивный инвентарь</vt:lpstr>
      <vt:lpstr>«Самостоятельная двигательная активность»</vt:lpstr>
      <vt:lpstr>«Самостоятельная двигательная активность»</vt:lpstr>
      <vt:lpstr>«Собираем волшебные капельки»</vt:lpstr>
      <vt:lpstr>«Полоса препятствий»</vt:lpstr>
      <vt:lpstr>«Волшебная верёвочка»</vt:lpstr>
      <vt:lpstr>«Караван»</vt:lpstr>
      <vt:lpstr>«Займи домик»</vt:lpstr>
      <vt:lpstr>«На зарядку становись!»</vt:lpstr>
      <vt:lpstr>«Кольцеброс»</vt:lpstr>
      <vt:lpstr>«Водители и пассажиры»</vt:lpstr>
      <vt:lpstr>«Кочки»</vt:lpstr>
      <vt:lpstr>Выводы: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самостоятельной творческой двигательной активности  старших дошкольников посредством малоподвижных игр в групповом помещении</dc:title>
  <dc:creator>tillie</dc:creator>
  <cp:lastModifiedBy>Владелец</cp:lastModifiedBy>
  <cp:revision>15</cp:revision>
  <dcterms:created xsi:type="dcterms:W3CDTF">2017-10-22T12:49:56Z</dcterms:created>
  <dcterms:modified xsi:type="dcterms:W3CDTF">2019-03-17T13:03:38Z</dcterms:modified>
</cp:coreProperties>
</file>