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5" r:id="rId3"/>
    <p:sldId id="283" r:id="rId4"/>
    <p:sldId id="284" r:id="rId5"/>
    <p:sldId id="306" r:id="rId6"/>
    <p:sldId id="310" r:id="rId7"/>
    <p:sldId id="285" r:id="rId8"/>
    <p:sldId id="281" r:id="rId9"/>
    <p:sldId id="307" r:id="rId10"/>
    <p:sldId id="308" r:id="rId11"/>
    <p:sldId id="263" r:id="rId12"/>
    <p:sldId id="309" r:id="rId13"/>
    <p:sldId id="312" r:id="rId14"/>
    <p:sldId id="277" r:id="rId15"/>
    <p:sldId id="302" r:id="rId16"/>
    <p:sldId id="272" r:id="rId17"/>
    <p:sldId id="292" r:id="rId18"/>
    <p:sldId id="278" r:id="rId19"/>
    <p:sldId id="303" r:id="rId20"/>
    <p:sldId id="304" r:id="rId21"/>
    <p:sldId id="298" r:id="rId22"/>
    <p:sldId id="31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5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7C34-DCA4-440D-A0B2-954D8E7C3439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37C5-3047-4079-AFE0-75C53EB8E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5812-893F-4CD6-9537-C8982B3B14CA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D517-CED6-478E-A807-804480242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772F-1682-44C6-B5ED-EC274FF21A9C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DBC0-6A27-4C9E-ACB0-6D70867F5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A34A-8F5B-4D2B-81BB-38F12BC87443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C18A-98EA-43EC-BCF2-61DC44F5D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1638-9464-458E-BB36-789BE84CD700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ABD0E-C01D-4C9F-B5CC-DF855634E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E9E8-047C-45AC-9A7C-944091E2F391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16A16-6DF0-4BB7-8AD8-5284011B3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4837-3CB2-481B-8B04-204FF47D6510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5B71-FCA0-4B36-BB49-6B6D4C041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09C0-ECD3-4DE6-A741-573C06FA4ADA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997E-139D-472B-B10C-DAABEDA5A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DF6F-9966-4841-A84A-2BA792ADF1C7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5632-18A4-4593-AE32-65EDBA2BE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DE1F-FF5A-4061-BE69-B5BAD4933A86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B2D0-8BB8-48B4-BA54-531C5DA42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C9C9-6196-42C4-8C86-13EDF00F78A3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92DC-A122-4668-B4FB-DC3B1AD56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6C7C-A89D-4CD2-BC69-F560F35B66E4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6174-F9CE-4AA6-89ED-09E164652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9068-DAA2-40C4-8D5A-69843EF44E01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4F2D-E21A-4910-9855-3113947EA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8D61F-9E9B-409E-B751-026B431114B0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62528C-7099-44B5-8F0C-C33E0E18C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83568" y="3905672"/>
            <a:ext cx="8229600" cy="295232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6600CC"/>
                </a:solidFill>
              </a:rPr>
              <a:t>«Музыкальная развивающая  предметно- пространственная  среда </a:t>
            </a:r>
            <a:r>
              <a:rPr lang="ru-RU" sz="4000" b="1" i="1" dirty="0" smtClean="0">
                <a:solidFill>
                  <a:srgbClr val="6600CC"/>
                </a:solidFill>
              </a:rPr>
              <a:t>в</a:t>
            </a:r>
            <a:r>
              <a:rPr lang="ru-RU" sz="4000" b="1" i="1" dirty="0" smtClean="0">
                <a:solidFill>
                  <a:srgbClr val="6600CC"/>
                </a:solidFill>
              </a:rPr>
              <a:t> группе </a:t>
            </a:r>
            <a:r>
              <a:rPr lang="ru-RU" sz="4000" b="1" i="1" dirty="0" smtClean="0">
                <a:solidFill>
                  <a:srgbClr val="6600CC"/>
                </a:solidFill>
              </a:rPr>
              <a:t>ДОУ»</a:t>
            </a:r>
            <a:br>
              <a:rPr lang="ru-RU" sz="4000" b="1" i="1" dirty="0" smtClean="0">
                <a:solidFill>
                  <a:srgbClr val="6600CC"/>
                </a:solidFill>
              </a:rPr>
            </a:br>
            <a:r>
              <a:rPr lang="ru-RU" sz="4000" b="1" i="1" dirty="0" smtClean="0">
                <a:solidFill>
                  <a:srgbClr val="6600CC"/>
                </a:solidFill>
              </a:rPr>
              <a:t/>
            </a:r>
            <a:br>
              <a:rPr lang="ru-RU" sz="4000" b="1" i="1" dirty="0" smtClean="0">
                <a:solidFill>
                  <a:srgbClr val="6600CC"/>
                </a:solidFill>
              </a:rPr>
            </a:br>
            <a:r>
              <a:rPr lang="ru-RU" sz="4000" b="1" i="1" dirty="0" smtClean="0">
                <a:solidFill>
                  <a:srgbClr val="6600CC"/>
                </a:solidFill>
              </a:rPr>
              <a:t/>
            </a:r>
            <a:br>
              <a:rPr lang="ru-RU" sz="40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>консультация для воспитателей</a:t>
            </a:r>
            <a:r>
              <a:rPr lang="ru-RU" sz="4000" b="1" i="1" dirty="0" smtClean="0">
                <a:solidFill>
                  <a:srgbClr val="6600CC"/>
                </a:solidFill>
              </a:rPr>
              <a:t/>
            </a:r>
            <a:br>
              <a:rPr lang="ru-RU" sz="40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>составил музыкальный руководитель Алиева Д.В.</a:t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>2016 г.</a:t>
            </a: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r>
              <a:rPr lang="ru-RU" sz="1600" b="1" i="1" dirty="0" smtClean="0">
                <a:solidFill>
                  <a:srgbClr val="6600CC"/>
                </a:solidFill>
              </a:rPr>
              <a:t/>
            </a:r>
            <a:br>
              <a:rPr lang="ru-RU" sz="1600" b="1" i="1" dirty="0" smtClean="0">
                <a:solidFill>
                  <a:srgbClr val="6600CC"/>
                </a:solidFill>
              </a:rPr>
            </a:br>
            <a:endParaRPr lang="ru-RU" sz="40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6600CC"/>
                </a:solidFill>
              </a:rPr>
              <a:t>4.</a:t>
            </a:r>
            <a:r>
              <a:rPr lang="ru-RU" sz="2000" b="1" dirty="0" smtClean="0">
                <a:solidFill>
                  <a:srgbClr val="6600CC"/>
                </a:solidFill>
              </a:rPr>
              <a:t>Аудио пособия</a:t>
            </a:r>
            <a:endParaRPr lang="ru-RU" sz="2000" dirty="0" smtClean="0">
              <a:solidFill>
                <a:srgbClr val="6600CC"/>
              </a:solidFill>
            </a:endParaRPr>
          </a:p>
        </p:txBody>
      </p:sp>
      <p:pic>
        <p:nvPicPr>
          <p:cNvPr id="3" name="Picture 2" descr="http://cdn.tehnosklad.com/f4/945140/508317da398d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752"/>
            <a:ext cx="4288013" cy="2622849"/>
          </a:xfrm>
          <a:prstGeom prst="rect">
            <a:avLst/>
          </a:prstGeom>
          <a:noFill/>
        </p:spPr>
      </p:pic>
      <p:pic>
        <p:nvPicPr>
          <p:cNvPr id="4" name="Рисунок 3" descr="45471_html_1a08662c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1340768"/>
            <a:ext cx="2230984" cy="3233081"/>
          </a:xfrm>
          <a:prstGeom prst="rect">
            <a:avLst/>
          </a:prstGeom>
        </p:spPr>
      </p:pic>
      <p:pic>
        <p:nvPicPr>
          <p:cNvPr id="5" name="Picture 18" descr="http://s4.pic4you.ru/y2015/04-21/34526/501202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3645024"/>
            <a:ext cx="2664296" cy="251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755650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6600CC"/>
                </a:solidFill>
                <a:latin typeface="Arial" charset="0"/>
              </a:rPr>
              <a:t>5. Самодельные шумовые и ударные музыкальные инструменты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1772816"/>
            <a:ext cx="5474543" cy="4018548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841160" cy="5256584"/>
          </a:xfrm>
        </p:spPr>
        <p:txBody>
          <a:bodyPr/>
          <a:lstStyle/>
          <a:p>
            <a:pPr algn="just">
              <a:buNone/>
            </a:pPr>
            <a:r>
              <a:rPr lang="ru-RU" sz="2000" b="1" u="sng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Роль воспитателя </a:t>
            </a: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– побуждать детей применять навыки, полученные на музыкальных занятиях в повседневной жизни детского сада. От компетентности взрослого, его доброжелательности и заинтересованного отношения к детям зависит, станет ли эта среда развивающей, захочет и сможет ли ребёнок освоить её в своей деятельности. Ребёнок и взрослый      действуют вместе—им обоим должно быть комфортно в музыкальной среде.</a:t>
            </a:r>
          </a:p>
          <a:p>
            <a:endParaRPr lang="ru-RU" sz="2800" b="1" dirty="0">
              <a:solidFill>
                <a:srgbClr val="6600CC"/>
              </a:solidFill>
            </a:endParaRPr>
          </a:p>
        </p:txBody>
      </p:sp>
      <p:pic>
        <p:nvPicPr>
          <p:cNvPr id="4" name="Рисунок 3" descr="1145199-d3f4251223f7f0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4806136" cy="344439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08112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Перечень материалов для детей </a:t>
            </a:r>
            <a:br>
              <a:rPr lang="ru-RU" sz="18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раннего и младшего дошкольного возраста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920880" cy="1752600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куклы-неваляшки, образные музыкальные «поющие» или «танцующие» игрушки (петушок, котик, зайка…);</a:t>
            </a:r>
          </a:p>
          <a:p>
            <a:pPr algn="l"/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набор </a:t>
            </a:r>
            <a:r>
              <a:rPr lang="ru-RU" sz="1800" b="1" dirty="0" err="1" smtClean="0">
                <a:solidFill>
                  <a:srgbClr val="6600CC"/>
                </a:solidFill>
                <a:latin typeface="Century Gothic" panose="020B0502020202020204" pitchFamily="34" charset="0"/>
              </a:rPr>
              <a:t>неозвученных</a:t>
            </a: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 образных инструментов (гармошки, дудочки, балалайки и т. д.) ;</a:t>
            </a:r>
          </a:p>
          <a:p>
            <a:pPr algn="l"/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игрушки-инструменты с фиксированным звуком — органчики, шарманки;</a:t>
            </a:r>
          </a:p>
          <a:p>
            <a:pPr algn="l"/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шумовые инструменты: погремушки, колокольчики, бубен, барабан;</a:t>
            </a:r>
          </a:p>
          <a:p>
            <a:pPr algn="l"/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маски, флажки, султанчики, платочки, яркие ленточки с колечками, погремушки, осенние листочки, снежинки и т. п. для детского танцевального творчества (по сезонам);</a:t>
            </a:r>
          </a:p>
          <a:p>
            <a:pPr algn="l"/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и набор программных аудиозаписей;</a:t>
            </a:r>
          </a:p>
          <a:p>
            <a:pPr algn="l"/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</a:t>
            </a:r>
            <a:r>
              <a:rPr lang="ru-RU" sz="1800" b="1" dirty="0" err="1" smtClean="0">
                <a:solidFill>
                  <a:srgbClr val="6600CC"/>
                </a:solidFill>
                <a:latin typeface="Century Gothic" panose="020B0502020202020204" pitchFamily="34" charset="0"/>
              </a:rPr>
              <a:t>музыкаширма</a:t>
            </a: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 настольная с перчаточными игрушками;</a:t>
            </a:r>
          </a:p>
          <a:p>
            <a:pPr algn="l"/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магнитофон </a:t>
            </a:r>
            <a:r>
              <a:rPr lang="ru-RU" sz="1800" b="1" dirty="0" err="1" smtClean="0">
                <a:solidFill>
                  <a:srgbClr val="6600CC"/>
                </a:solidFill>
                <a:latin typeface="Century Gothic" panose="020B0502020202020204" pitchFamily="34" charset="0"/>
              </a:rPr>
              <a:t>льные</a:t>
            </a: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 картинки к песням, которые могут быть выполнены на кубе и в виде большого альбома или отдельные красочные иллюстрации.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Младшая группа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43213" y="908050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Плоскостные инструменты</a:t>
            </a:r>
            <a:r>
              <a:rPr lang="ru-RU" sz="1800"/>
              <a:t> 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341438"/>
            <a:ext cx="34925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5903913" y="908050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dirty="0">
                <a:solidFill>
                  <a:srgbClr val="6600CC"/>
                </a:solidFill>
              </a:rPr>
              <a:t>Барабан </a:t>
            </a:r>
          </a:p>
          <a:p>
            <a:pPr algn="ctr"/>
            <a:r>
              <a:rPr lang="ru-RU" sz="1800" dirty="0">
                <a:solidFill>
                  <a:srgbClr val="6600CC"/>
                </a:solidFill>
              </a:rPr>
              <a:t>с одной палочкой</a:t>
            </a:r>
            <a:r>
              <a:rPr lang="ru-RU" sz="1800" dirty="0"/>
              <a:t> 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37750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 flipH="1" flipV="1">
            <a:off x="3565525" y="3494088"/>
            <a:ext cx="211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endParaRPr lang="ru-RU" sz="1800"/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179388" y="9810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Колокольчики</a:t>
            </a:r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1116013" y="1628775"/>
            <a:ext cx="149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Погремушки</a:t>
            </a:r>
          </a:p>
        </p:txBody>
      </p:sp>
      <p:sp>
        <p:nvSpPr>
          <p:cNvPr id="22540" name="Rectangle 17"/>
          <p:cNvSpPr>
            <a:spLocks noChangeArrowheads="1"/>
          </p:cNvSpPr>
          <p:nvPr/>
        </p:nvSpPr>
        <p:spPr bwMode="auto">
          <a:xfrm>
            <a:off x="0" y="2924175"/>
            <a:ext cx="1287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Трещотки</a:t>
            </a:r>
            <a:r>
              <a:rPr lang="ru-RU" sz="1800"/>
              <a:t> </a:t>
            </a:r>
          </a:p>
        </p:txBody>
      </p:sp>
      <p:sp>
        <p:nvSpPr>
          <p:cNvPr id="22541" name="Rectangle 18"/>
          <p:cNvSpPr>
            <a:spLocks noChangeArrowheads="1"/>
          </p:cNvSpPr>
          <p:nvPr/>
        </p:nvSpPr>
        <p:spPr bwMode="auto">
          <a:xfrm rot="10800000" flipV="1">
            <a:off x="5867400" y="40767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Кубики </a:t>
            </a:r>
          </a:p>
        </p:txBody>
      </p:sp>
      <p:sp>
        <p:nvSpPr>
          <p:cNvPr id="22543" name="Rectangle 20"/>
          <p:cNvSpPr>
            <a:spLocks noChangeArrowheads="1"/>
          </p:cNvSpPr>
          <p:nvPr/>
        </p:nvSpPr>
        <p:spPr bwMode="auto">
          <a:xfrm>
            <a:off x="3635375" y="4149725"/>
            <a:ext cx="145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Неваляшка </a:t>
            </a:r>
          </a:p>
        </p:txBody>
      </p:sp>
      <p:sp>
        <p:nvSpPr>
          <p:cNvPr id="22546" name="Rectangle 23"/>
          <p:cNvSpPr>
            <a:spLocks noChangeArrowheads="1"/>
          </p:cNvSpPr>
          <p:nvPr/>
        </p:nvSpPr>
        <p:spPr bwMode="auto">
          <a:xfrm>
            <a:off x="2411413" y="4149725"/>
            <a:ext cx="89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Бубен </a:t>
            </a:r>
          </a:p>
        </p:txBody>
      </p:sp>
      <p:sp>
        <p:nvSpPr>
          <p:cNvPr id="22548" name="Rectangle 25"/>
          <p:cNvSpPr>
            <a:spLocks noChangeArrowheads="1"/>
          </p:cNvSpPr>
          <p:nvPr/>
        </p:nvSpPr>
        <p:spPr bwMode="auto">
          <a:xfrm>
            <a:off x="7308850" y="3933825"/>
            <a:ext cx="134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Шарманка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6106690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Перечень материалов для детей среднего дошкольного возраста :</a:t>
            </a:r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В музыкальной зоне для самостоятельной деятельности детей 4-5 лет целесообразно иметь пособия для младшей группы (перечисленные выше), а также дополнительно: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металлофон, ложки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книжки-малютки «Мы поем» (в них яркие иллюстрации к знакомым песенкам);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</a:t>
            </a:r>
            <a:r>
              <a:rPr lang="ru-RU" sz="1800" b="1" dirty="0" err="1" smtClean="0">
                <a:solidFill>
                  <a:srgbClr val="6600CC"/>
                </a:solidFill>
                <a:latin typeface="Century Gothic" panose="020B0502020202020204" pitchFamily="34" charset="0"/>
              </a:rPr>
              <a:t>фланелеграф</a:t>
            </a: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 или магнитная доска;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музыкально-дидактические игры: «Солнышко и тучка», «Узнай и назови», «В лесу», «Мамы и детки», «Что делают зайцы» и др.;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атрибуты к подвижным музыкальным играм: «Колпачок», «Кошка и котята», «Курочка и петушок». «Зайцы и медведь», «Лётчики», «Воробушки и автомобиль» и др.;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музыкальные лесенки (трехступенчатая и пятиступенчатая, на которых находятся маленькая и большая птички или маленькая и большая матрешка;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атрибуты к танцевальным импровизациям по сезону;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ширма настольная и набор игрушек;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музыкальные игрушки (звучащие и шумовые) для творческого </a:t>
            </a:r>
            <a:r>
              <a:rPr lang="ru-RU" sz="1800" b="1" dirty="0" err="1" smtClean="0">
                <a:solidFill>
                  <a:srgbClr val="6600CC"/>
                </a:solidFill>
                <a:latin typeface="Century Gothic" panose="020B0502020202020204" pitchFamily="34" charset="0"/>
              </a:rPr>
              <a:t>музицирования</a:t>
            </a: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.</a:t>
            </a:r>
            <a:r>
              <a:rPr lang="ru-RU" sz="1800" dirty="0" smtClean="0">
                <a:latin typeface="Century Gothic" panose="020B0502020202020204" pitchFamily="34" charset="0"/>
              </a:rPr>
              <a:t/>
            </a:r>
            <a:br>
              <a:rPr lang="ru-RU" sz="1800" dirty="0" smtClean="0">
                <a:latin typeface="Century Gothic" panose="020B0502020202020204" pitchFamily="34" charset="0"/>
              </a:rPr>
            </a:br>
            <a:endParaRPr lang="ru-RU" sz="1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Средняя группа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635375" y="112553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Металлофон </a:t>
            </a:r>
          </a:p>
        </p:txBody>
      </p:sp>
      <p:pic>
        <p:nvPicPr>
          <p:cNvPr id="23555" name="Picture 4" descr="металло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484313"/>
            <a:ext cx="265747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877050" y="1484313"/>
            <a:ext cx="1227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Барабан</a:t>
            </a:r>
            <a:r>
              <a:rPr lang="ru-RU"/>
              <a:t> </a:t>
            </a:r>
          </a:p>
        </p:txBody>
      </p:sp>
      <p:pic>
        <p:nvPicPr>
          <p:cNvPr id="23557" name="Picture 6" descr="бараб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349500"/>
            <a:ext cx="1671637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900113" y="1765300"/>
            <a:ext cx="90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Ложки </a:t>
            </a:r>
          </a:p>
        </p:txBody>
      </p:sp>
      <p:pic>
        <p:nvPicPr>
          <p:cNvPr id="23559" name="Picture 8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09836">
            <a:off x="611982" y="2348706"/>
            <a:ext cx="1643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4211638" y="34290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Гармошка</a:t>
            </a:r>
            <a:r>
              <a:rPr lang="ru-RU"/>
              <a:t> </a:t>
            </a:r>
          </a:p>
        </p:txBody>
      </p:sp>
      <p:pic>
        <p:nvPicPr>
          <p:cNvPr id="23561" name="Picture 10" descr="гарм п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6479">
            <a:off x="3348038" y="4076700"/>
            <a:ext cx="26114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36704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CC3300"/>
                </a:solidFill>
                <a:latin typeface="Century Gothic" panose="020B0502020202020204" pitchFamily="34" charset="0"/>
              </a:rPr>
              <a:t>Перечень материалов для детей 5-6 лет (старшей группы детского сада)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Дополнительно к материалам средней группы используется следующее: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 треугольники, самодельные шумовые инструменты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музыкальные игрушки-инструменты с диатоническим и хроматическим звуком (металлофон, пианино, баян, аккордеон, флейта);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иллюстрации по теме «Времена года»;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портреты композиторов;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иллюстрации из «Музыкального букваря»; 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музыкально-дидактические игры: «Музыкальное лото», «Узнай и назови», «Ступеньки», «Повтори звуки», «Три поросенка», «Музыкальный паровозик», "Угадай, что звучит» и др.;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детские рисунки к песенкам и знакомым музыкальным произведениям;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ширмы: настольная и ширма по росту детей;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•музыкальные лесенки трех-, пяти- и </a:t>
            </a:r>
            <a:r>
              <a:rPr lang="ru-RU" sz="18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семиступенчатые</a:t>
            </a: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— озвученные;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атрибуты для детского танцевального творчества: элементы костюмов к знакомым народным танцам;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разноцветные перышки, разноцветные перчатки для музыкальных импровизаций за ширмой и другие атрибуты.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Старшая группа</a:t>
            </a: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250825" y="62071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Скрипка</a:t>
            </a:r>
            <a:r>
              <a:rPr lang="ru-RU"/>
              <a:t> </a:t>
            </a:r>
          </a:p>
        </p:txBody>
      </p:sp>
      <p:pic>
        <p:nvPicPr>
          <p:cNvPr id="24579" name="Picture 6" descr="скри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26701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203575" y="1052513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Гармошка</a:t>
            </a:r>
            <a:r>
              <a:rPr lang="ru-RU"/>
              <a:t> </a:t>
            </a:r>
          </a:p>
        </p:txBody>
      </p:sp>
      <p:pic>
        <p:nvPicPr>
          <p:cNvPr id="24581" name="Picture 8" descr="гарм п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773238"/>
            <a:ext cx="26114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867400" y="134143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Триола</a:t>
            </a:r>
            <a:r>
              <a:rPr lang="ru-RU"/>
              <a:t> </a:t>
            </a:r>
          </a:p>
        </p:txBody>
      </p:sp>
      <p:pic>
        <p:nvPicPr>
          <p:cNvPr id="24583" name="Picture 10" descr="триола п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99883">
            <a:off x="5219700" y="1700213"/>
            <a:ext cx="21113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1403350" y="3500438"/>
            <a:ext cx="1323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Ксилофон</a:t>
            </a:r>
            <a:r>
              <a:rPr lang="en-US" sz="1800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24585" name="Picture 12" descr="ксил пр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27244" flipV="1">
            <a:off x="827088" y="3933825"/>
            <a:ext cx="2773362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7596188" y="2997200"/>
            <a:ext cx="966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Цитра</a:t>
            </a:r>
            <a:r>
              <a:rPr lang="ru-RU"/>
              <a:t> </a:t>
            </a:r>
          </a:p>
        </p:txBody>
      </p:sp>
      <p:pic>
        <p:nvPicPr>
          <p:cNvPr id="24587" name="Picture 14" descr="цитра пр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3716338"/>
            <a:ext cx="2209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15"/>
          <p:cNvSpPr>
            <a:spLocks noChangeArrowheads="1"/>
          </p:cNvSpPr>
          <p:nvPr/>
        </p:nvSpPr>
        <p:spPr bwMode="auto">
          <a:xfrm>
            <a:off x="4787900" y="3644900"/>
            <a:ext cx="1350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Трещотка</a:t>
            </a:r>
            <a:r>
              <a:rPr lang="ru-RU"/>
              <a:t> </a:t>
            </a:r>
          </a:p>
        </p:txBody>
      </p:sp>
      <p:pic>
        <p:nvPicPr>
          <p:cNvPr id="24589" name="Picture 19" descr="трещтка1 п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4437063"/>
            <a:ext cx="193833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7164388" y="908050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Колокольчики </a:t>
            </a:r>
          </a:p>
        </p:txBody>
      </p:sp>
      <p:pic>
        <p:nvPicPr>
          <p:cNvPr id="24591" name="Picture 21" descr="колокол ан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95761">
            <a:off x="7380288" y="15017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algn="l"/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Перечень материалов для детей 6-7лет (подготовительной группы детского сада) :</a:t>
            </a:r>
            <a:b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музыкальные инструменты (маракасы, бубны, арфа, детское пианино, металлофон, колокольчики, треугольники, флейты, барабаны и др.) 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портреты композиторов;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иллюстрации по теме «Времена года»;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альбомы: «Мы рисуем песенку» или «Мы рисуем и поем» с рисунками детей, в которых они отражают свои эмоции и чувства о прослушанных музыкальных произведениях и полюбившихся песнях;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графическое пособие «Эмоции» (карточки, на которых изображены лица с разными эмоциональными настроениями) для определения характера мелодии при слушании произведений;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альбомы для рассматривания: «Симфонический оркестр», "Народные инструменты», «Танцы народов мира» и т. п. 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• музыкальные лесенки (трех-, пяти- и </a:t>
            </a:r>
            <a:r>
              <a:rPr lang="ru-RU" sz="18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семиступенчатые</a:t>
            </a: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— озвученные) ;</a:t>
            </a:r>
            <a:b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5508104" cy="5184576"/>
          </a:xfrm>
        </p:spPr>
        <p:txBody>
          <a:bodyPr/>
          <a:lstStyle/>
          <a:p>
            <a:pPr indent="268288">
              <a:buFont typeface="Wingdings" pitchFamily="2" charset="2"/>
              <a:buChar char="§"/>
            </a:pPr>
            <a:r>
              <a:rPr lang="ru-RU" sz="1800" b="1" i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Музыкальное развитие ребёнка обусловлено не только занятиями с педагогом, но и возможностью самостоятельно играть, экспериментировать с музыкальными игрушками, свободно заниматься творческим </a:t>
            </a:r>
            <a:r>
              <a:rPr lang="ru-RU" sz="1800" b="1" i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музицированием</a:t>
            </a:r>
            <a:r>
              <a:rPr lang="ru-RU" sz="1800" b="1" i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1800" b="1" i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Самостоятельная творческая деятельность ребёнка возможна при условии создания специальной предметно-пространственной среды.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1800" b="1" i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Для развития самостоятельной музыкальной деятельности детей очень большое значение имеет музыкальный уголок в группе (музыкальная зона).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1800" b="1" i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Развитие творческого начала детей во многом зависит от оборудования и его привлекательности. </a:t>
            </a:r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Музыкальный уголок.jpg"/>
          <p:cNvPicPr>
            <a:picLocks noChangeAspect="1"/>
          </p:cNvPicPr>
          <p:nvPr/>
        </p:nvPicPr>
        <p:blipFill>
          <a:blip r:embed="rId2" cstate="email">
            <a:lum bright="19000"/>
          </a:blip>
          <a:stretch>
            <a:fillRect/>
          </a:stretch>
        </p:blipFill>
        <p:spPr>
          <a:xfrm>
            <a:off x="5359585" y="332656"/>
            <a:ext cx="3784415" cy="533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17869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набор самодельных инструментов для шумового оркестра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музыкально-дидактические игры: «Три поросенка», «Три цветка», «Музыкальный зонтик», «Ритмическое лото», «Найди землянички», «Ритмические кубики», «Назови композитора», «Веселая пластинка», «Музыкальные птенчики» и т. д. ;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атрибуты к подвижным играм (например, «Здравствуй, осень», «Алый платочек»)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• атрибуты для детского танцевального творчества, элементы костюмов к знакомым народным танцам (косынки, веночки, шляпы) и атрибуты к танцевальным импровизациям по сезону (листики, снежинки, цветы и т. д.) ; разноцветные перчатки, султанчики, газовые платочки или шарфы, разноцветные ленточки, разноцветные перышки для музыкально-танцевальных импровизаций;</a:t>
            </a:r>
            <a:br>
              <a:rPr lang="ru-RU" sz="18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</a:br>
            <a:endParaRPr lang="ru-RU" sz="18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sz="2800" dirty="0" smtClean="0">
                <a:solidFill>
                  <a:srgbClr val="6600CC"/>
                </a:solidFill>
              </a:rPr>
              <a:t>Созданная “по законам красоты” среда, способствует пониманию детьми прекрасного, формированию художественного вкуса, естественному образованию у них эстетического отношения к окружающему, развитию творческих способностей. Такая среда вызывает у детей чувство радости, восторга, создает эмоционально-положительное отношение к группе, детскому учреждению, желание посещать его. </a:t>
            </a:r>
            <a:br>
              <a:rPr lang="ru-RU" sz="2800" dirty="0" smtClean="0">
                <a:solidFill>
                  <a:srgbClr val="6600CC"/>
                </a:solidFill>
              </a:rPr>
            </a:br>
            <a:endParaRPr lang="ru-RU" sz="28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2002234"/>
          </a:xfrm>
        </p:spPr>
        <p:txBody>
          <a:bodyPr/>
          <a:lstStyle/>
          <a:p>
            <a:r>
              <a:rPr lang="ru-RU" dirty="0" smtClean="0">
                <a:latin typeface="Boyarsky" pitchFamily="33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3" name="Picture 6" descr="дети и пиан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504056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Задачи предметно- пространственной  музыкальной среды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Обеспечивать совместную музыкальную деятельность детей и взрослых.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Обеспечивать самостоятельную индивидуальную и совместную деятельность детей, возникающих по их желанию и в соответствии с их интересами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Способствовать получению и закреплению знаний о музыке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Стимулировать развитие творческих способностей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Развивать любознательность, стремление к экспериментированию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Учитывать возрастные и индивидуальные особенности детей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Основные требования к музыкальным уголкам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532859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Соответствие возрасту, требованиям ОП ОО, ФГОС.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Рациональность расположения, доступность, подвижностью , мобилен.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Наличие фонотеки, </a:t>
            </a:r>
            <a:r>
              <a:rPr lang="ru-RU" sz="18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аудиотеки</a:t>
            </a: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с песнями, сказками, музыкой.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Наличие атрибутов из бросового материала, нетрадиционного оборудования.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Наличие иллюстративного материала для ознакомления детей с разными видами музыкальных инструментов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Разнообразие детских музыкальных и шумовых инструментов</a:t>
            </a:r>
            <a:r>
              <a:rPr lang="ru-RU" sz="1800" b="1" dirty="0" smtClean="0">
                <a:solidFill>
                  <a:srgbClr val="6600CC"/>
                </a:solidFill>
              </a:rPr>
              <a:t>.</a:t>
            </a:r>
          </a:p>
        </p:txBody>
      </p:sp>
      <p:pic>
        <p:nvPicPr>
          <p:cNvPr id="4" name="Рисунок 3" descr="72d34851d31df0b30c3ded7066c4dc51.jpg.jpg"/>
          <p:cNvPicPr>
            <a:picLocks noChangeAspect="1"/>
          </p:cNvPicPr>
          <p:nvPr/>
        </p:nvPicPr>
        <p:blipFill>
          <a:blip r:embed="rId2" cstate="email">
            <a:lum bright="18000"/>
          </a:blip>
          <a:stretch>
            <a:fillRect/>
          </a:stretch>
        </p:blipFill>
        <p:spPr>
          <a:xfrm>
            <a:off x="4932040" y="1484784"/>
            <a:ext cx="4032448" cy="484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432048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6600CC"/>
                </a:solidFill>
              </a:rPr>
              <a:t>7. </a:t>
            </a: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Эстетика в оформлении оборудования и самого уголка.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sz="18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Креативность</a:t>
            </a: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(творчество) педагогов в дизайне уголка.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9. Безопасность оборудования и материалов уголка музыкальной деятельности;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10. Разнообразие дидактических игр по разным видам музыкальной деятельности и их соответствие возрастным особенностям детей;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11. Наличие и разнообразие иллюстративного материала по музыкальным произведениям;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12. Наличие портретов известных музыкантов в соответствии с программой;</a:t>
            </a:r>
          </a:p>
          <a:p>
            <a:endParaRPr lang="ru-RU" dirty="0"/>
          </a:p>
        </p:txBody>
      </p:sp>
      <p:pic>
        <p:nvPicPr>
          <p:cNvPr id="4" name="Содержимое 3" descr="1801a18d87f6199093d482b0b230532e.jpg.jpg"/>
          <p:cNvPicPr>
            <a:picLocks noChangeAspect="1"/>
          </p:cNvPicPr>
          <p:nvPr/>
        </p:nvPicPr>
        <p:blipFill>
          <a:blip r:embed="rId2" cstate="email">
            <a:lum bright="13000" contrast="2000"/>
          </a:blip>
          <a:stretch>
            <a:fillRect/>
          </a:stretch>
        </p:blipFill>
        <p:spPr>
          <a:xfrm>
            <a:off x="5003899" y="188640"/>
            <a:ext cx="4140101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6600CC"/>
                </a:solidFill>
              </a:rPr>
              <a:t>Музыкальный уголок должен быть расположен очень удобно, чтобы дети могли свободно подходить  и брать инструменты  и  пособия.       </a:t>
            </a:r>
          </a:p>
          <a:p>
            <a:r>
              <a:rPr lang="ru-RU" sz="2000" b="1" dirty="0" smtClean="0">
                <a:solidFill>
                  <a:srgbClr val="6600CC"/>
                </a:solidFill>
              </a:rPr>
              <a:t>Для того чтобы у детей постоянно поддерживался интерес к самостоятельной музыкальной деятельности, необходимо 1-2 раза в месяц обновлять пособия в музыкальной зоне, вносить новое оборудование.</a:t>
            </a:r>
          </a:p>
          <a:p>
            <a:endParaRPr lang="ru-RU" dirty="0"/>
          </a:p>
        </p:txBody>
      </p:sp>
      <p:pic>
        <p:nvPicPr>
          <p:cNvPr id="4" name="Содержимое 3" descr="50a58d4644f92af025850301c1e42386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47864" y="2204864"/>
            <a:ext cx="557607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C3300"/>
                </a:solidFill>
              </a:rPr>
              <a:t>Музыкальные пособия можно разделить на пять  групп:</a:t>
            </a:r>
            <a:br>
              <a:rPr lang="ru-RU" sz="3600" b="1" i="1" dirty="0" smtClean="0">
                <a:solidFill>
                  <a:srgbClr val="CC3300"/>
                </a:solidFill>
              </a:rPr>
            </a:br>
            <a:r>
              <a:rPr lang="ru-RU" sz="1800" b="1" dirty="0" smtClean="0">
                <a:solidFill>
                  <a:srgbClr val="CC3300"/>
                </a:solidFill>
              </a:rPr>
              <a:t>(</a:t>
            </a:r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МУЗЫКАЛЬНЫХ УГОЛКАХ ДОЛЖНЫ НАХОДИТЬСЯ )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C3300"/>
                </a:solidFill>
              </a:rPr>
              <a:t/>
            </a:r>
            <a:br>
              <a:rPr lang="ru-RU" sz="3600" b="1" dirty="0" smtClean="0">
                <a:solidFill>
                  <a:srgbClr val="CC3300"/>
                </a:solidFill>
              </a:rPr>
            </a:b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6600CC"/>
                </a:solidFill>
              </a:rPr>
              <a:t>1.</a:t>
            </a:r>
            <a:r>
              <a:rPr lang="ru-RU" sz="2400" b="1" dirty="0" smtClean="0">
                <a:solidFill>
                  <a:srgbClr val="6600CC"/>
                </a:solidFill>
              </a:rPr>
              <a:t>Образные пособия</a:t>
            </a:r>
            <a:r>
              <a:rPr lang="ru-RU" sz="2400" dirty="0" smtClean="0">
                <a:solidFill>
                  <a:srgbClr val="6600CC"/>
                </a:solidFill>
              </a:rPr>
              <a:t> – мягкие игрушки, иллюстрации, музыкально – дидактические игры, портреты композиторов  и т.п.</a:t>
            </a:r>
          </a:p>
          <a:p>
            <a:endParaRPr lang="ru-RU" sz="2400" dirty="0" smtClean="0">
              <a:solidFill>
                <a:srgbClr val="6600CC"/>
              </a:solidFill>
            </a:endParaRPr>
          </a:p>
          <a:p>
            <a:endParaRPr lang="ru-RU" sz="2400" dirty="0" smtClean="0">
              <a:solidFill>
                <a:srgbClr val="6600CC"/>
              </a:solidFill>
            </a:endParaRPr>
          </a:p>
          <a:p>
            <a:endParaRPr lang="ru-RU" sz="2400" dirty="0" smtClean="0">
              <a:solidFill>
                <a:srgbClr val="6600CC"/>
              </a:solidFill>
            </a:endParaRPr>
          </a:p>
          <a:p>
            <a:endParaRPr lang="ru-RU" sz="2400" dirty="0" smtClean="0">
              <a:solidFill>
                <a:srgbClr val="6600CC"/>
              </a:solidFill>
            </a:endParaRPr>
          </a:p>
          <a:p>
            <a:endParaRPr lang="ru-RU" sz="2400" dirty="0" smtClean="0">
              <a:solidFill>
                <a:srgbClr val="6600CC"/>
              </a:solidFill>
            </a:endParaRPr>
          </a:p>
          <a:p>
            <a:endParaRPr lang="ru-RU" sz="2400" dirty="0" smtClean="0">
              <a:solidFill>
                <a:srgbClr val="6600CC"/>
              </a:solidFill>
            </a:endParaRPr>
          </a:p>
          <a:p>
            <a:endParaRPr lang="ru-RU" sz="2400" dirty="0" smtClean="0">
              <a:solidFill>
                <a:srgbClr val="6600CC"/>
              </a:solidFill>
            </a:endParaRPr>
          </a:p>
          <a:p>
            <a:endParaRPr lang="ru-RU" sz="2400" dirty="0" smtClean="0">
              <a:solidFill>
                <a:srgbClr val="6600CC"/>
              </a:solidFill>
            </a:endParaRPr>
          </a:p>
          <a:p>
            <a:endParaRPr lang="ru-RU" sz="2400" dirty="0" smtClean="0">
              <a:solidFill>
                <a:srgbClr val="6600CC"/>
              </a:solidFill>
            </a:endParaRPr>
          </a:p>
          <a:p>
            <a:endParaRPr lang="ru-RU" sz="2400" dirty="0" smtClean="0">
              <a:solidFill>
                <a:srgbClr val="6600CC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83948">
            <a:off x="319514" y="3430635"/>
            <a:ext cx="1862401" cy="2471153"/>
          </a:xfrm>
          <a:prstGeom prst="rect">
            <a:avLst/>
          </a:prstGeom>
        </p:spPr>
      </p:pic>
      <p:pic>
        <p:nvPicPr>
          <p:cNvPr id="6" name="Рисунок 5" descr="iп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3137">
            <a:off x="6892752" y="2399233"/>
            <a:ext cx="2056878" cy="2056878"/>
          </a:xfrm>
          <a:prstGeom prst="rect">
            <a:avLst/>
          </a:prstGeom>
        </p:spPr>
      </p:pic>
      <p:pic>
        <p:nvPicPr>
          <p:cNvPr id="7" name="Рисунок 6" descr="59d7e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71800" y="2996952"/>
            <a:ext cx="2430612" cy="182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41611886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64088" y="4725144"/>
            <a:ext cx="2448272" cy="183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40466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6600CC"/>
                </a:solidFill>
              </a:rPr>
              <a:t>2. </a:t>
            </a:r>
            <a:r>
              <a:rPr lang="ru-RU" sz="2000" b="1" dirty="0" smtClean="0">
                <a:solidFill>
                  <a:srgbClr val="6600CC"/>
                </a:solidFill>
              </a:rPr>
              <a:t>Детские музыкальные игрушки и инструменты</a:t>
            </a:r>
            <a:r>
              <a:rPr lang="ru-RU" sz="2000" dirty="0" smtClean="0">
                <a:solidFill>
                  <a:srgbClr val="6600CC"/>
                </a:solidFill>
              </a:rPr>
              <a:t>, которые в свою очередь делятся  на озвученные и не озвученные.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484784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6600CC"/>
                </a:solidFill>
              </a:rPr>
              <a:t>не озвученные</a:t>
            </a:r>
            <a:r>
              <a:rPr lang="ru-RU" sz="2000" u="sng" dirty="0" smtClean="0">
                <a:solidFill>
                  <a:srgbClr val="6600CC"/>
                </a:solidFill>
              </a:rPr>
              <a:t>.</a:t>
            </a:r>
            <a:endParaRPr lang="ru-RU" sz="20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268760"/>
            <a:ext cx="184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 smtClean="0">
                <a:solidFill>
                  <a:srgbClr val="6600CC"/>
                </a:solidFill>
              </a:rPr>
              <a:t>о</a:t>
            </a:r>
            <a:r>
              <a:rPr lang="ru-RU" sz="2000" b="1" u="sng" dirty="0" smtClean="0">
                <a:solidFill>
                  <a:srgbClr val="6600CC"/>
                </a:solidFill>
              </a:rPr>
              <a:t>звученные</a:t>
            </a:r>
            <a:r>
              <a:rPr lang="ru-RU" b="1" u="sng" dirty="0" smtClean="0">
                <a:solidFill>
                  <a:srgbClr val="6600CC"/>
                </a:solidFill>
              </a:rPr>
              <a:t> </a:t>
            </a:r>
            <a:endParaRPr lang="ru-RU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31107" y="2060848"/>
            <a:ext cx="401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6600CC"/>
                </a:solidFill>
              </a:rPr>
              <a:t>макеты</a:t>
            </a:r>
            <a:r>
              <a:rPr lang="ru-RU" sz="2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6600CC"/>
                </a:solidFill>
              </a:rPr>
              <a:t>баянов, гитары, дудочки</a:t>
            </a:r>
          </a:p>
          <a:p>
            <a:r>
              <a:rPr lang="ru-RU" sz="2000" dirty="0" smtClean="0">
                <a:solidFill>
                  <a:srgbClr val="6600CC"/>
                </a:solidFill>
              </a:rPr>
              <a:t>, балалайки, пианино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916832"/>
            <a:ext cx="5220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6600CC"/>
                </a:solidFill>
              </a:rPr>
              <a:t>игрушки-инструменты со звуком (погремушки,</a:t>
            </a:r>
            <a:r>
              <a:rPr lang="ru-RU" sz="2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игрушки-инструменты со звуком, </a:t>
            </a:r>
            <a:r>
              <a:rPr lang="ru-RU" sz="2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свистульки, дудочки</a:t>
            </a:r>
            <a:r>
              <a:rPr lang="ru-RU" sz="2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металлофоны, ксилофоны, детские пианино, рояль</a:t>
            </a:r>
            <a:r>
              <a:rPr lang="ru-RU" sz="2000" dirty="0" smtClean="0">
                <a:solidFill>
                  <a:srgbClr val="6600CC"/>
                </a:solidFill>
              </a:rPr>
              <a:t>)</a:t>
            </a:r>
          </a:p>
        </p:txBody>
      </p:sp>
      <p:pic>
        <p:nvPicPr>
          <p:cNvPr id="12" name="Рисунок 11" descr="ксилофон-2832277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3429000"/>
            <a:ext cx="2664296" cy="1512168"/>
          </a:xfrm>
          <a:prstGeom prst="rect">
            <a:avLst/>
          </a:prstGeom>
        </p:spPr>
      </p:pic>
      <p:pic>
        <p:nvPicPr>
          <p:cNvPr id="13" name="Picture 2" descr="http://drumsound.net/img/snar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4614326"/>
            <a:ext cx="2489076" cy="2243674"/>
          </a:xfrm>
          <a:prstGeom prst="rect">
            <a:avLst/>
          </a:prstGeom>
          <a:noFill/>
        </p:spPr>
      </p:pic>
      <p:pic>
        <p:nvPicPr>
          <p:cNvPr id="14" name="Содержимое 3" descr="77c0ce1dab21148b417ab2ccaeaf38f4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1408" y="2996952"/>
            <a:ext cx="4382592" cy="328498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6600CC"/>
                </a:solidFill>
              </a:rPr>
              <a:t>3</a:t>
            </a:r>
            <a:r>
              <a:rPr lang="ru-RU" dirty="0" smtClean="0">
                <a:solidFill>
                  <a:srgbClr val="6600CC"/>
                </a:solidFill>
              </a:rPr>
              <a:t>. </a:t>
            </a:r>
            <a:r>
              <a:rPr lang="ru-RU" sz="2000" b="1" dirty="0" smtClean="0">
                <a:solidFill>
                  <a:srgbClr val="6600CC"/>
                </a:solidFill>
              </a:rPr>
              <a:t>Графические пособия – </a:t>
            </a:r>
            <a:r>
              <a:rPr lang="ru-RU" sz="2000" dirty="0" smtClean="0">
                <a:solidFill>
                  <a:srgbClr val="6600CC"/>
                </a:solidFill>
              </a:rPr>
              <a:t>нотное лото, карточки-эмоции, карточки – долгие и короткие звуки, нотный стан, нотная лесенка ступенька, геометрические фигуры для условного обозначения частей произведения.</a:t>
            </a:r>
          </a:p>
        </p:txBody>
      </p:sp>
      <p:pic>
        <p:nvPicPr>
          <p:cNvPr id="3" name="Picture 10" descr="http://www.studerasmart.nu/wp-content/uploads/2012/04/personlighetsteste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420888"/>
            <a:ext cx="309826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http://cdn.vseinet.ru/products/983/983148/1_2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636912"/>
            <a:ext cx="331236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758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«Музыкальная развивающая  предметно- пространственная  среда в группе ДОУ»   консультация для воспитателей составил музыкальный руководитель Алиева Д.В.    2016 г.             </vt:lpstr>
      <vt:lpstr>Слайд 2</vt:lpstr>
      <vt:lpstr>Задачи предметно- пространственной  музыкальной среды</vt:lpstr>
      <vt:lpstr>Основные требования к музыкальным уголкам</vt:lpstr>
      <vt:lpstr>Слайд 5</vt:lpstr>
      <vt:lpstr>Слайд 6</vt:lpstr>
      <vt:lpstr>Музыкальные пособия можно разделить на пять  групп: (В МУЗЫКАЛЬНЫХ УГОЛКАХ ДОЛЖНЫ НАХОДИТЬСЯ )  </vt:lpstr>
      <vt:lpstr>Слайд 8</vt:lpstr>
      <vt:lpstr>Слайд 9</vt:lpstr>
      <vt:lpstr>Слайд 10</vt:lpstr>
      <vt:lpstr>5. Самодельные шумовые и ударные музыкальные инструменты</vt:lpstr>
      <vt:lpstr>Слайд 12</vt:lpstr>
      <vt:lpstr>Перечень материалов для детей  раннего и младшего дошкольного возраста </vt:lpstr>
      <vt:lpstr>Младшая группа</vt:lpstr>
      <vt:lpstr>Перечень материалов для детей среднего дошкольного возраста :  В музыкальной зоне для самостоятельной деятельности детей 4-5 лет целесообразно иметь пособия для младшей группы (перечисленные выше), а также дополнительно: • металлофон, ложки • книжки-малютки «Мы поем» (в них яркие иллюстрации к знакомым песенкам); • фланелеграф или магнитная доска; • музыкально-дидактические игры: «Солнышко и тучка», «Узнай и назови», «В лесу», «Мамы и детки», «Что делают зайцы» и др.; • атрибуты к подвижным музыкальным играм: «Колпачок», «Кошка и котята», «Курочка и петушок». «Зайцы и медведь», «Лётчики», «Воробушки и автомобиль» и др.; • музыкальные лесенки (трехступенчатая и пятиступенчатая, на которых находятся маленькая и большая птички или маленькая и большая матрешка; • атрибуты к танцевальным импровизациям по сезону; • ширма настольная и набор игрушек; • музыкальные игрушки (звучащие и шумовые) для творческого музицирования. </vt:lpstr>
      <vt:lpstr>Средняя группа</vt:lpstr>
      <vt:lpstr>Перечень материалов для детей 5-6 лет (старшей группы детского сада)  Дополнительно к материалам средней группы используется следующее: •  треугольники, самодельные шумовые инструменты • музыкальные игрушки-инструменты с диатоническим и хроматическим звуком (металлофон, пианино, баян, аккордеон, флейта); • иллюстрации по теме «Времена года»; • портреты композиторов; • иллюстрации из «Музыкального букваря»;  • музыкально-дидактические игры: «Музыкальное лото», «Узнай и назови», «Ступеньки», «Повтори звуки», «Три поросенка», «Музыкальный паровозик», "Угадай, что звучит» и др.; • детские рисунки к песенкам и знакомым музыкальным произведениям; • ширмы: настольная и ширма по росту детей; •музыкальные лесенки трех-, пяти- и семиступенчатые — озвученные; • атрибуты для детского танцевального творчества: элементы костюмов к знакомым народным танцам; • разноцветные перышки, разноцветные перчатки для музыкальных импровизаций за ширмой и другие атрибуты. </vt:lpstr>
      <vt:lpstr>Старшая группа</vt:lpstr>
      <vt:lpstr>Перечень материалов для детей 6-7лет (подготовительной группы детского сада) :  • музыкальные инструменты (маракасы, бубны, арфа, детское пианино, металлофон, колокольчики, треугольники, флейты, барабаны и др.) ; • портреты композиторов; • иллюстрации по теме «Времена года»; • альбомы: «Мы рисуем песенку» или «Мы рисуем и поем» с рисунками детей, в которых они отражают свои эмоции и чувства о прослушанных музыкальных произведениях и полюбившихся песнях; • графическое пособие «Эмоции» (карточки, на которых изображены лица с разными эмоциональными настроениями) для определения характера мелодии при слушании произведений; • альбомы для рассматривания: «Симфонический оркестр», "Народные инструменты», «Танцы народов мира» и т. п. ; • музыкальные лесенки (трех-, пяти- и семиступенчатые — озвученные) ; </vt:lpstr>
      <vt:lpstr>• набор самодельных инструментов для шумового оркестра • музыкально-дидактические игры: «Три поросенка», «Три цветка», «Музыкальный зонтик», «Ритмическое лото», «Найди землянички», «Ритмические кубики», «Назови композитора», «Веселая пластинка», «Музыкальные птенчики» и т. д. ; • атрибуты к подвижным играм (например, «Здравствуй, осень», «Алый платочек») • атрибуты для детского танцевального творчества, элементы костюмов к знакомым народным танцам (косынки, веночки, шляпы) и атрибуты к танцевальным импровизациям по сезону (листики, снежинки, цветы и т. д.) ; разноцветные перчатки, султанчики, газовые платочки или шарфы, разноцветные ленточки, разноцветные перышки для музыкально-танцевальных импровизаций; </vt:lpstr>
      <vt:lpstr>Созданная “по законам красоты” среда, способствует пониманию детьми прекрасного, формированию художественного вкуса, естественному образованию у них эстетического отношения к окружающему, развитию творческих способностей. Такая среда вызывает у детей чувство радости, восторга, создает эмоционально-положительное отношение к группе, детскому учреждению, желание посещать его.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Влад</cp:lastModifiedBy>
  <cp:revision>63</cp:revision>
  <dcterms:created xsi:type="dcterms:W3CDTF">2013-02-04T18:29:00Z</dcterms:created>
  <dcterms:modified xsi:type="dcterms:W3CDTF">2016-10-18T06:29:19Z</dcterms:modified>
</cp:coreProperties>
</file>