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2" r:id="rId2"/>
    <p:sldId id="256" r:id="rId3"/>
    <p:sldId id="259" r:id="rId4"/>
    <p:sldId id="258" r:id="rId5"/>
    <p:sldId id="270" r:id="rId6"/>
    <p:sldId id="271" r:id="rId7"/>
    <p:sldId id="260" r:id="rId8"/>
    <p:sldId id="257" r:id="rId9"/>
    <p:sldId id="262" r:id="rId10"/>
    <p:sldId id="263" r:id="rId11"/>
    <p:sldId id="266" r:id="rId12"/>
    <p:sldId id="269" r:id="rId13"/>
    <p:sldId id="268" r:id="rId14"/>
  </p:sldIdLst>
  <p:sldSz cx="12192000" cy="6858000"/>
  <p:notesSz cx="6858000" cy="9144000"/>
  <p:custShowLst>
    <p:custShow name="Произвольный показ 1" id="0">
      <p:sldLst>
        <p:sld r:id="rId8"/>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Музыкальный зал" initials="Мз" lastIdx="1" clrIdx="0">
    <p:extLst>
      <p:ext uri="{19B8F6BF-5375-455C-9EA6-DF929625EA0E}">
        <p15:presenceInfo xmlns="" xmlns:p15="http://schemas.microsoft.com/office/powerpoint/2012/main" userId="Музыкальный зал"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80" d="100"/>
          <a:sy n="80" d="100"/>
        </p:scale>
        <p:origin x="-96" y="-61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34165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313887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1559625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 xmlns:p14="http://schemas.microsoft.com/office/powerpoint/2010/main" val="1066482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4238961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3304176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53288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090151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224821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393360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52203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90127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06499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061845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82637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25887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C05A149-0BE0-43D1-A7FA-957E0B1BE20B}" type="datetimeFigureOut">
              <a:rPr lang="ru-RU" smtClean="0"/>
              <a:pPr/>
              <a:t>15.05.2019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334265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C05A149-0BE0-43D1-A7FA-957E0B1BE20B}" type="datetimeFigureOut">
              <a:rPr lang="ru-RU" smtClean="0"/>
              <a:pPr/>
              <a:t>15.05.2019</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9054431-B2C5-4569-87DD-290B1F8C7022}" type="slidenum">
              <a:rPr lang="ru-RU" smtClean="0"/>
              <a:pPr/>
              <a:t>‹#›</a:t>
            </a:fld>
            <a:endParaRPr lang="ru-RU"/>
          </a:p>
        </p:txBody>
      </p:sp>
    </p:spTree>
    <p:extLst>
      <p:ext uri="{BB962C8B-B14F-4D97-AF65-F5344CB8AC3E}">
        <p14:creationId xmlns="" xmlns:p14="http://schemas.microsoft.com/office/powerpoint/2010/main" val="69071460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25B16BA-196E-4C11-8B33-3ECBDD440D85}"/>
              </a:ext>
            </a:extLst>
          </p:cNvPr>
          <p:cNvSpPr>
            <a:spLocks noGrp="1"/>
          </p:cNvSpPr>
          <p:nvPr>
            <p:ph type="title"/>
          </p:nvPr>
        </p:nvSpPr>
        <p:spPr/>
        <p:txBody>
          <a:bodyPr/>
          <a:lstStyle/>
          <a:p>
            <a:r>
              <a:rPr lang="ru-RU" sz="1800" dirty="0" smtClean="0"/>
              <a:t>Воспитатель Рубцова Елена Александровна</a:t>
            </a:r>
            <a:endParaRPr lang="ru-RU" sz="1800" dirty="0"/>
          </a:p>
        </p:txBody>
      </p:sp>
      <p:sp>
        <p:nvSpPr>
          <p:cNvPr id="3" name="Объект 2">
            <a:extLst>
              <a:ext uri="{FF2B5EF4-FFF2-40B4-BE49-F238E27FC236}">
                <a16:creationId xmlns="" xmlns:a16="http://schemas.microsoft.com/office/drawing/2014/main" id="{F6CD1AAC-2AAC-447F-BAA6-3B58608C7380}"/>
              </a:ext>
            </a:extLst>
          </p:cNvPr>
          <p:cNvSpPr>
            <a:spLocks noGrp="1"/>
          </p:cNvSpPr>
          <p:nvPr>
            <p:ph idx="1"/>
          </p:nvPr>
        </p:nvSpPr>
        <p:spPr/>
        <p:txBody>
          <a:bodyPr>
            <a:normAutofit/>
          </a:bodyPr>
          <a:lstStyle/>
          <a:p>
            <a:pPr marL="0" indent="0" algn="ctr">
              <a:buNone/>
            </a:pPr>
            <a:r>
              <a:rPr lang="ru-RU" sz="8000" dirty="0">
                <a:latin typeface="Monotype Corsiva" panose="03010101010201010101" pitchFamily="66" charset="0"/>
              </a:rPr>
              <a:t>Компьютерные игры хорошо или плохо?</a:t>
            </a:r>
          </a:p>
        </p:txBody>
      </p:sp>
      <p:pic>
        <p:nvPicPr>
          <p:cNvPr id="5" name="Рисунок 4">
            <a:extLst>
              <a:ext uri="{FF2B5EF4-FFF2-40B4-BE49-F238E27FC236}">
                <a16:creationId xmlns="" xmlns:a16="http://schemas.microsoft.com/office/drawing/2014/main" id="{F288C68D-6AB3-4927-B2C5-DA7F5AAAEBA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097324" y="4150658"/>
            <a:ext cx="3094676" cy="2616590"/>
          </a:xfrm>
          <a:prstGeom prst="rect">
            <a:avLst/>
          </a:prstGeom>
        </p:spPr>
      </p:pic>
    </p:spTree>
    <p:extLst>
      <p:ext uri="{BB962C8B-B14F-4D97-AF65-F5344CB8AC3E}">
        <p14:creationId xmlns="" xmlns:p14="http://schemas.microsoft.com/office/powerpoint/2010/main" val="359432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0BE699A-3144-4E63-ACC7-710C3334566C}"/>
              </a:ext>
            </a:extLst>
          </p:cNvPr>
          <p:cNvSpPr>
            <a:spLocks noGrp="1"/>
          </p:cNvSpPr>
          <p:nvPr>
            <p:ph type="title"/>
          </p:nvPr>
        </p:nvSpPr>
        <p:spPr/>
        <p:txBody>
          <a:bodyPr/>
          <a:lstStyle/>
          <a:p>
            <a:r>
              <a:rPr lang="ru-RU" dirty="0"/>
              <a:t>Правила компьютерных игр</a:t>
            </a:r>
            <a:br>
              <a:rPr lang="ru-RU" dirty="0"/>
            </a:br>
            <a:endParaRPr lang="ru-RU" dirty="0"/>
          </a:p>
        </p:txBody>
      </p:sp>
      <p:sp>
        <p:nvSpPr>
          <p:cNvPr id="3" name="Объект 2">
            <a:extLst>
              <a:ext uri="{FF2B5EF4-FFF2-40B4-BE49-F238E27FC236}">
                <a16:creationId xmlns="" xmlns:a16="http://schemas.microsoft.com/office/drawing/2014/main" id="{EFC74E1E-4E94-4193-BBEA-0E2804E3CBFC}"/>
              </a:ext>
            </a:extLst>
          </p:cNvPr>
          <p:cNvSpPr>
            <a:spLocks noGrp="1"/>
          </p:cNvSpPr>
          <p:nvPr>
            <p:ph idx="1"/>
          </p:nvPr>
        </p:nvSpPr>
        <p:spPr>
          <a:xfrm>
            <a:off x="875201" y="1529690"/>
            <a:ext cx="8946541" cy="4875592"/>
          </a:xfrm>
        </p:spPr>
        <p:txBody>
          <a:bodyPr>
            <a:normAutofit/>
          </a:bodyPr>
          <a:lstStyle/>
          <a:p>
            <a:pPr marL="0" indent="0">
              <a:buNone/>
            </a:pPr>
            <a:endParaRPr lang="ru-RU" dirty="0"/>
          </a:p>
          <a:p>
            <a:r>
              <a:rPr lang="ru-RU" sz="2400" dirty="0"/>
              <a:t> </a:t>
            </a:r>
            <a:r>
              <a:rPr lang="ru-RU" sz="2800" dirty="0">
                <a:latin typeface="Monotype Corsiva" panose="03010101010201010101" pitchFamily="66" charset="0"/>
              </a:rPr>
              <a:t>- Количество минут за ПК равно возрасту ребенка, умноженному на 1,5. Например, для шестилетки - игра длится 9 минут.</a:t>
            </a:r>
          </a:p>
          <a:p>
            <a:r>
              <a:rPr lang="ru-RU" sz="2800" dirty="0">
                <a:latin typeface="Monotype Corsiva" panose="03010101010201010101" pitchFamily="66" charset="0"/>
              </a:rPr>
              <a:t> - Количество сессий за ПК – максимум 3 в день. Для шестилетки - это полчаса в день.</a:t>
            </a:r>
          </a:p>
          <a:p>
            <a:r>
              <a:rPr lang="ru-RU" sz="2800" dirty="0">
                <a:latin typeface="Monotype Corsiva" panose="03010101010201010101" pitchFamily="66" charset="0"/>
              </a:rPr>
              <a:t> - После работы – обязательна гимнастика для глаз и подвижные игры.</a:t>
            </a:r>
          </a:p>
          <a:p>
            <a:r>
              <a:rPr lang="ru-RU" sz="2800" dirty="0">
                <a:latin typeface="Monotype Corsiva" panose="03010101010201010101" pitchFamily="66" charset="0"/>
              </a:rPr>
              <a:t>- Стульчик и высота стола должны быть отрегулированы так, чтобы уровень глаз ребенка приходился на центр экрана</a:t>
            </a:r>
            <a:r>
              <a:rPr lang="ru-RU" sz="2800" dirty="0"/>
              <a:t>.</a:t>
            </a:r>
          </a:p>
        </p:txBody>
      </p:sp>
      <p:pic>
        <p:nvPicPr>
          <p:cNvPr id="5" name="Рисунок 4">
            <a:extLst>
              <a:ext uri="{FF2B5EF4-FFF2-40B4-BE49-F238E27FC236}">
                <a16:creationId xmlns="" xmlns:a16="http://schemas.microsoft.com/office/drawing/2014/main" id="{4010CDD9-26E9-4173-9DAD-AA4DBA7B651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862645" y="413349"/>
            <a:ext cx="3147319" cy="2879797"/>
          </a:xfrm>
          <a:prstGeom prst="rect">
            <a:avLst/>
          </a:prstGeom>
        </p:spPr>
      </p:pic>
    </p:spTree>
    <p:extLst>
      <p:ext uri="{BB962C8B-B14F-4D97-AF65-F5344CB8AC3E}">
        <p14:creationId xmlns="" xmlns:p14="http://schemas.microsoft.com/office/powerpoint/2010/main" val="40564658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33AB434-E92B-4D36-B2A6-465478FFED0A}"/>
              </a:ext>
            </a:extLst>
          </p:cNvPr>
          <p:cNvSpPr>
            <a:spLocks noGrp="1"/>
          </p:cNvSpPr>
          <p:nvPr>
            <p:ph type="title"/>
          </p:nvPr>
        </p:nvSpPr>
        <p:spPr>
          <a:xfrm>
            <a:off x="646111" y="452718"/>
            <a:ext cx="9834320" cy="1400530"/>
          </a:xfrm>
        </p:spPr>
        <p:txBody>
          <a:bodyPr/>
          <a:lstStyle/>
          <a:p>
            <a:r>
              <a:rPr lang="ru-RU" sz="4400" dirty="0">
                <a:latin typeface="Times New Roman" panose="02020603050405020304" pitchFamily="18" charset="0"/>
                <a:cs typeface="Times New Roman" panose="02020603050405020304" pitchFamily="18" charset="0"/>
              </a:rPr>
              <a:t>Варианты выбора компьютерных игр</a:t>
            </a:r>
            <a:br>
              <a:rPr lang="ru-RU" sz="4400" dirty="0">
                <a:latin typeface="Times New Roman" panose="02020603050405020304" pitchFamily="18" charset="0"/>
                <a:cs typeface="Times New Roman" panose="02020603050405020304" pitchFamily="18" charset="0"/>
              </a:rPr>
            </a:br>
            <a:endParaRPr lang="ru-RU" dirty="0"/>
          </a:p>
        </p:txBody>
      </p:sp>
      <p:sp>
        <p:nvSpPr>
          <p:cNvPr id="3" name="Объект 2">
            <a:extLst>
              <a:ext uri="{FF2B5EF4-FFF2-40B4-BE49-F238E27FC236}">
                <a16:creationId xmlns="" xmlns:a16="http://schemas.microsoft.com/office/drawing/2014/main" id="{41C4C02E-1ECE-46A7-B1BD-E44A42507374}"/>
              </a:ext>
            </a:extLst>
          </p:cNvPr>
          <p:cNvSpPr>
            <a:spLocks noGrp="1"/>
          </p:cNvSpPr>
          <p:nvPr>
            <p:ph idx="1"/>
          </p:nvPr>
        </p:nvSpPr>
        <p:spPr>
          <a:xfrm>
            <a:off x="1103312" y="1392702"/>
            <a:ext cx="8946541" cy="4855697"/>
          </a:xfrm>
        </p:spPr>
        <p:txBody>
          <a:bodyPr>
            <a:noAutofit/>
          </a:bodyPr>
          <a:lstStyle/>
          <a:p>
            <a:pPr>
              <a:spcBef>
                <a:spcPts val="0"/>
              </a:spcBef>
            </a:pPr>
            <a:r>
              <a:rPr lang="ru-RU" sz="1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Красная Шапочка. Математика для дошкольников».</a:t>
            </a:r>
          </a:p>
          <a:p>
            <a:pPr>
              <a:spcBef>
                <a:spcPts val="0"/>
              </a:spcBef>
            </a:pPr>
            <a:r>
              <a:rPr lang="ru-RU" sz="2400" dirty="0">
                <a:latin typeface="Times New Roman" panose="02020603050405020304" pitchFamily="18" charset="0"/>
                <a:cs typeface="Times New Roman" panose="02020603050405020304" pitchFamily="18" charset="0"/>
              </a:rPr>
              <a:t>Серия игр «Веселые уроки. Математика».</a:t>
            </a:r>
          </a:p>
          <a:p>
            <a:pPr>
              <a:spcBef>
                <a:spcPts val="0"/>
              </a:spcBef>
            </a:pPr>
            <a:r>
              <a:rPr lang="ru-RU" sz="2400" dirty="0">
                <a:latin typeface="Times New Roman" panose="02020603050405020304" pitchFamily="18" charset="0"/>
                <a:cs typeface="Times New Roman" panose="02020603050405020304" pitchFamily="18" charset="0"/>
              </a:rPr>
              <a:t>«Три поросёнка против волка» (учим цифры).</a:t>
            </a:r>
          </a:p>
          <a:p>
            <a:pPr>
              <a:spcBef>
                <a:spcPts val="0"/>
              </a:spcBef>
            </a:pPr>
            <a:r>
              <a:rPr lang="ru-RU" sz="2400" dirty="0">
                <a:latin typeface="Times New Roman" panose="02020603050405020304" pitchFamily="18" charset="0"/>
                <a:cs typeface="Times New Roman" panose="02020603050405020304" pitchFamily="18" charset="0"/>
              </a:rPr>
              <a:t>«Три поросёнка против волка» (изучаем арифметику).hello_html_m2ba9919a.jpg</a:t>
            </a:r>
          </a:p>
          <a:p>
            <a:pPr>
              <a:spcBef>
                <a:spcPts val="0"/>
              </a:spcBef>
            </a:pPr>
            <a:r>
              <a:rPr lang="ru-RU" sz="2400" dirty="0">
                <a:latin typeface="Times New Roman" panose="02020603050405020304" pitchFamily="18" charset="0"/>
                <a:cs typeface="Times New Roman" panose="02020603050405020304" pitchFamily="18" charset="0"/>
              </a:rPr>
              <a:t>«Считаем и играем».</a:t>
            </a:r>
          </a:p>
          <a:p>
            <a:pPr>
              <a:spcBef>
                <a:spcPts val="0"/>
              </a:spcBef>
            </a:pPr>
            <a:r>
              <a:rPr lang="ru-RU" sz="2400" dirty="0">
                <a:latin typeface="Times New Roman" panose="02020603050405020304" pitchFamily="18" charset="0"/>
                <a:cs typeface="Times New Roman" panose="02020603050405020304" pitchFamily="18" charset="0"/>
              </a:rPr>
              <a:t>«Баба-Яга учится считать».</a:t>
            </a:r>
          </a:p>
          <a:p>
            <a:pPr>
              <a:spcBef>
                <a:spcPts val="0"/>
              </a:spcBef>
            </a:pPr>
            <a:r>
              <a:rPr lang="ru-RU" sz="2400" dirty="0">
                <a:latin typeface="Times New Roman" panose="02020603050405020304" pitchFamily="18" charset="0"/>
                <a:cs typeface="Times New Roman" panose="02020603050405020304" pitchFamily="18" charset="0"/>
              </a:rPr>
              <a:t>   «Маша и Медведь. Подготовка к школе».</a:t>
            </a:r>
          </a:p>
          <a:p>
            <a:pPr>
              <a:spcBef>
                <a:spcPts val="0"/>
              </a:spcBef>
            </a:pPr>
            <a:r>
              <a:rPr lang="ru-RU" sz="2400" dirty="0">
                <a:latin typeface="Times New Roman" panose="02020603050405020304" pitchFamily="18" charset="0"/>
                <a:cs typeface="Times New Roman" panose="02020603050405020304" pitchFamily="18" charset="0"/>
              </a:rPr>
              <a:t>«Скоро в школу. Веселая математика».</a:t>
            </a:r>
          </a:p>
          <a:p>
            <a:pPr>
              <a:spcBef>
                <a:spcPts val="0"/>
              </a:spcBef>
            </a:pPr>
            <a:r>
              <a:rPr lang="ru-RU" sz="2400" dirty="0">
                <a:latin typeface="Times New Roman" panose="02020603050405020304" pitchFamily="18" charset="0"/>
                <a:cs typeface="Times New Roman" panose="02020603050405020304" pitchFamily="18" charset="0"/>
              </a:rPr>
              <a:t>«Уроки мудрой Совы» (изучение букв и звуков).</a:t>
            </a:r>
          </a:p>
          <a:p>
            <a:pPr>
              <a:spcBef>
                <a:spcPts val="0"/>
              </a:spcBef>
            </a:pPr>
            <a:r>
              <a:rPr lang="ru-RU" sz="2400" dirty="0">
                <a:latin typeface="Times New Roman" panose="02020603050405020304" pitchFamily="18" charset="0"/>
                <a:cs typeface="Times New Roman" panose="02020603050405020304" pitchFamily="18" charset="0"/>
              </a:rPr>
              <a:t>«Веселая азбука» (изучение звуков и букв).</a:t>
            </a:r>
          </a:p>
          <a:p>
            <a:pPr>
              <a:spcBef>
                <a:spcPts val="0"/>
              </a:spcBef>
            </a:pPr>
            <a:r>
              <a:rPr lang="ru-RU" sz="2400" dirty="0">
                <a:latin typeface="Times New Roman" panose="02020603050405020304" pitchFamily="18" charset="0"/>
                <a:cs typeface="Times New Roman" panose="02020603050405020304" pitchFamily="18" charset="0"/>
              </a:rPr>
              <a:t>«Самый внимательный» (тренировка внимания) и другие.</a:t>
            </a:r>
          </a:p>
        </p:txBody>
      </p:sp>
      <p:pic>
        <p:nvPicPr>
          <p:cNvPr id="5" name="Рисунок 4">
            <a:extLst>
              <a:ext uri="{FF2B5EF4-FFF2-40B4-BE49-F238E27FC236}">
                <a16:creationId xmlns="" xmlns:a16="http://schemas.microsoft.com/office/drawing/2014/main" id="{5D89D474-EA07-42F1-8DB9-CD3D37ED54E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733260" y="1152983"/>
            <a:ext cx="4303996" cy="4009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627879123"/>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A97957E-5D20-43E8-AD87-20C733C296F8}"/>
              </a:ext>
            </a:extLst>
          </p:cNvPr>
          <p:cNvSpPr>
            <a:spLocks noGrp="1"/>
          </p:cNvSpPr>
          <p:nvPr>
            <p:ph type="title"/>
          </p:nvPr>
        </p:nvSpPr>
        <p:spPr/>
        <p:txBody>
          <a:bodyPr/>
          <a:lstStyle/>
          <a:p>
            <a:endParaRPr lang="ru-RU"/>
          </a:p>
        </p:txBody>
      </p:sp>
      <p:pic>
        <p:nvPicPr>
          <p:cNvPr id="4" name="Лунтик Развивающая игра для детей Часть 1 (1)">
            <a:hlinkClick r:id="" action="ppaction://media"/>
            <a:extLst>
              <a:ext uri="{FF2B5EF4-FFF2-40B4-BE49-F238E27FC236}">
                <a16:creationId xmlns="" xmlns:a16="http://schemas.microsoft.com/office/drawing/2014/main" id="{00528B62-0158-4DAD-A378-C3C3FF938F8A}"/>
              </a:ext>
            </a:extLst>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787791" y="590843"/>
            <a:ext cx="10758097" cy="5657557"/>
          </a:xfrm>
        </p:spPr>
      </p:pic>
    </p:spTree>
    <p:extLst>
      <p:ext uri="{BB962C8B-B14F-4D97-AF65-F5344CB8AC3E}">
        <p14:creationId xmlns="" xmlns:p14="http://schemas.microsoft.com/office/powerpoint/2010/main" val="271643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ACCBE68-478D-4AAA-8F63-642CCB63E295}"/>
              </a:ext>
            </a:extLst>
          </p:cNvPr>
          <p:cNvSpPr>
            <a:spLocks noGrp="1"/>
          </p:cNvSpPr>
          <p:nvPr>
            <p:ph type="title"/>
          </p:nvPr>
        </p:nvSpPr>
        <p:spPr/>
        <p:txBody>
          <a:bodyPr/>
          <a:lstStyle/>
          <a:p>
            <a:endParaRPr lang="ru-RU"/>
          </a:p>
        </p:txBody>
      </p:sp>
      <p:pic>
        <p:nvPicPr>
          <p:cNvPr id="5" name="Объект 4">
            <a:extLst>
              <a:ext uri="{FF2B5EF4-FFF2-40B4-BE49-F238E27FC236}">
                <a16:creationId xmlns="" xmlns:a16="http://schemas.microsoft.com/office/drawing/2014/main" id="{55DC68E9-ABDD-45CB-A901-4B7B4E253603}"/>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 y="0"/>
            <a:ext cx="12184436" cy="6858000"/>
          </a:xfrm>
          <a:prstGeom prst="rect">
            <a:avLst/>
          </a:prstGeom>
          <a:ln>
            <a:noFill/>
          </a:ln>
          <a:effectLst>
            <a:softEdge rad="112500"/>
          </a:effectLst>
        </p:spPr>
      </p:pic>
    </p:spTree>
    <p:extLst>
      <p:ext uri="{BB962C8B-B14F-4D97-AF65-F5344CB8AC3E}">
        <p14:creationId xmlns="" xmlns:p14="http://schemas.microsoft.com/office/powerpoint/2010/main" val="36474868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90EB075-8F50-4E16-8A04-CF57E3F12E9A}"/>
              </a:ext>
            </a:extLst>
          </p:cNvPr>
          <p:cNvSpPr>
            <a:spLocks noGrp="1"/>
          </p:cNvSpPr>
          <p:nvPr>
            <p:ph type="ctrTitle"/>
          </p:nvPr>
        </p:nvSpPr>
        <p:spPr>
          <a:xfrm>
            <a:off x="1495865" y="714400"/>
            <a:ext cx="8984566" cy="3351163"/>
          </a:xfrm>
        </p:spPr>
        <p:txBody>
          <a:bodyPr>
            <a:normAutofit fontScale="90000"/>
          </a:bodyPr>
          <a:lstStyle/>
          <a:p>
            <a:r>
              <a:rPr lang="ru-RU" dirty="0"/>
              <a:t>Как </a:t>
            </a:r>
            <a:r>
              <a:rPr lang="ru-RU" dirty="0" smtClean="0"/>
              <a:t>часто </a:t>
            </a:r>
            <a:r>
              <a:rPr lang="ru-RU" dirty="0"/>
              <a:t>ваш ребенок играет в компьютерные игры?</a:t>
            </a:r>
          </a:p>
        </p:txBody>
      </p:sp>
      <p:pic>
        <p:nvPicPr>
          <p:cNvPr id="5" name="Рисунок 4">
            <a:extLst>
              <a:ext uri="{FF2B5EF4-FFF2-40B4-BE49-F238E27FC236}">
                <a16:creationId xmlns="" xmlns:a16="http://schemas.microsoft.com/office/drawing/2014/main" id="{E37D8F67-F508-495D-B4F9-1BF7E1A1C24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118254" y="3601330"/>
            <a:ext cx="4290646" cy="30838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126295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44C16A21-CC0E-4576-B898-B1487962FCD0}"/>
              </a:ext>
            </a:extLst>
          </p:cNvPr>
          <p:cNvSpPr>
            <a:spLocks noGrp="1"/>
          </p:cNvSpPr>
          <p:nvPr>
            <p:ph idx="1"/>
          </p:nvPr>
        </p:nvSpPr>
        <p:spPr>
          <a:xfrm>
            <a:off x="540604" y="350727"/>
            <a:ext cx="8946541" cy="5753190"/>
          </a:xfrm>
        </p:spPr>
        <p:txBody>
          <a:bodyPr>
            <a:noAutofit/>
          </a:bodyPr>
          <a:lstStyle/>
          <a:p>
            <a:r>
              <a:rPr lang="ru-RU" sz="3200" dirty="0">
                <a:latin typeface="Segoe Print" panose="02000600000000000000" pitchFamily="2" charset="0"/>
              </a:rPr>
              <a:t>Компьютер может быть применен как </a:t>
            </a:r>
            <a:r>
              <a:rPr lang="ru-RU" sz="3200" dirty="0" smtClean="0">
                <a:latin typeface="Segoe Print" panose="02000600000000000000" pitchFamily="2" charset="0"/>
              </a:rPr>
              <a:t>средство расширения </a:t>
            </a:r>
            <a:r>
              <a:rPr lang="ru-RU" sz="3200" dirty="0">
                <a:latin typeface="Segoe Print" panose="02000600000000000000" pitchFamily="2" charset="0"/>
              </a:rPr>
              <a:t>возможностей </a:t>
            </a:r>
            <a:r>
              <a:rPr lang="ru-RU" sz="3200" dirty="0" smtClean="0">
                <a:latin typeface="Segoe Print" panose="02000600000000000000" pitchFamily="2" charset="0"/>
              </a:rPr>
              <a:t> </a:t>
            </a:r>
            <a:r>
              <a:rPr lang="ru-RU" sz="3200" dirty="0">
                <a:latin typeface="Segoe Print" panose="02000600000000000000" pitchFamily="2" charset="0"/>
              </a:rPr>
              <a:t>– образовательного </a:t>
            </a:r>
            <a:r>
              <a:rPr lang="ru-RU" sz="3200" dirty="0" smtClean="0">
                <a:latin typeface="Segoe Print" panose="02000600000000000000" pitchFamily="2" charset="0"/>
              </a:rPr>
              <a:t>процесса </a:t>
            </a:r>
            <a:r>
              <a:rPr lang="ru-RU" sz="3200" dirty="0">
                <a:latin typeface="Segoe Print" panose="02000600000000000000" pitchFamily="2" charset="0"/>
              </a:rPr>
              <a:t>во всех заведениях от детского сада до </a:t>
            </a:r>
            <a:r>
              <a:rPr lang="ru-RU" sz="3200" dirty="0" smtClean="0">
                <a:latin typeface="Segoe Print" panose="02000600000000000000" pitchFamily="2" charset="0"/>
              </a:rPr>
              <a:t>школы. </a:t>
            </a:r>
            <a:r>
              <a:rPr lang="ru-RU" sz="3200" dirty="0">
                <a:latin typeface="Segoe Print" panose="02000600000000000000" pitchFamily="2" charset="0"/>
              </a:rPr>
              <a:t>Интерес детей к компьютеру </a:t>
            </a:r>
            <a:r>
              <a:rPr lang="ru-RU" sz="3200" dirty="0" smtClean="0">
                <a:latin typeface="Segoe Print" panose="02000600000000000000" pitchFamily="2" charset="0"/>
              </a:rPr>
              <a:t>огромен </a:t>
            </a:r>
            <a:r>
              <a:rPr lang="ru-RU" sz="3200" dirty="0">
                <a:latin typeface="Segoe Print" panose="02000600000000000000" pitchFamily="2" charset="0"/>
              </a:rPr>
              <a:t>и дело взрослых создать условия для его поддержания и расширения с целью развития и совершенствования познавательных способностей детей. </a:t>
            </a:r>
          </a:p>
        </p:txBody>
      </p:sp>
    </p:spTree>
    <p:extLst>
      <p:ext uri="{BB962C8B-B14F-4D97-AF65-F5344CB8AC3E}">
        <p14:creationId xmlns="" xmlns:p14="http://schemas.microsoft.com/office/powerpoint/2010/main" val="17463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рест 3">
            <a:extLst>
              <a:ext uri="{FF2B5EF4-FFF2-40B4-BE49-F238E27FC236}">
                <a16:creationId xmlns="" xmlns:a16="http://schemas.microsoft.com/office/drawing/2014/main" id="{194E29B2-4D66-4ACC-91CD-B6391FEFE3AE}"/>
              </a:ext>
            </a:extLst>
          </p:cNvPr>
          <p:cNvSpPr/>
          <p:nvPr/>
        </p:nvSpPr>
        <p:spPr>
          <a:xfrm>
            <a:off x="309490" y="987688"/>
            <a:ext cx="2799470" cy="254976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 xmlns:a16="http://schemas.microsoft.com/office/drawing/2014/main" id="{3535FE04-4FA1-448F-9F1C-9208ADFADD34}"/>
              </a:ext>
            </a:extLst>
          </p:cNvPr>
          <p:cNvSpPr>
            <a:spLocks noGrp="1"/>
          </p:cNvSpPr>
          <p:nvPr>
            <p:ph idx="1"/>
          </p:nvPr>
        </p:nvSpPr>
        <p:spPr>
          <a:xfrm>
            <a:off x="3108960" y="987688"/>
            <a:ext cx="7146388" cy="3714836"/>
          </a:xfrm>
        </p:spPr>
        <p:txBody>
          <a:bodyPr/>
          <a:lstStyle/>
          <a:p>
            <a:r>
              <a:rPr lang="ru-RU" sz="2400" dirty="0">
                <a:latin typeface="Segoe Script" panose="030B0504020000000003" pitchFamily="66" charset="0"/>
              </a:rPr>
              <a:t>Главный плюс компьютерных игр при подготовке к школе – развитие у малыша усидчивости и целеустремленности. Дети, которые обращаются «на ты» с компьютером, чувствуют себя более уверенными в современной жизни, легче адаптируются к разным ситуациям</a:t>
            </a:r>
            <a:r>
              <a:rPr lang="ru-RU" dirty="0">
                <a:latin typeface="Segoe Script" panose="030B0504020000000003" pitchFamily="66" charset="0"/>
              </a:rPr>
              <a:t>.</a:t>
            </a:r>
          </a:p>
        </p:txBody>
      </p:sp>
      <p:pic>
        <p:nvPicPr>
          <p:cNvPr id="5" name="Рисунок 4">
            <a:extLst>
              <a:ext uri="{FF2B5EF4-FFF2-40B4-BE49-F238E27FC236}">
                <a16:creationId xmlns="" xmlns:a16="http://schemas.microsoft.com/office/drawing/2014/main" id="{F581455F-2F88-47C2-89E7-8D703787D9B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00333" y="4602688"/>
            <a:ext cx="10199076" cy="1966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92861600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95F8E7C-6264-4C45-AB14-6A3287CCED5D}"/>
              </a:ext>
            </a:extLst>
          </p:cNvPr>
          <p:cNvSpPr>
            <a:spLocks noGrp="1"/>
          </p:cNvSpPr>
          <p:nvPr>
            <p:ph type="title"/>
          </p:nvPr>
        </p:nvSpPr>
        <p:spPr/>
        <p:txBody>
          <a:bodyPr/>
          <a:lstStyle/>
          <a:p>
            <a:pPr algn="ctr"/>
            <a:r>
              <a:rPr lang="ru-RU" sz="5400" i="1" dirty="0">
                <a:latin typeface="Monotype Corsiva" panose="03010101010201010101" pitchFamily="66" charset="0"/>
              </a:rPr>
              <a:t>Плюсы и минусы компьютерных </a:t>
            </a:r>
            <a:r>
              <a:rPr lang="ru-RU" sz="4400" i="1" dirty="0">
                <a:latin typeface="Monotype Corsiva" panose="03010101010201010101" pitchFamily="66" charset="0"/>
              </a:rPr>
              <a:t>игр</a:t>
            </a:r>
          </a:p>
        </p:txBody>
      </p:sp>
      <p:pic>
        <p:nvPicPr>
          <p:cNvPr id="4" name="Объект 3">
            <a:extLst>
              <a:ext uri="{FF2B5EF4-FFF2-40B4-BE49-F238E27FC236}">
                <a16:creationId xmlns="" xmlns:a16="http://schemas.microsoft.com/office/drawing/2014/main" id="{8D79440E-EC3C-42C4-8A8E-A3383A72284A}"/>
              </a:ext>
            </a:extLst>
          </p:cNvPr>
          <p:cNvPicPr>
            <a:picLocks noGrp="1" noChangeAspect="1"/>
          </p:cNvPicPr>
          <p:nvPr>
            <p:ph idx="1"/>
          </p:nvPr>
        </p:nvPicPr>
        <p:blipFill>
          <a:blip r:embed="rId2"/>
          <a:stretch>
            <a:fillRect/>
          </a:stretch>
        </p:blipFill>
        <p:spPr>
          <a:xfrm>
            <a:off x="7545200" y="1720443"/>
            <a:ext cx="3194581" cy="1676545"/>
          </a:xfrm>
          <a:prstGeom prst="rect">
            <a:avLst/>
          </a:prstGeom>
        </p:spPr>
      </p:pic>
      <p:pic>
        <p:nvPicPr>
          <p:cNvPr id="5" name="Рисунок 4">
            <a:extLst>
              <a:ext uri="{FF2B5EF4-FFF2-40B4-BE49-F238E27FC236}">
                <a16:creationId xmlns="" xmlns:a16="http://schemas.microsoft.com/office/drawing/2014/main" id="{44B0873A-688D-46BF-8DDD-0BEDF07FB1A5}"/>
              </a:ext>
            </a:extLst>
          </p:cNvPr>
          <p:cNvPicPr>
            <a:picLocks noChangeAspect="1"/>
          </p:cNvPicPr>
          <p:nvPr/>
        </p:nvPicPr>
        <p:blipFill>
          <a:blip r:embed="rId3"/>
          <a:stretch>
            <a:fillRect/>
          </a:stretch>
        </p:blipFill>
        <p:spPr>
          <a:xfrm>
            <a:off x="9917569" y="2837637"/>
            <a:ext cx="2274431" cy="1639966"/>
          </a:xfrm>
          <a:prstGeom prst="rect">
            <a:avLst/>
          </a:prstGeom>
        </p:spPr>
      </p:pic>
      <p:pic>
        <p:nvPicPr>
          <p:cNvPr id="6" name="Рисунок 5">
            <a:extLst>
              <a:ext uri="{FF2B5EF4-FFF2-40B4-BE49-F238E27FC236}">
                <a16:creationId xmlns="" xmlns:a16="http://schemas.microsoft.com/office/drawing/2014/main" id="{A1E51C73-673C-4710-B0D7-C6DB2175EB77}"/>
              </a:ext>
            </a:extLst>
          </p:cNvPr>
          <p:cNvPicPr>
            <a:picLocks noChangeAspect="1"/>
          </p:cNvPicPr>
          <p:nvPr/>
        </p:nvPicPr>
        <p:blipFill>
          <a:blip r:embed="rId4" cstate="print"/>
          <a:stretch>
            <a:fillRect/>
          </a:stretch>
        </p:blipFill>
        <p:spPr>
          <a:xfrm>
            <a:off x="357122" y="1853248"/>
            <a:ext cx="2723703" cy="1790283"/>
          </a:xfrm>
          <a:prstGeom prst="rect">
            <a:avLst/>
          </a:prstGeom>
        </p:spPr>
      </p:pic>
      <p:pic>
        <p:nvPicPr>
          <p:cNvPr id="7" name="Рисунок 6">
            <a:extLst>
              <a:ext uri="{FF2B5EF4-FFF2-40B4-BE49-F238E27FC236}">
                <a16:creationId xmlns="" xmlns:a16="http://schemas.microsoft.com/office/drawing/2014/main" id="{C68B8050-B950-438F-999C-3DFBBC59B8BF}"/>
              </a:ext>
            </a:extLst>
          </p:cNvPr>
          <p:cNvPicPr>
            <a:picLocks noChangeAspect="1"/>
          </p:cNvPicPr>
          <p:nvPr/>
        </p:nvPicPr>
        <p:blipFill>
          <a:blip r:embed="rId5"/>
          <a:stretch>
            <a:fillRect/>
          </a:stretch>
        </p:blipFill>
        <p:spPr>
          <a:xfrm>
            <a:off x="357122" y="3429000"/>
            <a:ext cx="2932430" cy="1048603"/>
          </a:xfrm>
          <a:prstGeom prst="rect">
            <a:avLst/>
          </a:prstGeom>
        </p:spPr>
      </p:pic>
      <p:pic>
        <p:nvPicPr>
          <p:cNvPr id="8" name="Рисунок 7">
            <a:extLst>
              <a:ext uri="{FF2B5EF4-FFF2-40B4-BE49-F238E27FC236}">
                <a16:creationId xmlns="" xmlns:a16="http://schemas.microsoft.com/office/drawing/2014/main" id="{DFC7FD1F-0DE4-428D-BEDA-2ABCAAD09DBD}"/>
              </a:ext>
            </a:extLst>
          </p:cNvPr>
          <p:cNvPicPr>
            <a:picLocks noChangeAspect="1"/>
          </p:cNvPicPr>
          <p:nvPr/>
        </p:nvPicPr>
        <p:blipFill>
          <a:blip r:embed="rId6" cstate="print"/>
          <a:stretch>
            <a:fillRect/>
          </a:stretch>
        </p:blipFill>
        <p:spPr>
          <a:xfrm>
            <a:off x="639492" y="4477603"/>
            <a:ext cx="2367690" cy="1374557"/>
          </a:xfrm>
          <a:prstGeom prst="rect">
            <a:avLst/>
          </a:prstGeom>
        </p:spPr>
      </p:pic>
      <p:pic>
        <p:nvPicPr>
          <p:cNvPr id="9" name="Рисунок 8">
            <a:extLst>
              <a:ext uri="{FF2B5EF4-FFF2-40B4-BE49-F238E27FC236}">
                <a16:creationId xmlns="" xmlns:a16="http://schemas.microsoft.com/office/drawing/2014/main" id="{8FCCD289-158B-4944-BAB2-8A0D84C42C84}"/>
              </a:ext>
            </a:extLst>
          </p:cNvPr>
          <p:cNvPicPr>
            <a:picLocks noChangeAspect="1"/>
          </p:cNvPicPr>
          <p:nvPr/>
        </p:nvPicPr>
        <p:blipFill>
          <a:blip r:embed="rId7"/>
          <a:stretch>
            <a:fillRect/>
          </a:stretch>
        </p:blipFill>
        <p:spPr>
          <a:xfrm>
            <a:off x="520144" y="5669273"/>
            <a:ext cx="2908044" cy="768163"/>
          </a:xfrm>
          <a:prstGeom prst="rect">
            <a:avLst/>
          </a:prstGeom>
        </p:spPr>
      </p:pic>
      <p:pic>
        <p:nvPicPr>
          <p:cNvPr id="10" name="Рисунок 9">
            <a:extLst>
              <a:ext uri="{FF2B5EF4-FFF2-40B4-BE49-F238E27FC236}">
                <a16:creationId xmlns="" xmlns:a16="http://schemas.microsoft.com/office/drawing/2014/main" id="{048A1AE9-1604-45D0-8A3E-2350D42D95CE}"/>
              </a:ext>
            </a:extLst>
          </p:cNvPr>
          <p:cNvPicPr>
            <a:picLocks noChangeAspect="1"/>
          </p:cNvPicPr>
          <p:nvPr/>
        </p:nvPicPr>
        <p:blipFill>
          <a:blip r:embed="rId8"/>
          <a:stretch>
            <a:fillRect/>
          </a:stretch>
        </p:blipFill>
        <p:spPr>
          <a:xfrm>
            <a:off x="3769772" y="1886678"/>
            <a:ext cx="2932430" cy="1832768"/>
          </a:xfrm>
          <a:prstGeom prst="rect">
            <a:avLst/>
          </a:prstGeom>
        </p:spPr>
      </p:pic>
      <p:pic>
        <p:nvPicPr>
          <p:cNvPr id="11" name="Рисунок 10">
            <a:extLst>
              <a:ext uri="{FF2B5EF4-FFF2-40B4-BE49-F238E27FC236}">
                <a16:creationId xmlns="" xmlns:a16="http://schemas.microsoft.com/office/drawing/2014/main" id="{8966F31F-9FA7-4CCF-B240-7A7876EF3BE8}"/>
              </a:ext>
            </a:extLst>
          </p:cNvPr>
          <p:cNvPicPr>
            <a:picLocks noChangeAspect="1"/>
          </p:cNvPicPr>
          <p:nvPr/>
        </p:nvPicPr>
        <p:blipFill>
          <a:blip r:embed="rId9"/>
          <a:stretch>
            <a:fillRect/>
          </a:stretch>
        </p:blipFill>
        <p:spPr>
          <a:xfrm>
            <a:off x="3831658" y="3471958"/>
            <a:ext cx="2956816" cy="1266510"/>
          </a:xfrm>
          <a:prstGeom prst="rect">
            <a:avLst/>
          </a:prstGeom>
        </p:spPr>
      </p:pic>
      <p:pic>
        <p:nvPicPr>
          <p:cNvPr id="12" name="Рисунок 11">
            <a:extLst>
              <a:ext uri="{FF2B5EF4-FFF2-40B4-BE49-F238E27FC236}">
                <a16:creationId xmlns="" xmlns:a16="http://schemas.microsoft.com/office/drawing/2014/main" id="{A780D80B-ED11-47D8-AAF8-2C38ACE29832}"/>
              </a:ext>
            </a:extLst>
          </p:cNvPr>
          <p:cNvPicPr>
            <a:picLocks noChangeAspect="1"/>
          </p:cNvPicPr>
          <p:nvPr/>
        </p:nvPicPr>
        <p:blipFill>
          <a:blip r:embed="rId10"/>
          <a:stretch>
            <a:fillRect/>
          </a:stretch>
        </p:blipFill>
        <p:spPr>
          <a:xfrm>
            <a:off x="3617234" y="4940729"/>
            <a:ext cx="2731245" cy="1822862"/>
          </a:xfrm>
          <a:prstGeom prst="rect">
            <a:avLst/>
          </a:prstGeom>
        </p:spPr>
      </p:pic>
      <p:pic>
        <p:nvPicPr>
          <p:cNvPr id="13" name="Рисунок 12">
            <a:extLst>
              <a:ext uri="{FF2B5EF4-FFF2-40B4-BE49-F238E27FC236}">
                <a16:creationId xmlns="" xmlns:a16="http://schemas.microsoft.com/office/drawing/2014/main" id="{B20E6964-57B7-4CAC-A49C-7057FF34BF8F}"/>
              </a:ext>
            </a:extLst>
          </p:cNvPr>
          <p:cNvPicPr>
            <a:picLocks noChangeAspect="1"/>
          </p:cNvPicPr>
          <p:nvPr/>
        </p:nvPicPr>
        <p:blipFill>
          <a:blip r:embed="rId11"/>
          <a:stretch>
            <a:fillRect/>
          </a:stretch>
        </p:blipFill>
        <p:spPr>
          <a:xfrm>
            <a:off x="3888529" y="6191593"/>
            <a:ext cx="2188654" cy="774259"/>
          </a:xfrm>
          <a:prstGeom prst="rect">
            <a:avLst/>
          </a:prstGeom>
        </p:spPr>
      </p:pic>
      <p:pic>
        <p:nvPicPr>
          <p:cNvPr id="14" name="Рисунок 13">
            <a:extLst>
              <a:ext uri="{FF2B5EF4-FFF2-40B4-BE49-F238E27FC236}">
                <a16:creationId xmlns="" xmlns:a16="http://schemas.microsoft.com/office/drawing/2014/main" id="{7876D820-9196-49D1-A9F5-CF01B51B344E}"/>
              </a:ext>
            </a:extLst>
          </p:cNvPr>
          <p:cNvPicPr>
            <a:picLocks noChangeAspect="1"/>
          </p:cNvPicPr>
          <p:nvPr/>
        </p:nvPicPr>
        <p:blipFill>
          <a:blip r:embed="rId12"/>
          <a:stretch>
            <a:fillRect/>
          </a:stretch>
        </p:blipFill>
        <p:spPr>
          <a:xfrm>
            <a:off x="7330580" y="3989681"/>
            <a:ext cx="1499746" cy="2030144"/>
          </a:xfrm>
          <a:prstGeom prst="rect">
            <a:avLst/>
          </a:prstGeom>
        </p:spPr>
      </p:pic>
      <p:pic>
        <p:nvPicPr>
          <p:cNvPr id="15" name="Рисунок 14">
            <a:extLst>
              <a:ext uri="{FF2B5EF4-FFF2-40B4-BE49-F238E27FC236}">
                <a16:creationId xmlns="" xmlns:a16="http://schemas.microsoft.com/office/drawing/2014/main" id="{74C2CE27-0A0E-4AC6-A80C-4BC4E700A71B}"/>
              </a:ext>
            </a:extLst>
          </p:cNvPr>
          <p:cNvPicPr>
            <a:picLocks noChangeAspect="1"/>
          </p:cNvPicPr>
          <p:nvPr/>
        </p:nvPicPr>
        <p:blipFill>
          <a:blip r:embed="rId13"/>
          <a:stretch>
            <a:fillRect/>
          </a:stretch>
        </p:blipFill>
        <p:spPr>
          <a:xfrm>
            <a:off x="8482266" y="5383738"/>
            <a:ext cx="2476466" cy="1474262"/>
          </a:xfrm>
          <a:prstGeom prst="rect">
            <a:avLst/>
          </a:prstGeom>
        </p:spPr>
      </p:pic>
      <p:pic>
        <p:nvPicPr>
          <p:cNvPr id="16" name="Рисунок 15">
            <a:extLst>
              <a:ext uri="{FF2B5EF4-FFF2-40B4-BE49-F238E27FC236}">
                <a16:creationId xmlns="" xmlns:a16="http://schemas.microsoft.com/office/drawing/2014/main" id="{6B338D83-1525-4EE0-A352-B6D173F9B1AC}"/>
              </a:ext>
            </a:extLst>
          </p:cNvPr>
          <p:cNvPicPr>
            <a:picLocks noChangeAspect="1"/>
          </p:cNvPicPr>
          <p:nvPr/>
        </p:nvPicPr>
        <p:blipFill>
          <a:blip r:embed="rId14"/>
          <a:stretch>
            <a:fillRect/>
          </a:stretch>
        </p:blipFill>
        <p:spPr>
          <a:xfrm>
            <a:off x="9889588" y="343607"/>
            <a:ext cx="2082018" cy="1336316"/>
          </a:xfrm>
          <a:prstGeom prst="rect">
            <a:avLst/>
          </a:prstGeom>
        </p:spPr>
      </p:pic>
    </p:spTree>
    <p:extLst>
      <p:ext uri="{BB962C8B-B14F-4D97-AF65-F5344CB8AC3E}">
        <p14:creationId xmlns="" xmlns:p14="http://schemas.microsoft.com/office/powerpoint/2010/main" val="25998429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circle(in)">
                                      <p:cBhvr>
                                        <p:cTn id="57" dur="2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ircle(in)">
                                      <p:cBhvr>
                                        <p:cTn id="6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3EBE74E-3E31-4E62-AC2E-6F5E9A37192C}"/>
              </a:ext>
            </a:extLst>
          </p:cNvPr>
          <p:cNvSpPr>
            <a:spLocks noGrp="1"/>
          </p:cNvSpPr>
          <p:nvPr>
            <p:ph type="title"/>
          </p:nvPr>
        </p:nvSpPr>
        <p:spPr/>
        <p:txBody>
          <a:bodyPr/>
          <a:lstStyle/>
          <a:p>
            <a:pPr algn="ctr"/>
            <a:r>
              <a:rPr lang="ru-RU" dirty="0"/>
              <a:t>Виды компьютерных игр</a:t>
            </a:r>
          </a:p>
        </p:txBody>
      </p:sp>
      <p:graphicFrame>
        <p:nvGraphicFramePr>
          <p:cNvPr id="4" name="Объект 3">
            <a:extLst>
              <a:ext uri="{FF2B5EF4-FFF2-40B4-BE49-F238E27FC236}">
                <a16:creationId xmlns="" xmlns:a16="http://schemas.microsoft.com/office/drawing/2014/main" id="{4214413A-689C-41FF-A9C3-C29CF1F7BED9}"/>
              </a:ext>
            </a:extLst>
          </p:cNvPr>
          <p:cNvGraphicFramePr>
            <a:graphicFrameLocks noGrp="1"/>
          </p:cNvGraphicFramePr>
          <p:nvPr>
            <p:ph idx="1"/>
            <p:extLst>
              <p:ext uri="{D42A27DB-BD31-4B8C-83A1-F6EECF244321}">
                <p14:modId xmlns="" xmlns:p14="http://schemas.microsoft.com/office/powerpoint/2010/main" val="2908461890"/>
              </p:ext>
            </p:extLst>
          </p:nvPr>
        </p:nvGraphicFramePr>
        <p:xfrm>
          <a:off x="984739" y="1294228"/>
          <a:ext cx="10199076" cy="5275385"/>
        </p:xfrm>
        <a:graphic>
          <a:graphicData uri="http://schemas.openxmlformats.org/drawingml/2006/table">
            <a:tbl>
              <a:tblPr firstRow="1" bandRow="1">
                <a:tableStyleId>{5C22544A-7EE6-4342-B048-85BDC9FD1C3A}</a:tableStyleId>
              </a:tblPr>
              <a:tblGrid>
                <a:gridCol w="2198017">
                  <a:extLst>
                    <a:ext uri="{9D8B030D-6E8A-4147-A177-3AD203B41FA5}">
                      <a16:colId xmlns="" xmlns:a16="http://schemas.microsoft.com/office/drawing/2014/main" val="41167507"/>
                    </a:ext>
                  </a:extLst>
                </a:gridCol>
                <a:gridCol w="8001059">
                  <a:extLst>
                    <a:ext uri="{9D8B030D-6E8A-4147-A177-3AD203B41FA5}">
                      <a16:colId xmlns="" xmlns:a16="http://schemas.microsoft.com/office/drawing/2014/main" val="905414116"/>
                    </a:ext>
                  </a:extLst>
                </a:gridCol>
              </a:tblGrid>
              <a:tr h="1160585">
                <a:tc>
                  <a:txBody>
                    <a:bodyPr/>
                    <a:lstStyle/>
                    <a:p>
                      <a:r>
                        <a:rPr lang="ru-RU" sz="1200" dirty="0"/>
                        <a:t>Развивающие игры.</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t>Развивающие компьютерные игры, в которых ребенку нужно выполнять всевозможные творческие задания: разукрасить предметы, найти несколько идентичных предметов, найти несколько различий между двумя одинаковыми, на первый взгляд, картинками, решить другие интересные задания.</a:t>
                      </a:r>
                    </a:p>
                    <a:p>
                      <a:endParaRPr lang="ru-RU" sz="1200" dirty="0"/>
                    </a:p>
                  </a:txBody>
                  <a:tcPr/>
                </a:tc>
                <a:extLst>
                  <a:ext uri="{0D108BD9-81ED-4DB2-BD59-A6C34878D82A}">
                    <a16:rowId xmlns="" xmlns:a16="http://schemas.microsoft.com/office/drawing/2014/main" val="3758483759"/>
                  </a:ext>
                </a:extLst>
              </a:tr>
              <a:tr h="1793630">
                <a:tc>
                  <a:txBody>
                    <a:bodyPr/>
                    <a:lstStyle/>
                    <a:p>
                      <a:r>
                        <a:rPr lang="ru-RU" sz="1200" dirty="0"/>
                        <a:t>Обучающие игры</a:t>
                      </a:r>
                    </a:p>
                  </a:txBody>
                  <a:tcPr/>
                </a:tc>
                <a:tc>
                  <a:txBody>
                    <a:bodyPr/>
                    <a:lstStyle/>
                    <a:p>
                      <a:r>
                        <a:rPr lang="ru-RU" sz="1200" dirty="0"/>
                        <a:t>К ним относятся игровые программы дидактического типа, в которых в игровой форме предлагается решить одну или несколько дидактических задач. В этот класс входят игры, связанные: с формированием у детей начальных математических представлений;</a:t>
                      </a:r>
                    </a:p>
                    <a:p>
                      <a:endParaRPr lang="ru-RU" sz="1200" dirty="0"/>
                    </a:p>
                    <a:p>
                      <a:r>
                        <a:rPr lang="ru-RU" sz="1200" dirty="0"/>
                        <a:t>с обучением азбуке, </a:t>
                      </a:r>
                      <a:r>
                        <a:rPr lang="ru-RU" sz="1200" dirty="0" err="1"/>
                        <a:t>слого</a:t>
                      </a:r>
                      <a:r>
                        <a:rPr lang="ru-RU" sz="1200" dirty="0"/>
                        <a:t> и словообразованию, письму через чтение и чтению через письмо; с обучением родному и иностранному языкам; с формированием динамических представлений по ориентации на плоскости и в пространстве; с  эстетическим, нравственным воспитанием; с  основами систематизации и классификации, синтеза и анализа понятий.</a:t>
                      </a:r>
                    </a:p>
                  </a:txBody>
                  <a:tcPr/>
                </a:tc>
                <a:extLst>
                  <a:ext uri="{0D108BD9-81ED-4DB2-BD59-A6C34878D82A}">
                    <a16:rowId xmlns="" xmlns:a16="http://schemas.microsoft.com/office/drawing/2014/main" val="4078242685"/>
                  </a:ext>
                </a:extLst>
              </a:tr>
              <a:tr h="1160585">
                <a:tc>
                  <a:txBody>
                    <a:bodyPr/>
                    <a:lstStyle/>
                    <a:p>
                      <a:r>
                        <a:rPr lang="ru-RU" sz="1200" dirty="0"/>
                        <a:t>Логические игры.</a:t>
                      </a:r>
                    </a:p>
                  </a:txBody>
                  <a:tcPr/>
                </a:tc>
                <a:tc>
                  <a:txBody>
                    <a:bodyPr/>
                    <a:lstStyle/>
                    <a:p>
                      <a:r>
                        <a:rPr lang="ru-RU" sz="1200" dirty="0"/>
                        <a:t>Полезность логических игр в том, что они развивают навыки логического мышления у детей дошкольного возраста. Чаще всего игра представляет собой одну задачу или набор нескольких головоломок, которые должен решить играющий. Типичными представителями данного жанра являются разнообразные задачи на перестановку фигур или составление рисунка.</a:t>
                      </a:r>
                    </a:p>
                  </a:txBody>
                  <a:tcPr/>
                </a:tc>
                <a:extLst>
                  <a:ext uri="{0D108BD9-81ED-4DB2-BD59-A6C34878D82A}">
                    <a16:rowId xmlns="" xmlns:a16="http://schemas.microsoft.com/office/drawing/2014/main" val="3887516165"/>
                  </a:ext>
                </a:extLst>
              </a:tr>
              <a:tr h="1160585">
                <a:tc>
                  <a:txBody>
                    <a:bodyPr/>
                    <a:lstStyle/>
                    <a:p>
                      <a:r>
                        <a:rPr lang="ru-RU" sz="1200" dirty="0"/>
                        <a:t>Игры – забавы.</a:t>
                      </a:r>
                    </a:p>
                  </a:txBody>
                  <a:tcPr/>
                </a:tc>
                <a:tc>
                  <a:txBody>
                    <a:bodyPr/>
                    <a:lstStyle/>
                    <a:p>
                      <a:r>
                        <a:rPr lang="ru-RU" sz="1200" dirty="0"/>
                        <a:t>В этих играх не содержатся в явном виде игровые или развивающие задачи. В них предоставляется возможность детям развлечься, осуществить поисковые действия и увидеть на экране результат в виде какого-либо "</a:t>
                      </a:r>
                      <a:r>
                        <a:rPr lang="ru-RU" sz="1200" dirty="0" err="1"/>
                        <a:t>микромультика</a:t>
                      </a:r>
                      <a:r>
                        <a:rPr lang="ru-RU" sz="1200" dirty="0"/>
                        <a:t>". Ребенок придумывает свой сюжет, используя известных героев. Такие игры дают возможность искать нестандартные пути решения задач.</a:t>
                      </a:r>
                    </a:p>
                  </a:txBody>
                  <a:tcPr/>
                </a:tc>
                <a:extLst>
                  <a:ext uri="{0D108BD9-81ED-4DB2-BD59-A6C34878D82A}">
                    <a16:rowId xmlns="" xmlns:a16="http://schemas.microsoft.com/office/drawing/2014/main" val="2867902686"/>
                  </a:ext>
                </a:extLst>
              </a:tr>
            </a:tbl>
          </a:graphicData>
        </a:graphic>
      </p:graphicFrame>
    </p:spTree>
    <p:extLst>
      <p:ext uri="{BB962C8B-B14F-4D97-AF65-F5344CB8AC3E}">
        <p14:creationId xmlns="" xmlns:p14="http://schemas.microsoft.com/office/powerpoint/2010/main" val="88783551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B25CF9B-BFC0-4999-9193-6BF135DF4DF5}"/>
              </a:ext>
            </a:extLst>
          </p:cNvPr>
          <p:cNvSpPr>
            <a:spLocks noGrp="1"/>
          </p:cNvSpPr>
          <p:nvPr>
            <p:ph type="title"/>
          </p:nvPr>
        </p:nvSpPr>
        <p:spPr>
          <a:xfrm>
            <a:off x="1106805" y="535955"/>
            <a:ext cx="8628038" cy="952195"/>
          </a:xfrm>
        </p:spPr>
        <p:txBody>
          <a:bodyPr/>
          <a:lstStyle/>
          <a:p>
            <a:pPr algn="ctr"/>
            <a:r>
              <a:rPr lang="ru-RU" dirty="0">
                <a:latin typeface="Segoe Print" panose="02000600000000000000" pitchFamily="2" charset="0"/>
              </a:rPr>
              <a:t>Вредные и полезные игры </a:t>
            </a:r>
          </a:p>
        </p:txBody>
      </p:sp>
      <p:pic>
        <p:nvPicPr>
          <p:cNvPr id="5" name="Рисунок 4">
            <a:extLst>
              <a:ext uri="{FF2B5EF4-FFF2-40B4-BE49-F238E27FC236}">
                <a16:creationId xmlns="" xmlns:a16="http://schemas.microsoft.com/office/drawing/2014/main" id="{83111D30-8649-48EC-8053-3C7D95356025}"/>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42555" y="1217151"/>
            <a:ext cx="3442640" cy="1936485"/>
          </a:xfrm>
          <a:prstGeom prst="rect">
            <a:avLst/>
          </a:prstGeom>
        </p:spPr>
      </p:pic>
      <p:sp>
        <p:nvSpPr>
          <p:cNvPr id="6" name="Прямоугольник 5">
            <a:extLst>
              <a:ext uri="{FF2B5EF4-FFF2-40B4-BE49-F238E27FC236}">
                <a16:creationId xmlns="" xmlns:a16="http://schemas.microsoft.com/office/drawing/2014/main" id="{DCEF0D26-7C55-4B48-98A0-465AC9A5E95E}"/>
              </a:ext>
            </a:extLst>
          </p:cNvPr>
          <p:cNvSpPr/>
          <p:nvPr/>
        </p:nvSpPr>
        <p:spPr>
          <a:xfrm>
            <a:off x="4309670" y="4560348"/>
            <a:ext cx="2208628" cy="436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Игры - забавы</a:t>
            </a:r>
          </a:p>
        </p:txBody>
      </p:sp>
      <p:pic>
        <p:nvPicPr>
          <p:cNvPr id="17" name="Рисунок 16">
            <a:extLst>
              <a:ext uri="{FF2B5EF4-FFF2-40B4-BE49-F238E27FC236}">
                <a16:creationId xmlns="" xmlns:a16="http://schemas.microsoft.com/office/drawing/2014/main" id="{3F55E286-C792-458C-9F95-56D1793E090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5194" y="1824967"/>
            <a:ext cx="3203325" cy="1701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Прямоугольник 21">
            <a:extLst>
              <a:ext uri="{FF2B5EF4-FFF2-40B4-BE49-F238E27FC236}">
                <a16:creationId xmlns="" xmlns:a16="http://schemas.microsoft.com/office/drawing/2014/main" id="{B44AEE72-CEF2-4BCF-A8ED-965722E09976}"/>
              </a:ext>
            </a:extLst>
          </p:cNvPr>
          <p:cNvSpPr/>
          <p:nvPr/>
        </p:nvSpPr>
        <p:spPr>
          <a:xfrm>
            <a:off x="3713489" y="2525104"/>
            <a:ext cx="3175355" cy="436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Обучающие игры</a:t>
            </a:r>
          </a:p>
        </p:txBody>
      </p:sp>
      <p:pic>
        <p:nvPicPr>
          <p:cNvPr id="24" name="Рисунок 23">
            <a:extLst>
              <a:ext uri="{FF2B5EF4-FFF2-40B4-BE49-F238E27FC236}">
                <a16:creationId xmlns="" xmlns:a16="http://schemas.microsoft.com/office/drawing/2014/main" id="{8A961B67-A96B-4F53-9052-A5EE47C9959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68065" y="3542472"/>
            <a:ext cx="2933556" cy="1650125"/>
          </a:xfrm>
          <a:prstGeom prst="rect">
            <a:avLst/>
          </a:prstGeom>
        </p:spPr>
      </p:pic>
      <p:sp>
        <p:nvSpPr>
          <p:cNvPr id="25" name="Прямоугольник 24">
            <a:extLst>
              <a:ext uri="{FF2B5EF4-FFF2-40B4-BE49-F238E27FC236}">
                <a16:creationId xmlns="" xmlns:a16="http://schemas.microsoft.com/office/drawing/2014/main" id="{4C2E544E-25BA-441F-B734-67A74867BB2C}"/>
              </a:ext>
            </a:extLst>
          </p:cNvPr>
          <p:cNvSpPr/>
          <p:nvPr/>
        </p:nvSpPr>
        <p:spPr>
          <a:xfrm>
            <a:off x="3947206" y="3972295"/>
            <a:ext cx="2933556" cy="359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Стрелялки</a:t>
            </a:r>
            <a:r>
              <a:rPr lang="ru-RU" dirty="0" smtClean="0"/>
              <a:t> </a:t>
            </a:r>
            <a:endParaRPr lang="ru-RU" dirty="0"/>
          </a:p>
        </p:txBody>
      </p:sp>
      <p:pic>
        <p:nvPicPr>
          <p:cNvPr id="27" name="Рисунок 26">
            <a:extLst>
              <a:ext uri="{FF2B5EF4-FFF2-40B4-BE49-F238E27FC236}">
                <a16:creationId xmlns="" xmlns:a16="http://schemas.microsoft.com/office/drawing/2014/main" id="{B56D6B71-8FDC-4747-9B47-60C3B122A354}"/>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90079" y="4182522"/>
            <a:ext cx="2933556" cy="1650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Прямоугольник 27">
            <a:extLst>
              <a:ext uri="{FF2B5EF4-FFF2-40B4-BE49-F238E27FC236}">
                <a16:creationId xmlns="" xmlns:a16="http://schemas.microsoft.com/office/drawing/2014/main" id="{1556FFDC-2E1F-455C-BE68-23A2DA6B6D92}"/>
              </a:ext>
            </a:extLst>
          </p:cNvPr>
          <p:cNvSpPr/>
          <p:nvPr/>
        </p:nvSpPr>
        <p:spPr>
          <a:xfrm>
            <a:off x="3898877" y="2032127"/>
            <a:ext cx="2964744" cy="30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Игра - симуляторы</a:t>
            </a:r>
          </a:p>
        </p:txBody>
      </p:sp>
      <p:pic>
        <p:nvPicPr>
          <p:cNvPr id="30" name="Рисунок 29">
            <a:extLst>
              <a:ext uri="{FF2B5EF4-FFF2-40B4-BE49-F238E27FC236}">
                <a16:creationId xmlns="" xmlns:a16="http://schemas.microsoft.com/office/drawing/2014/main" id="{8D68687D-D2D4-4435-B0E9-162491671B83}"/>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766652" y="5077287"/>
            <a:ext cx="3294663" cy="1510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Прямоугольник 30">
            <a:extLst>
              <a:ext uri="{FF2B5EF4-FFF2-40B4-BE49-F238E27FC236}">
                <a16:creationId xmlns="" xmlns:a16="http://schemas.microsoft.com/office/drawing/2014/main" id="{CA1D01A2-38F3-41DE-A303-BAEA3D910A41}"/>
              </a:ext>
            </a:extLst>
          </p:cNvPr>
          <p:cNvSpPr/>
          <p:nvPr/>
        </p:nvSpPr>
        <p:spPr>
          <a:xfrm>
            <a:off x="3713489" y="3305346"/>
            <a:ext cx="3203325" cy="353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Логические игры </a:t>
            </a:r>
          </a:p>
        </p:txBody>
      </p:sp>
      <p:sp>
        <p:nvSpPr>
          <p:cNvPr id="35" name="Знак ''плюс'' 34">
            <a:extLst>
              <a:ext uri="{FF2B5EF4-FFF2-40B4-BE49-F238E27FC236}">
                <a16:creationId xmlns="" xmlns:a16="http://schemas.microsoft.com/office/drawing/2014/main" id="{EF5920AA-9275-4E80-AFCD-60A05E723EA1}"/>
              </a:ext>
            </a:extLst>
          </p:cNvPr>
          <p:cNvSpPr/>
          <p:nvPr/>
        </p:nvSpPr>
        <p:spPr>
          <a:xfrm>
            <a:off x="3713489" y="1111348"/>
            <a:ext cx="835957" cy="56324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Знак ''плюс'' 35">
            <a:extLst>
              <a:ext uri="{FF2B5EF4-FFF2-40B4-BE49-F238E27FC236}">
                <a16:creationId xmlns="" xmlns:a16="http://schemas.microsoft.com/office/drawing/2014/main" id="{FE0A176A-D532-477A-8325-30E3F7574063}"/>
              </a:ext>
            </a:extLst>
          </p:cNvPr>
          <p:cNvSpPr/>
          <p:nvPr/>
        </p:nvSpPr>
        <p:spPr>
          <a:xfrm>
            <a:off x="5064369" y="1286528"/>
            <a:ext cx="900834" cy="60078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Знак ''плюс'' 36">
            <a:extLst>
              <a:ext uri="{FF2B5EF4-FFF2-40B4-BE49-F238E27FC236}">
                <a16:creationId xmlns="" xmlns:a16="http://schemas.microsoft.com/office/drawing/2014/main" id="{52021B7C-6B2F-4BC1-A401-7B58379AA757}"/>
              </a:ext>
            </a:extLst>
          </p:cNvPr>
          <p:cNvSpPr/>
          <p:nvPr/>
        </p:nvSpPr>
        <p:spPr>
          <a:xfrm>
            <a:off x="6718914" y="1324063"/>
            <a:ext cx="793234" cy="60078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Знак ''минус'' 37">
            <a:extLst>
              <a:ext uri="{FF2B5EF4-FFF2-40B4-BE49-F238E27FC236}">
                <a16:creationId xmlns="" xmlns:a16="http://schemas.microsoft.com/office/drawing/2014/main" id="{690B8D87-7230-4DC5-8A54-5CBD286277B0}"/>
              </a:ext>
            </a:extLst>
          </p:cNvPr>
          <p:cNvSpPr/>
          <p:nvPr/>
        </p:nvSpPr>
        <p:spPr>
          <a:xfrm>
            <a:off x="8265860" y="5832647"/>
            <a:ext cx="1103224" cy="48939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Знак ''минус'' 38">
            <a:extLst>
              <a:ext uri="{FF2B5EF4-FFF2-40B4-BE49-F238E27FC236}">
                <a16:creationId xmlns="" xmlns:a16="http://schemas.microsoft.com/office/drawing/2014/main" id="{096F20D5-4113-401D-9D68-698D5931228E}"/>
              </a:ext>
            </a:extLst>
          </p:cNvPr>
          <p:cNvSpPr/>
          <p:nvPr/>
        </p:nvSpPr>
        <p:spPr>
          <a:xfrm>
            <a:off x="2335237" y="6105378"/>
            <a:ext cx="1023282" cy="48262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4199624571"/>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75E-6 1.48148E-6 L -0.29831 0.54375 " pathEditMode="relative" rAng="0" ptsTypes="AA">
                                      <p:cBhvr>
                                        <p:cTn id="6" dur="2000" fill="hold"/>
                                        <p:tgtEl>
                                          <p:spTgt spid="28"/>
                                        </p:tgtEl>
                                        <p:attrNameLst>
                                          <p:attrName>ppt_x</p:attrName>
                                          <p:attrName>ppt_y</p:attrName>
                                        </p:attrNameLst>
                                      </p:cBhvr>
                                      <p:rCtr x="-14922" y="27176"/>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4.375E-6 0 L -0.28243 0.13889 " pathEditMode="relative" rAng="0" ptsTypes="AA">
                                      <p:cBhvr>
                                        <p:cTn id="10" dur="2000" fill="hold"/>
                                        <p:tgtEl>
                                          <p:spTgt spid="22"/>
                                        </p:tgtEl>
                                        <p:attrNameLst>
                                          <p:attrName>ppt_x</p:attrName>
                                          <p:attrName>ppt_y</p:attrName>
                                        </p:attrNameLst>
                                      </p:cBhvr>
                                      <p:rCtr x="-14128" y="6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1.11111E-6 L 0.00482 0.45301 " pathEditMode="relative" rAng="0" ptsTypes="AA">
                                      <p:cBhvr>
                                        <p:cTn id="14" dur="2000" fill="hold"/>
                                        <p:tgtEl>
                                          <p:spTgt spid="31"/>
                                        </p:tgtEl>
                                        <p:attrNameLst>
                                          <p:attrName>ppt_x</p:attrName>
                                          <p:attrName>ppt_y</p:attrName>
                                        </p:attrNameLst>
                                      </p:cBhvr>
                                      <p:rCtr x="234" y="22639"/>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4.16667E-7 -4.07407E-6 L 0.36484 0.16366 " pathEditMode="relative" rAng="0" ptsTypes="AA">
                                      <p:cBhvr>
                                        <p:cTn id="18" dur="2000" fill="hold"/>
                                        <p:tgtEl>
                                          <p:spTgt spid="25"/>
                                        </p:tgtEl>
                                        <p:attrNameLst>
                                          <p:attrName>ppt_x</p:attrName>
                                          <p:attrName>ppt_y</p:attrName>
                                        </p:attrNameLst>
                                      </p:cBhvr>
                                      <p:rCtr x="18242" y="8171"/>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4.16667E-7 7.40741E-7 L 0.34427 -0.23171 " pathEditMode="relative" rAng="0" ptsTypes="AA">
                                      <p:cBhvr>
                                        <p:cTn id="22" dur="2000" fill="hold"/>
                                        <p:tgtEl>
                                          <p:spTgt spid="6"/>
                                        </p:tgtEl>
                                        <p:attrNameLst>
                                          <p:attrName>ppt_x</p:attrName>
                                          <p:attrName>ppt_y</p:attrName>
                                        </p:attrNameLst>
                                      </p:cBhvr>
                                      <p:rCtr x="17214" y="-11597"/>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2.08333E-6 7.40741E-7 L -0.28789 0.10162 " pathEditMode="relative" rAng="0" ptsTypes="AA">
                                      <p:cBhvr>
                                        <p:cTn id="26" dur="2000" fill="hold"/>
                                        <p:tgtEl>
                                          <p:spTgt spid="35"/>
                                        </p:tgtEl>
                                        <p:attrNameLst>
                                          <p:attrName>ppt_x</p:attrName>
                                          <p:attrName>ppt_y</p:attrName>
                                        </p:attrNameLst>
                                      </p:cBhvr>
                                      <p:rCtr x="-14401" y="506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75E-6 0 L -0.1095 0.55856 " pathEditMode="relative" rAng="0" ptsTypes="AA">
                                      <p:cBhvr>
                                        <p:cTn id="30" dur="2000" fill="hold"/>
                                        <p:tgtEl>
                                          <p:spTgt spid="36"/>
                                        </p:tgtEl>
                                        <p:attrNameLst>
                                          <p:attrName>ppt_x</p:attrName>
                                          <p:attrName>ppt_y</p:attrName>
                                        </p:attrNameLst>
                                      </p:cBhvr>
                                      <p:rCtr x="-5482" y="27917"/>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3.75E-6 4.44444E-6 L 0.29909 -0.01991 " pathEditMode="relative" rAng="0" ptsTypes="AA">
                                      <p:cBhvr>
                                        <p:cTn id="34" dur="2000" fill="hold"/>
                                        <p:tgtEl>
                                          <p:spTgt spid="37"/>
                                        </p:tgtEl>
                                        <p:attrNameLst>
                                          <p:attrName>ppt_x</p:attrName>
                                          <p:attrName>ppt_y</p:attrName>
                                        </p:attrNameLst>
                                      </p:cBhvr>
                                      <p:rCtr x="14948" y="-995"/>
                                    </p:animMotion>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0" nodeType="clickEffect">
                                  <p:stCondLst>
                                    <p:cond delay="0"/>
                                  </p:stCondLst>
                                  <p:childTnLst>
                                    <p:animMotion origin="layout" path="M 2.91667E-6 -1.11111E-6 L 0.15911 -0.35255 " pathEditMode="relative" rAng="0" ptsTypes="AA">
                                      <p:cBhvr>
                                        <p:cTn id="38" dur="2000" fill="hold"/>
                                        <p:tgtEl>
                                          <p:spTgt spid="38"/>
                                        </p:tgtEl>
                                        <p:attrNameLst>
                                          <p:attrName>ppt_x</p:attrName>
                                          <p:attrName>ppt_y</p:attrName>
                                        </p:attrNameLst>
                                      </p:cBhvr>
                                      <p:rCtr x="7956" y="-17639"/>
                                    </p:animMotion>
                                  </p:childTnLst>
                                </p:cTn>
                              </p:par>
                            </p:childTnLst>
                          </p:cTn>
                        </p:par>
                      </p:childTnLst>
                    </p:cTn>
                  </p:par>
                  <p:par>
                    <p:cTn id="39" fill="hold">
                      <p:stCondLst>
                        <p:cond delay="indefinite"/>
                      </p:stCondLst>
                      <p:childTnLst>
                        <p:par>
                          <p:cTn id="40" fill="hold">
                            <p:stCondLst>
                              <p:cond delay="0"/>
                            </p:stCondLst>
                            <p:childTnLst>
                              <p:par>
                                <p:cTn id="41" presetID="64" presetClass="path" presetSubtype="0" accel="50000" decel="50000" fill="hold" grpId="0" nodeType="clickEffect">
                                  <p:stCondLst>
                                    <p:cond delay="0"/>
                                  </p:stCondLst>
                                  <p:childTnLst>
                                    <p:animMotion origin="layout" path="M -3.54167E-6 -2.96296E-6 L -0.17343 -0.29375 " pathEditMode="relative" rAng="0" ptsTypes="AA">
                                      <p:cBhvr>
                                        <p:cTn id="42" dur="2000" fill="hold"/>
                                        <p:tgtEl>
                                          <p:spTgt spid="39"/>
                                        </p:tgtEl>
                                        <p:attrNameLst>
                                          <p:attrName>ppt_x</p:attrName>
                                          <p:attrName>ppt_y</p:attrName>
                                        </p:attrNameLst>
                                      </p:cBhvr>
                                      <p:rCtr x="-8672" y="-1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5" grpId="0" animBg="1"/>
      <p:bldP spid="28" grpId="0" animBg="1"/>
      <p:bldP spid="31" grpId="0" animBg="1"/>
      <p:bldP spid="35"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483DEE2-EE5C-425A-BE17-3E5E291D5416}"/>
              </a:ext>
            </a:extLst>
          </p:cNvPr>
          <p:cNvSpPr>
            <a:spLocks noGrp="1"/>
          </p:cNvSpPr>
          <p:nvPr>
            <p:ph type="title"/>
          </p:nvPr>
        </p:nvSpPr>
        <p:spPr>
          <a:xfrm>
            <a:off x="646111" y="452718"/>
            <a:ext cx="9876523" cy="1319811"/>
          </a:xfrm>
        </p:spPr>
        <p:txBody>
          <a:bodyPr/>
          <a:lstStyle/>
          <a:p>
            <a:r>
              <a:rPr lang="ru-RU" dirty="0"/>
              <a:t>Компьютерные игры должны быть!</a:t>
            </a:r>
          </a:p>
        </p:txBody>
      </p:sp>
      <p:sp>
        <p:nvSpPr>
          <p:cNvPr id="3" name="Объект 2">
            <a:extLst>
              <a:ext uri="{FF2B5EF4-FFF2-40B4-BE49-F238E27FC236}">
                <a16:creationId xmlns="" xmlns:a16="http://schemas.microsoft.com/office/drawing/2014/main" id="{E48A08F0-8A9D-4A43-84EB-EFD1096C38CA}"/>
              </a:ext>
            </a:extLst>
          </p:cNvPr>
          <p:cNvSpPr>
            <a:spLocks noGrp="1"/>
          </p:cNvSpPr>
          <p:nvPr>
            <p:ph idx="1"/>
          </p:nvPr>
        </p:nvSpPr>
        <p:spPr/>
        <p:txBody>
          <a:bodyPr/>
          <a:lstStyle/>
          <a:p>
            <a:r>
              <a:rPr lang="ru-RU" sz="3200" dirty="0">
                <a:latin typeface="Segoe Print" panose="02000600000000000000" pitchFamily="2" charset="0"/>
              </a:rPr>
              <a:t>Увлекательными</a:t>
            </a:r>
          </a:p>
          <a:p>
            <a:r>
              <a:rPr lang="ru-RU" sz="3200" dirty="0">
                <a:latin typeface="Segoe Print" panose="02000600000000000000" pitchFamily="2" charset="0"/>
              </a:rPr>
              <a:t>Развивать внимание </a:t>
            </a:r>
          </a:p>
          <a:p>
            <a:r>
              <a:rPr lang="ru-RU" sz="3200" dirty="0">
                <a:latin typeface="Segoe Print" panose="02000600000000000000" pitchFamily="2" charset="0"/>
              </a:rPr>
              <a:t>Быстроту реакцию</a:t>
            </a:r>
          </a:p>
          <a:p>
            <a:r>
              <a:rPr lang="ru-RU" sz="3200" dirty="0">
                <a:latin typeface="Segoe Print" panose="02000600000000000000" pitchFamily="2" charset="0"/>
              </a:rPr>
              <a:t>Тренировать память </a:t>
            </a:r>
          </a:p>
          <a:p>
            <a:pPr marL="0" indent="0">
              <a:buNone/>
            </a:pPr>
            <a:endParaRPr lang="ru-RU" dirty="0"/>
          </a:p>
        </p:txBody>
      </p:sp>
      <p:pic>
        <p:nvPicPr>
          <p:cNvPr id="6" name="Рисунок 5">
            <a:extLst>
              <a:ext uri="{FF2B5EF4-FFF2-40B4-BE49-F238E27FC236}">
                <a16:creationId xmlns="" xmlns:a16="http://schemas.microsoft.com/office/drawing/2014/main" id="{1F79CC1F-A9B1-431A-B331-95B162ECC91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104185" y="2333307"/>
            <a:ext cx="4698609" cy="4195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42049516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ED1B4D3-D617-45F8-B8E2-CCAE1B21E03A}"/>
              </a:ext>
            </a:extLst>
          </p:cNvPr>
          <p:cNvSpPr>
            <a:spLocks noGrp="1"/>
          </p:cNvSpPr>
          <p:nvPr>
            <p:ph type="title"/>
          </p:nvPr>
        </p:nvSpPr>
        <p:spPr/>
        <p:txBody>
          <a:bodyPr/>
          <a:lstStyle/>
          <a:p>
            <a:endParaRPr lang="ru-RU" dirty="0"/>
          </a:p>
        </p:txBody>
      </p:sp>
      <p:sp>
        <p:nvSpPr>
          <p:cNvPr id="3" name="Объект 2">
            <a:extLst>
              <a:ext uri="{FF2B5EF4-FFF2-40B4-BE49-F238E27FC236}">
                <a16:creationId xmlns="" xmlns:a16="http://schemas.microsoft.com/office/drawing/2014/main" id="{0CC027BC-340E-4BFB-BCBD-FA0248723EB0}"/>
              </a:ext>
            </a:extLst>
          </p:cNvPr>
          <p:cNvSpPr>
            <a:spLocks noGrp="1"/>
          </p:cNvSpPr>
          <p:nvPr>
            <p:ph idx="1"/>
          </p:nvPr>
        </p:nvSpPr>
        <p:spPr>
          <a:xfrm>
            <a:off x="1103312" y="558140"/>
            <a:ext cx="8946541" cy="6056416"/>
          </a:xfrm>
        </p:spPr>
        <p:txBody>
          <a:bodyPr>
            <a:normAutofit/>
          </a:bodyPr>
          <a:lstStyle/>
          <a:p>
            <a:pPr marL="0" indent="0">
              <a:buNone/>
            </a:pPr>
            <a:r>
              <a:rPr lang="ru-RU" sz="7200" dirty="0">
                <a:latin typeface="Segoe Print" panose="02000600000000000000" pitchFamily="2" charset="0"/>
              </a:rPr>
              <a:t>Знаете ли </a:t>
            </a:r>
            <a:r>
              <a:rPr lang="ru-RU" sz="7200" dirty="0" smtClean="0">
                <a:latin typeface="Segoe Print" panose="02000600000000000000" pitchFamily="2" charset="0"/>
              </a:rPr>
              <a:t>Вы </a:t>
            </a:r>
          </a:p>
          <a:p>
            <a:pPr marL="0" indent="0">
              <a:buNone/>
            </a:pPr>
            <a:r>
              <a:rPr lang="ru-RU" sz="7200" dirty="0" smtClean="0">
                <a:latin typeface="Segoe Print" panose="02000600000000000000" pitchFamily="2" charset="0"/>
              </a:rPr>
              <a:t>правила при работе</a:t>
            </a:r>
          </a:p>
          <a:p>
            <a:pPr marL="0" indent="0">
              <a:buNone/>
            </a:pPr>
            <a:r>
              <a:rPr lang="ru-RU" sz="7200" dirty="0" smtClean="0">
                <a:latin typeface="Segoe Print" panose="02000600000000000000" pitchFamily="2" charset="0"/>
              </a:rPr>
              <a:t> за компьютером детей дошкольного возраста? </a:t>
            </a:r>
            <a:endParaRPr lang="ru-RU" sz="7200" dirty="0">
              <a:latin typeface="Segoe Print" panose="02000600000000000000" pitchFamily="2" charset="0"/>
            </a:endParaRPr>
          </a:p>
        </p:txBody>
      </p:sp>
      <p:pic>
        <p:nvPicPr>
          <p:cNvPr id="5" name="Рисунок 4">
            <a:extLst>
              <a:ext uri="{FF2B5EF4-FFF2-40B4-BE49-F238E27FC236}">
                <a16:creationId xmlns="" xmlns:a16="http://schemas.microsoft.com/office/drawing/2014/main" id="{ABE4B7E3-E8BA-4D85-96E1-599AD48E3EE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051382" y="2958413"/>
            <a:ext cx="2967928" cy="3725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062778229"/>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408</TotalTime>
  <Words>573</Words>
  <Application>Microsoft Office PowerPoint</Application>
  <PresentationFormat>Произвольный</PresentationFormat>
  <Paragraphs>49</Paragraphs>
  <Slides>13</Slides>
  <Notes>0</Notes>
  <HiddenSlides>0</HiddenSlides>
  <MMClips>1</MMClips>
  <ScaleCrop>false</ScaleCrop>
  <HeadingPairs>
    <vt:vector size="6" baseType="variant">
      <vt:variant>
        <vt:lpstr>Тема</vt:lpstr>
      </vt:variant>
      <vt:variant>
        <vt:i4>1</vt:i4>
      </vt:variant>
      <vt:variant>
        <vt:lpstr>Заголовки слайдов</vt:lpstr>
      </vt:variant>
      <vt:variant>
        <vt:i4>13</vt:i4>
      </vt:variant>
      <vt:variant>
        <vt:lpstr>Произвольные показы</vt:lpstr>
      </vt:variant>
      <vt:variant>
        <vt:i4>1</vt:i4>
      </vt:variant>
    </vt:vector>
  </HeadingPairs>
  <TitlesOfParts>
    <vt:vector size="15" baseType="lpstr">
      <vt:lpstr>Ион</vt:lpstr>
      <vt:lpstr>Воспитатель Рубцова Елена Александровна</vt:lpstr>
      <vt:lpstr>Как часто ваш ребенок играет в компьютерные игры?</vt:lpstr>
      <vt:lpstr>Слайд 3</vt:lpstr>
      <vt:lpstr>Слайд 4</vt:lpstr>
      <vt:lpstr>Плюсы и минусы компьютерных игр</vt:lpstr>
      <vt:lpstr>Виды компьютерных игр</vt:lpstr>
      <vt:lpstr>Вредные и полезные игры </vt:lpstr>
      <vt:lpstr>Компьютерные игры должны быть!</vt:lpstr>
      <vt:lpstr>Слайд 9</vt:lpstr>
      <vt:lpstr>Правила компьютерных игр </vt:lpstr>
      <vt:lpstr>Варианты выбора компьютерных игр </vt:lpstr>
      <vt:lpstr>Слайд 12</vt:lpstr>
      <vt:lpstr>Слайд 13</vt:lpstr>
      <vt:lpstr>Произвольный показ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Какие компьютерные игры способствуют </dc:title>
  <dc:creator>Музыкальный зал</dc:creator>
  <cp:lastModifiedBy>user</cp:lastModifiedBy>
  <cp:revision>39</cp:revision>
  <dcterms:created xsi:type="dcterms:W3CDTF">2019-03-26T07:10:04Z</dcterms:created>
  <dcterms:modified xsi:type="dcterms:W3CDTF">2019-05-15T02:41:18Z</dcterms:modified>
</cp:coreProperties>
</file>