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7"/>
  </p:notesMasterIdLst>
  <p:sldIdLst>
    <p:sldId id="358" r:id="rId3"/>
    <p:sldId id="418" r:id="rId4"/>
    <p:sldId id="419" r:id="rId5"/>
    <p:sldId id="360" r:id="rId6"/>
    <p:sldId id="421" r:id="rId7"/>
    <p:sldId id="422" r:id="rId8"/>
    <p:sldId id="423" r:id="rId9"/>
    <p:sldId id="424" r:id="rId10"/>
    <p:sldId id="426" r:id="rId11"/>
    <p:sldId id="425" r:id="rId12"/>
    <p:sldId id="448" r:id="rId13"/>
    <p:sldId id="420" r:id="rId14"/>
    <p:sldId id="430" r:id="rId15"/>
    <p:sldId id="432" r:id="rId16"/>
    <p:sldId id="442" r:id="rId17"/>
    <p:sldId id="443" r:id="rId18"/>
    <p:sldId id="434" r:id="rId19"/>
    <p:sldId id="435" r:id="rId20"/>
    <p:sldId id="437" r:id="rId21"/>
    <p:sldId id="452" r:id="rId22"/>
    <p:sldId id="447" r:id="rId23"/>
    <p:sldId id="368" r:id="rId24"/>
    <p:sldId id="433" r:id="rId25"/>
    <p:sldId id="45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D6AE67C-EAA6-40C5-ADBE-043BD277C40B}">
          <p14:sldIdLst>
            <p14:sldId id="359"/>
            <p14:sldId id="358"/>
            <p14:sldId id="418"/>
            <p14:sldId id="419"/>
            <p14:sldId id="360"/>
            <p14:sldId id="421"/>
            <p14:sldId id="422"/>
            <p14:sldId id="423"/>
            <p14:sldId id="424"/>
            <p14:sldId id="426"/>
            <p14:sldId id="425"/>
            <p14:sldId id="448"/>
            <p14:sldId id="420"/>
            <p14:sldId id="430"/>
            <p14:sldId id="432"/>
            <p14:sldId id="442"/>
            <p14:sldId id="443"/>
            <p14:sldId id="434"/>
            <p14:sldId id="435"/>
            <p14:sldId id="437"/>
            <p14:sldId id="452"/>
            <p14:sldId id="447"/>
          </p14:sldIdLst>
        </p14:section>
        <p14:section name="Раздел без заголовка" id="{9E354DC9-63F4-40E6-A86F-12181F4AC28D}">
          <p14:sldIdLst>
            <p14:sldId id="368"/>
            <p14:sldId id="433"/>
            <p14:sldId id="45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3BED2-13F1-434C-AF6D-1E8717B32CBF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FD31-65F4-48AC-9CC0-E966009DFB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932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1640165"/>
      </p:ext>
    </p:extLst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684915"/>
      </p:ext>
    </p:extLst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6491761"/>
      </p:ext>
    </p:extLst>
  </p:cSld>
  <p:clrMapOvr>
    <a:masterClrMapping/>
  </p:clrMapOvr>
  <p:transition spd="med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1821393"/>
      </p:ext>
    </p:extLst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9929828"/>
      </p:ext>
    </p:extLst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5316112"/>
      </p:ext>
    </p:extLst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579085"/>
      </p:ext>
    </p:extLst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2280846"/>
      </p:ext>
    </p:extLst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7707466"/>
      </p:ext>
    </p:extLst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8237120"/>
      </p:ext>
    </p:extLst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3599268"/>
      </p:ext>
    </p:extLst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313723"/>
      </p:ext>
    </p:extLst>
  </p:cSld>
  <p:clrMapOvr>
    <a:masterClrMapping/>
  </p:clrMapOvr>
  <p:transition spd="med"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7556221"/>
      </p:ext>
    </p:extLst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737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1328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2366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5188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5748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0123691"/>
      </p:ext>
    </p:extLst>
  </p:cSld>
  <p:clrMapOvr>
    <a:masterClrMapping/>
  </p:clrMapOvr>
  <p:transition spd="med"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9080412"/>
      </p:ext>
    </p:extLst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2639315"/>
      </p:ext>
    </p:extLst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3054798"/>
      </p:ext>
    </p:extLst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8152126"/>
      </p:ext>
    </p:extLst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3419337"/>
      </p:ext>
    </p:extLst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6591781"/>
      </p:ext>
    </p:extLst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1338935"/>
      </p:ext>
    </p:extLst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7422801"/>
      </p:ext>
    </p:extLst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378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9E879-C3E9-4870-85FA-E0ABF2FA83CD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5500AF-F5D3-433D-8061-F9412658B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087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ransition spd="med">
    <p:wheel spokes="3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340768"/>
            <a:ext cx="5600700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Подумайте и </a:t>
            </a:r>
            <a:r>
              <a:rPr lang="ru-RU" sz="4400" b="1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скажите</a:t>
            </a:r>
            <a:r>
              <a:rPr lang="ru-RU" sz="4400" b="1" dirty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ru-RU" sz="4400" b="1" dirty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3600" b="1" dirty="0">
                <a:ln w="11430"/>
                <a:solidFill>
                  <a:srgbClr val="FF0000"/>
                </a:solidFill>
                <a:latin typeface="Monotype Corsiva" panose="03010101010201010101" pitchFamily="66" charset="0"/>
              </a:rPr>
              <a:t>КАКОЙ БЫ ВЫ ХОТЕЛИ ВИДЕТЬ РЕЧЬ РЕБЕНКА К МОМЕНТУ ПОСТУПЛЕНИЯ В ШКОЛУ</a:t>
            </a:r>
            <a:r>
              <a:rPr lang="ru-RU" sz="3600" b="1" dirty="0" smtClean="0">
                <a:ln w="11430"/>
                <a:solidFill>
                  <a:srgbClr val="FF0000"/>
                </a:solidFill>
                <a:latin typeface="Monotype Corsiva" panose="03010101010201010101" pitchFamily="66" charset="0"/>
              </a:rPr>
              <a:t>?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latin typeface="Monotype Corsiva" panose="03010101010201010101" pitchFamily="66" charset="0"/>
              </a:rPr>
              <a:t>Воспитатель Иванова Мария Александровна</a:t>
            </a:r>
            <a:endParaRPr lang="ru-RU" b="1" dirty="0">
              <a:ln w="11430"/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2627784" cy="5949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422648"/>
      </p:ext>
    </p:extLst>
  </p:cSld>
  <p:clrMapOvr>
    <a:masterClrMapping/>
  </p:clrMapOvr>
  <p:transition spd="med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980728"/>
            <a:ext cx="63184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МОГУТ СОСТАВЛЯТЬ РАССКАЗЫ</a:t>
            </a:r>
            <a:endParaRPr lang="ru-RU" sz="36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Неспособность построить сюжетный или описательный рассказ на предложенную тему, пересказать текст. (А к школе это умение приобрести просто необходимо).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0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45024"/>
            <a:ext cx="4608512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2393853"/>
      </p:ext>
    </p:extLst>
  </p:cSld>
  <p:clrMapOvr>
    <a:masterClrMapping/>
  </p:clrMapOvr>
  <p:transition spd="med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4392524"/>
              </p:ext>
            </p:extLst>
          </p:nvPr>
        </p:nvGraphicFramePr>
        <p:xfrm>
          <a:off x="683568" y="764704"/>
          <a:ext cx="7200800" cy="5533769"/>
        </p:xfrm>
        <a:graphic>
          <a:graphicData uri="http://schemas.openxmlformats.org/drawingml/2006/table">
            <a:tbl>
              <a:tblPr firstRow="1" firstCol="1" bandRow="1"/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1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 ДОЛЖНА БЫТЬ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ПРОБЛЕМЫ НАШИХ ДЕТЕЙ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ОДНОСЛОЖНАЯ РЕЧЬ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Понятной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БЕДНАЯ РЕЧЬ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 - «ПАРАЗИТЫ»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Выразительной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ГРАМОТНЫХ ВОПРОСОВ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Осмысленной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МОГУТ СОСТАВЛЯТЬ РАССКАЗЫ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9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Богатой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И ДРУГОЕ….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МОГУТ ЛОГИЧЕСКИ ОБЪЯСНЯТЬ.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 НЕ ВЫРАЗИТЕЛЬНА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ПЛОХАЯ ДИКЦИЯ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 ИДЕАЛ!!!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9518363"/>
      </p:ext>
    </p:extLst>
  </p:cSld>
  <p:clrMapOvr>
    <a:masterClrMapping/>
  </p:clrMapOvr>
  <p:transition spd="med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691276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ЖЕ ДЕЛАТЬ?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317354" cy="4564679"/>
          </a:xfrm>
          <a:prstGeom prst="rect">
            <a:avLst/>
          </a:prstGeom>
        </p:spPr>
      </p:pic>
      <p:pic>
        <p:nvPicPr>
          <p:cNvPr id="2050" name="Picture 2" descr="http://trikky.ru/club/files/2012/01/809743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8440"/>
            <a:ext cx="3810000" cy="3834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9075925"/>
      </p:ext>
    </p:extLst>
  </p:cSld>
  <p:clrMapOvr>
    <a:masterClrMapping/>
  </p:clrMapOvr>
  <p:transition spd="med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5644/181450557.70/0_ab654_55cb285e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52" y="4005064"/>
            <a:ext cx="4159817" cy="2716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836712"/>
            <a:ext cx="63989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очередь, разговаривая с ребенком постоянно обращайте внимание на собственную речь: она должна быть четкой и внятной. Разговаривайте всегда спокойным тоном. Не забывайте, что ребенок в первую очередь учится говорить у вас, поэтому следите за своей речью, за её правильностью.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40551"/>
            <a:ext cx="3418495" cy="340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2565963"/>
      </p:ext>
    </p:extLst>
  </p:cSld>
  <p:clrMapOvr>
    <a:masterClrMapping/>
  </p:clrMapOvr>
  <p:transition spd="med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3312368" cy="21859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98884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Большое внимание уделяйте составлению творческих рассказов, рассказов по сюжетной картине, из личного опыта.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Если ребёнок при составлении рассказов затрудняется, помогите ему с помощью наводящих вопросов, но сами старайтесь не произносить предложения.        </a:t>
            </a:r>
          </a:p>
          <a:p>
            <a:pPr algn="ctr"/>
            <a:r>
              <a:rPr lang="ru-RU" sz="24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Можно взять самую обыкновенную открытку.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Поинтересуйтесь у ребёнка, что на ней изображено, что происходит сейчас, что могло происходить до этого, а что может произойти потом.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4159604674"/>
      </p:ext>
    </p:extLst>
  </p:cSld>
  <p:clrMapOvr>
    <a:masterClrMapping/>
  </p:clrMapOvr>
  <p:transition spd="med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385" y="825691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ОЧЕНЬ ВАЖНО С ДЕТЬМИ РАЗУЧИВАТЬ СТИХИ, ДАЖЕ ЕСЛИ ЭТО ЧЕТВЕРОСТИШЬЯ. 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Это способствует развитию выразительности, тренирует память, а главное ОБОГАЩАЕТ СЛОВАРНЫЙ ЗАПАС ребенка.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245133"/>
            <a:ext cx="3799228" cy="3622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339630"/>
      </p:ext>
    </p:extLst>
  </p:cSld>
  <p:clrMapOvr>
    <a:masterClrMapping/>
  </p:clrMapOvr>
  <p:transition spd="med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Для развития речи и обогащения словаря очень полезны загадки в виде вопроса или описательного предложения, но чаще всего в стихотворной форме.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Их можно загадывать, играя с ребенком, во время прогулок, во время езды на транспорте, даже во время совместной трудовой деятельности.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НО ОБЯЗАТЕЛЬНО ПРИ ЭТОМ НАДО СПРОСИТЬ РЕБЕНКА «КАК ДОГАДАЛСЯ?», «ПОЧЕМУ?».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7" y="4868999"/>
            <a:ext cx="2699793" cy="1989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3275856" cy="170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3759843"/>
      </p:ext>
    </p:extLst>
  </p:cSld>
  <p:clrMapOvr>
    <a:masterClrMapping/>
  </p:clrMapOvr>
  <p:transition spd="med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110536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>
                <a:solidFill>
                  <a:srgbClr val="C00000"/>
                </a:solidFill>
                <a:latin typeface="Constantia"/>
              </a:rPr>
              <a:t>Отложите все дела и почитайте ребёнку.</a:t>
            </a:r>
            <a:r>
              <a:rPr lang="ru-RU" sz="2400" b="1" dirty="0">
                <a:solidFill>
                  <a:srgbClr val="002060"/>
                </a:solidFill>
                <a:latin typeface="Constantia"/>
              </a:rPr>
              <a:t> Читать надо неторопливо, чётко, выразительно. </a:t>
            </a:r>
            <a:r>
              <a:rPr lang="ru-RU" sz="2400" b="1" dirty="0">
                <a:solidFill>
                  <a:srgbClr val="A5C249">
                    <a:lumMod val="50000"/>
                  </a:srgbClr>
                </a:solidFill>
                <a:latin typeface="Constantia"/>
              </a:rPr>
              <a:t>После чтения </a:t>
            </a:r>
            <a:r>
              <a:rPr lang="ru-RU" sz="2400" b="1" dirty="0">
                <a:solidFill>
                  <a:srgbClr val="7030A0"/>
                </a:solidFill>
                <a:latin typeface="Constantia"/>
              </a:rPr>
              <a:t>не спешите закрывать книгу. </a:t>
            </a:r>
            <a:r>
              <a:rPr lang="ru-RU" sz="2400" b="1" dirty="0">
                <a:solidFill>
                  <a:srgbClr val="002060"/>
                </a:solidFill>
                <a:latin typeface="Constantia"/>
              </a:rPr>
              <a:t>Спросите ребёнка, о чём читали, что понравилось, что запомнилось, что удивило, как он относится к героям сказки, рассказа. 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C00000"/>
                </a:solidFill>
                <a:latin typeface="Constantia"/>
              </a:rPr>
              <a:t>Художественная литература  </a:t>
            </a:r>
            <a:r>
              <a:rPr lang="ru-RU" sz="2800" b="1" dirty="0">
                <a:solidFill>
                  <a:srgbClr val="7CCA62">
                    <a:lumMod val="50000"/>
                  </a:srgbClr>
                </a:solidFill>
                <a:latin typeface="Constantia"/>
              </a:rPr>
              <a:t>обогащает словарь </a:t>
            </a:r>
            <a:r>
              <a:rPr lang="ru-RU" sz="2800" b="1" dirty="0">
                <a:solidFill>
                  <a:srgbClr val="C00000"/>
                </a:solidFill>
                <a:latin typeface="Constantia"/>
              </a:rPr>
              <a:t>детей за счет эпитетов, сравнений, </a:t>
            </a:r>
            <a:r>
              <a:rPr lang="ru-RU" sz="2800" b="1" dirty="0">
                <a:solidFill>
                  <a:srgbClr val="0070C0"/>
                </a:solidFill>
                <a:latin typeface="Constantia"/>
              </a:rPr>
              <a:t>активизирует в речи прилагательные и глаголы.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100" b="1" dirty="0">
                <a:solidFill>
                  <a:srgbClr val="002060"/>
                </a:solidFill>
                <a:latin typeface="Constantia"/>
              </a:rPr>
              <a:t>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2926777" cy="1700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86415"/>
            <a:ext cx="3934767" cy="1671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3962356"/>
      </p:ext>
    </p:extLst>
  </p:cSld>
  <p:clrMapOvr>
    <a:masterClrMapping/>
  </p:clrMapOvr>
  <p:transition spd="med"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720080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>
                <a:solidFill>
                  <a:srgbClr val="002060"/>
                </a:solidFill>
                <a:latin typeface="Constantia"/>
              </a:rPr>
              <a:t>НА ПРОГУЛКАХ используйте разные ситуации для того, чтобы поиграть, поговорить с ребёнком: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  <a:latin typeface="Constantia"/>
              </a:rPr>
              <a:t>Во время прогулки можно познакомить ребёнка с названиями деревьев (берёза, дуб, клён, сосна, ель). Предложите ребёнку </a:t>
            </a:r>
            <a:r>
              <a:rPr lang="ru-RU" sz="2000" b="1" u="sng" dirty="0">
                <a:solidFill>
                  <a:srgbClr val="002060"/>
                </a:solidFill>
                <a:latin typeface="Constantia"/>
              </a:rPr>
              <a:t>сравнить</a:t>
            </a:r>
            <a:r>
              <a:rPr lang="ru-RU" sz="2000" b="1" dirty="0">
                <a:solidFill>
                  <a:srgbClr val="002060"/>
                </a:solidFill>
                <a:latin typeface="Constantia"/>
              </a:rPr>
              <a:t> сосну и ель, сосну и берёзу (чем они </a:t>
            </a:r>
            <a:r>
              <a:rPr lang="ru-RU" sz="2000" b="1" u="sng" dirty="0">
                <a:solidFill>
                  <a:srgbClr val="002060"/>
                </a:solidFill>
                <a:latin typeface="Constantia"/>
              </a:rPr>
              <a:t>похожи и чем отличаются</a:t>
            </a:r>
            <a:r>
              <a:rPr lang="ru-RU" sz="2000" b="1" dirty="0">
                <a:solidFill>
                  <a:srgbClr val="002060"/>
                </a:solidFill>
                <a:latin typeface="Constantia"/>
              </a:rPr>
              <a:t>), попросите назвать их одним словом.</a:t>
            </a: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Constantia"/>
              </a:rPr>
              <a:t>Например, в зимний день, ребёнок с папой или мамой собираются в парк. Попросите сына (или дочь) понаблюдать, что изменилось в парке. 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>
                <a:solidFill>
                  <a:srgbClr val="002060"/>
                </a:solidFill>
                <a:latin typeface="Constantia"/>
              </a:rPr>
              <a:t>И обязательно, выслушав рассказ, потом </a:t>
            </a:r>
            <a:r>
              <a:rPr lang="ru-RU" sz="2400" b="1" u="sng" dirty="0">
                <a:solidFill>
                  <a:srgbClr val="002060"/>
                </a:solidFill>
                <a:latin typeface="Constantia"/>
              </a:rPr>
              <a:t>похвалите</a:t>
            </a:r>
            <a:r>
              <a:rPr lang="ru-RU" sz="2400" b="1" dirty="0">
                <a:solidFill>
                  <a:srgbClr val="002060"/>
                </a:solidFill>
                <a:latin typeface="Constantia"/>
              </a:rPr>
              <a:t>. Так ребёнок будет накапливать опыт наблюдения, анализа, и в тоже время будут расширяться его знания об окружающем мире, совершенствоваться речь.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24744"/>
            <a:ext cx="1584176" cy="38176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59" y="3717032"/>
            <a:ext cx="2102346" cy="2966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3758745"/>
      </p:ext>
    </p:extLst>
  </p:cSld>
  <p:clrMapOvr>
    <a:masterClrMapping/>
  </p:clrMapOvr>
  <p:transition spd="med"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6624736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способ развития связной речи.</a:t>
            </a:r>
          </a:p>
          <a:p>
            <a:pPr lvl="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Договоритесь с ребёнком о таком «правиле»: мультфильмы, которые  вы смотрите вместе с ребёнком, малыш обязательно Вам пересказывает.     Ведь Вам так интересно, послушать, о чём был мультфильм, но Вы вдруг «забыли» содержание мультфильма. Прослушав историю,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похвалите  Вашего маленького сказочника!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96952"/>
            <a:ext cx="1940114" cy="370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540" y="3153544"/>
            <a:ext cx="1800200" cy="3547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0218"/>
      </p:ext>
    </p:extLst>
  </p:cSld>
  <p:clrMapOvr>
    <a:masterClrMapping/>
  </p:clrMapOvr>
  <p:transition spd="med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1722072"/>
              </p:ext>
            </p:extLst>
          </p:nvPr>
        </p:nvGraphicFramePr>
        <p:xfrm>
          <a:off x="827583" y="927652"/>
          <a:ext cx="6964695" cy="5115339"/>
        </p:xfrm>
        <a:graphic>
          <a:graphicData uri="http://schemas.openxmlformats.org/drawingml/2006/table">
            <a:tbl>
              <a:tblPr firstRow="1" firstCol="1" bandRow="1"/>
              <a:tblGrid>
                <a:gridCol w="6964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20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РЕЧЬ ДОЛЖНА БЫТЬ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Понятной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Выразительной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0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Осмысленной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20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Sitka Display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Богатой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И ДРУГОЕ….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2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 ИДЕАЛ!!!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755906"/>
      </p:ext>
    </p:extLst>
  </p:cSld>
  <p:clrMapOvr>
    <a:masterClrMapping/>
  </p:clrMapOvr>
  <p:transition spd="med"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168" y="848924"/>
            <a:ext cx="68762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РОДИТЕЛИ, А ВЫ ЗНАЕТЕ, ЧТО развивая пальчики ребенка – мы развиваем речь.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чем лучше развита мелкая моторика, тем успешнее будет развиваться и речь. Мелкую моторику рук развивают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 И ВОДОЙ;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ЗАНЯТИЯ ПРОДУКТИВНОЙ ДЕЯТЕЛЬНОСТЬЮ (РИСОВАНИИ, ЛЕПКА, АППЛИКАЦИЯ).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ребенку перебирать крупы, играть с пуговицами, мелкими игрушками.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НЕДАРОМ ГОВОРЯТ, что кисть руки – это орган речи ребенка, которую необходимо развивать, начиная с самого раннего возраста.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512168" cy="5517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3061892"/>
      </p:ext>
    </p:extLst>
  </p:cSld>
  <p:clrMapOvr>
    <a:masterClrMapping/>
  </p:clrMapOvr>
  <p:transition spd="med"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УПРАЖНЕНИЕ</a:t>
            </a:r>
          </a:p>
          <a:p>
            <a:pPr lvl="0"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ИЗ ЧЕГО СДЕЛАНО?» </a:t>
            </a:r>
            <a:endParaRPr lang="ru-RU" sz="28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64904"/>
            <a:ext cx="2304256" cy="3180124"/>
          </a:xfrm>
          <a:prstGeom prst="rect">
            <a:avLst/>
          </a:prstGeom>
        </p:spPr>
      </p:pic>
      <p:sp>
        <p:nvSpPr>
          <p:cNvPr id="4" name="Стрелка вправо с вырезом 3"/>
          <p:cNvSpPr/>
          <p:nvPr/>
        </p:nvSpPr>
        <p:spPr>
          <a:xfrm>
            <a:off x="3795639" y="3758922"/>
            <a:ext cx="1116124" cy="7920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63" y="2420888"/>
            <a:ext cx="3188629" cy="3630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086165"/>
      </p:ext>
    </p:extLst>
  </p:cSld>
  <p:clrMapOvr>
    <a:masterClrMapping/>
  </p:clrMapOvr>
  <p:transition spd="med"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57069"/>
            <a:ext cx="7272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РЕЧЕВОЕ УПРАЖНЕНИЕ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«НАЗОВИ ЛАСКОВО»</a:t>
            </a: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гриб – грибочек 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                   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ягода - ягодка</a:t>
            </a:r>
          </a:p>
        </p:txBody>
      </p:sp>
      <p:pic>
        <p:nvPicPr>
          <p:cNvPr id="4" name="Picture 2" descr="http://learnlearn.net/Naturen/res/Default/ESS_PasteBitmap02302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3040" y="3212976"/>
            <a:ext cx="2928958" cy="3216222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4932040" y="3717032"/>
            <a:ext cx="2743154" cy="2152258"/>
            <a:chOff x="4290226" y="2864477"/>
            <a:chExt cx="3372650" cy="2665259"/>
          </a:xfrm>
        </p:grpSpPr>
        <p:pic>
          <p:nvPicPr>
            <p:cNvPr id="6" name="Picture 6" descr="http://player.myshared.ru/1002163/data/images/img1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90226" y="2864477"/>
              <a:ext cx="2308876" cy="2665259"/>
            </a:xfrm>
            <a:prstGeom prst="rect">
              <a:avLst/>
            </a:prstGeom>
            <a:noFill/>
          </p:spPr>
        </p:pic>
        <p:pic>
          <p:nvPicPr>
            <p:cNvPr id="7" name="Picture 8" descr="http://player.myshared.ru/1002163/data/images/img13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184668">
              <a:off x="6500826" y="3929066"/>
              <a:ext cx="1162050" cy="14287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424279386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691276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Важно знать!!!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8359"/>
            <a:ext cx="5598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002060"/>
                </a:solidFill>
                <a:latin typeface="Constantia"/>
              </a:rPr>
              <a:t>Без помощи и руководства взрослого РЕЧЬ развивается медленно или не развивается совсем.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52424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800" b="1" dirty="0">
                <a:solidFill>
                  <a:srgbClr val="002060"/>
                </a:solidFill>
                <a:latin typeface="Constantia"/>
              </a:rPr>
              <a:t>Поэтому родителям необходимо совместить три важных компонента:                             общение,  игру  и обучение</a:t>
            </a:r>
            <a:r>
              <a:rPr lang="ru-RU" sz="2800" dirty="0">
                <a:solidFill>
                  <a:srgbClr val="002060"/>
                </a:solidFill>
                <a:latin typeface="Constantia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346753"/>
            <a:ext cx="3528392" cy="3032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6159164"/>
      </p:ext>
    </p:extLst>
  </p:cSld>
  <p:clrMapOvr>
    <a:masterClrMapping/>
  </p:clrMapOvr>
  <p:transition spd="med"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270" y="1121120"/>
            <a:ext cx="5234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внимания!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47" y="3272859"/>
            <a:ext cx="3962400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73" y="3306334"/>
            <a:ext cx="3033140" cy="3062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5306570"/>
      </p:ext>
    </p:extLst>
  </p:cSld>
  <p:clrMapOvr>
    <a:masterClrMapping/>
  </p:clrMapOvr>
  <p:transition spd="med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24744"/>
            <a:ext cx="48141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ЧТО ЖЕ ПОЛУЧАЕТСЯ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НА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САМОМ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ДЕЛЕ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5688632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2029047"/>
      </p:ext>
    </p:extLst>
  </p:cSld>
  <p:clrMapOvr>
    <a:masterClrMapping/>
  </p:clrMapOvr>
  <p:transition spd="med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7442" y="1052736"/>
            <a:ext cx="602726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 современное время наши дети мало проводят времени в обществе родителей (всё больше за компьютером, у телевизора или со своими игрушками) и редко слушают рассказы и сказки из уст мамы или папы, а уж дома развивающие речевые занятия - это вообще редкость.</a:t>
            </a: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26" y="4344575"/>
            <a:ext cx="2846809" cy="2513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61" y="3946877"/>
            <a:ext cx="2077090" cy="2911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772"/>
          <a:stretch/>
        </p:blipFill>
        <p:spPr>
          <a:xfrm>
            <a:off x="2649487" y="4344575"/>
            <a:ext cx="3990371" cy="2115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7729286"/>
      </p:ext>
    </p:extLst>
  </p:cSld>
  <p:clrMapOvr>
    <a:masterClrMapping/>
  </p:clrMapOvr>
  <p:transition spd="med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20"/>
            <a:ext cx="55263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Вот и получается, что с речью ребенка к моменту поступления в школу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ВОЗНИКАЕТ МНОЖЕСТВО ПРОБЛЕМ.</a:t>
            </a:r>
          </a:p>
          <a:p>
            <a:pPr lvl="0" algn="just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Рассмотрим с какими проблемами мы можем столкнуться перед школой: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66160"/>
            <a:ext cx="5004048" cy="3291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3168352" cy="2961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184308597"/>
      </p:ext>
    </p:extLst>
  </p:cSld>
  <p:clrMapOvr>
    <a:masterClrMapping/>
  </p:clrMapOvr>
  <p:transition spd="med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0432" y="1061084"/>
            <a:ext cx="55263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ОДНОСЛОЖНАЯ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РЕЧЬ</a:t>
            </a:r>
            <a:endParaRPr lang="ru-RU" sz="40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Состоящая из одних простых предложений речь.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2976"/>
            <a:ext cx="4338736" cy="3209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7072119"/>
      </p:ext>
    </p:extLst>
  </p:cSld>
  <p:clrMapOvr>
    <a:masterClrMapping/>
  </p:clrMapOvr>
  <p:transition spd="med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96752"/>
            <a:ext cx="5526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БЕДНАЯ РЕЧЬ</a:t>
            </a:r>
            <a:endParaRPr lang="ru-RU" sz="40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Недостаточный словарный запас.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6454"/>
            <a:ext cx="3361548" cy="4572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04" y="2316454"/>
            <a:ext cx="2231952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1939449"/>
      </p:ext>
    </p:extLst>
  </p:cSld>
  <p:clrMapOvr>
    <a:masterClrMapping/>
  </p:clrMapOvr>
  <p:transition spd="med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96752"/>
            <a:ext cx="60486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 - «ПАРАЗИТЫ»</a:t>
            </a:r>
            <a:endParaRPr lang="ru-RU" sz="32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Замусоривание речи. Употребление нелитературных слов и выражений. А это результат просмотра телевизионных передач для взрослых.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000" b="1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3356992"/>
            <a:ext cx="9144000" cy="2985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511620"/>
      </p:ext>
    </p:extLst>
  </p:cSld>
  <p:clrMapOvr>
    <a:masterClrMapping/>
  </p:clrMapOvr>
  <p:transition spd="med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08720"/>
            <a:ext cx="62646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НЕТ ГРАМОТНЫХ ВОПРОСОВ </a:t>
            </a:r>
            <a:endParaRPr lang="ru-RU" sz="4000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Недоступность грамотно и доступно сформулировать вопрос. Заметьте не только у детей, но у взрослых возникает эта проблема.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2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33870"/>
            <a:ext cx="4176464" cy="333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828995"/>
      </p:ext>
    </p:extLst>
  </p:cSld>
  <p:clrMapOvr>
    <a:masterClrMapping/>
  </p:clrMapOvr>
  <p:transition spd="med">
    <p:wheel spokes="3"/>
  </p:transition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246</TotalTime>
  <Words>835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HDOfficeLightV0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Музыкальный зал</dc:creator>
  <cp:lastModifiedBy>user</cp:lastModifiedBy>
  <cp:revision>7</cp:revision>
  <dcterms:modified xsi:type="dcterms:W3CDTF">2019-04-26T01:12:17Z</dcterms:modified>
</cp:coreProperties>
</file>