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3"/>
  </p:notesMasterIdLst>
  <p:sldIdLst>
    <p:sldId id="256" r:id="rId2"/>
    <p:sldId id="257" r:id="rId3"/>
    <p:sldId id="259" r:id="rId4"/>
    <p:sldId id="267" r:id="rId5"/>
    <p:sldId id="258" r:id="rId6"/>
    <p:sldId id="264" r:id="rId7"/>
    <p:sldId id="262" r:id="rId8"/>
    <p:sldId id="269" r:id="rId9"/>
    <p:sldId id="266" r:id="rId10"/>
    <p:sldId id="261" r:id="rId11"/>
    <p:sldId id="268" r:id="rId12"/>
  </p:sldIdLst>
  <p:sldSz cx="9144000" cy="6858000" type="screen4x3"/>
  <p:notesSz cx="6858000" cy="9144000"/>
  <p:defaultTextStyle>
    <a:defPPr>
      <a:defRPr lang="ru-RU"/>
    </a:defPPr>
    <a:lvl1pPr algn="l" rtl="0" fontAlgn="base">
      <a:spcBef>
        <a:spcPct val="0"/>
      </a:spcBef>
      <a:spcAft>
        <a:spcPct val="0"/>
      </a:spcAft>
      <a:defRPr sz="16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16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16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16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1600" b="1" kern="1200">
        <a:solidFill>
          <a:schemeClr val="tx1"/>
        </a:solidFill>
        <a:latin typeface="Times New Roman" pitchFamily="18" charset="0"/>
        <a:ea typeface="+mn-ea"/>
        <a:cs typeface="Arial" charset="0"/>
      </a:defRPr>
    </a:lvl5pPr>
    <a:lvl6pPr marL="2286000" algn="l" defTabSz="914400" rtl="0" eaLnBrk="1" latinLnBrk="0" hangingPunct="1">
      <a:defRPr sz="1600" b="1" kern="1200">
        <a:solidFill>
          <a:schemeClr val="tx1"/>
        </a:solidFill>
        <a:latin typeface="Times New Roman" pitchFamily="18" charset="0"/>
        <a:ea typeface="+mn-ea"/>
        <a:cs typeface="Arial" charset="0"/>
      </a:defRPr>
    </a:lvl6pPr>
    <a:lvl7pPr marL="2743200" algn="l" defTabSz="914400" rtl="0" eaLnBrk="1" latinLnBrk="0" hangingPunct="1">
      <a:defRPr sz="1600" b="1" kern="1200">
        <a:solidFill>
          <a:schemeClr val="tx1"/>
        </a:solidFill>
        <a:latin typeface="Times New Roman" pitchFamily="18" charset="0"/>
        <a:ea typeface="+mn-ea"/>
        <a:cs typeface="Arial" charset="0"/>
      </a:defRPr>
    </a:lvl7pPr>
    <a:lvl8pPr marL="3200400" algn="l" defTabSz="914400" rtl="0" eaLnBrk="1" latinLnBrk="0" hangingPunct="1">
      <a:defRPr sz="1600" b="1" kern="1200">
        <a:solidFill>
          <a:schemeClr val="tx1"/>
        </a:solidFill>
        <a:latin typeface="Times New Roman" pitchFamily="18" charset="0"/>
        <a:ea typeface="+mn-ea"/>
        <a:cs typeface="Arial" charset="0"/>
      </a:defRPr>
    </a:lvl8pPr>
    <a:lvl9pPr marL="3657600" algn="l" defTabSz="914400" rtl="0" eaLnBrk="1" latinLnBrk="0" hangingPunct="1">
      <a:defRPr sz="16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88" autoAdjust="0"/>
    <p:restoredTop sz="88576" autoAdjust="0"/>
  </p:normalViewPr>
  <p:slideViewPr>
    <p:cSldViewPr>
      <p:cViewPr varScale="1">
        <p:scale>
          <a:sx n="97" d="100"/>
          <a:sy n="97" d="100"/>
        </p:scale>
        <p:origin x="-3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073B6D-A280-476C-B81B-C09B2C654DE8}" type="datetimeFigureOut">
              <a:rPr lang="ru-RU"/>
              <a:pPr>
                <a:defRPr/>
              </a:pPr>
              <a:t>26.04.2019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8922906B-0BB3-4F74-AFD8-3076233E4ED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Образ слайда 1"/>
          <p:cNvSpPr>
            <a:spLocks noGrp="1" noRot="1" noChangeAspect="1"/>
          </p:cNvSpPr>
          <p:nvPr>
            <p:ph type="sldImg"/>
          </p:nvPr>
        </p:nvSpPr>
        <p:spPr bwMode="auto">
          <a:noFill/>
          <a:ln>
            <a:solidFill>
              <a:srgbClr val="000000"/>
            </a:solidFill>
            <a:miter lim="800000"/>
            <a:headEnd/>
            <a:tailEnd/>
          </a:ln>
        </p:spPr>
      </p:sp>
      <p:sp>
        <p:nvSpPr>
          <p:cNvPr id="10242" name="Заметки 2"/>
          <p:cNvSpPr>
            <a:spLocks noGrp="1"/>
          </p:cNvSpPr>
          <p:nvPr>
            <p:ph type="body" idx="1"/>
          </p:nvPr>
        </p:nvSpPr>
        <p:spPr bwMode="auto">
          <a:noFill/>
        </p:spPr>
        <p:txBody>
          <a:bodyPr/>
          <a:lstStyle/>
          <a:p>
            <a:pPr eaLnBrk="1" hangingPunct="1">
              <a:spcBef>
                <a:spcPct val="0"/>
              </a:spcBef>
            </a:pPr>
            <a:endParaRPr lang="ru-RU" smtClean="0"/>
          </a:p>
          <a:p>
            <a:pPr eaLnBrk="1" hangingPunct="1">
              <a:spcBef>
                <a:spcPct val="0"/>
              </a:spcBef>
            </a:pPr>
            <a:endParaRPr lang="ru-RU" smtClean="0"/>
          </a:p>
          <a:p>
            <a:pPr eaLnBrk="1" hangingPunct="1">
              <a:spcBef>
                <a:spcPct val="0"/>
              </a:spcBef>
            </a:pPr>
            <a:endParaRPr lang="ru-RU" smtClean="0"/>
          </a:p>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12474-EC09-460A-9627-C35F61E9B087}" type="slidenum">
              <a:rPr lang="ru-RU">
                <a:cs typeface="Arial" charset="0"/>
              </a:rPr>
              <a:pPr fontAlgn="base">
                <a:spcBef>
                  <a:spcPct val="0"/>
                </a:spcBef>
                <a:spcAft>
                  <a:spcPct val="0"/>
                </a:spcAft>
                <a:defRPr/>
              </a:pPr>
              <a:t>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E3214D80-006F-426A-B6F2-E74314A693BE}" type="datetimeFigureOut">
              <a:rPr lang="ru-RU"/>
              <a:pPr>
                <a:defRPr/>
              </a:pPr>
              <a:t>26.04.2019</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381AB188-3427-41B9-A229-81A6ECD1FC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b="0">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F4BEBD9F-195C-40B0-BFDE-0F06E6706558}" type="datetimeFigureOut">
              <a:rPr lang="ru-RU"/>
              <a:pPr>
                <a:defRPr/>
              </a:pPr>
              <a:t>26.04.2019</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A08C3B9C-925E-49F6-BA95-1A9F5512AC0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b="0">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1BE2AF40-7EE6-4D77-B1FB-D72F3BC2C2EF}" type="datetimeFigureOut">
              <a:rPr lang="ru-RU"/>
              <a:pPr>
                <a:defRPr/>
              </a:pPr>
              <a:t>26.04.2019</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87C13F52-36B6-4585-8967-780A3EFDD2B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b="0">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E280F1B5-4A9F-424E-9AF4-03A2BB23055C}" type="datetimeFigureOut">
              <a:rPr lang="ru-RU"/>
              <a:pPr>
                <a:defRPr/>
              </a:pPr>
              <a:t>26.04.2019</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40EA7F86-3E15-459F-B4E6-7D9041A8017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b="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b="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b="0">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447848EF-50BD-4049-B979-0142AB3DC47C}" type="datetimeFigureOut">
              <a:rPr lang="ru-RU"/>
              <a:pPr>
                <a:defRPr/>
              </a:pPr>
              <a:t>26.04.2019</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6AF39E25-153C-4F2B-AFDB-9CD91E75104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b="0">
                <a:solidFill>
                  <a:schemeClr val="tx2"/>
                </a:solidFill>
                <a:latin typeface="+mn-lt"/>
                <a:cs typeface="+mn-cs"/>
              </a:defRPr>
            </a:lvl1pPr>
          </a:lstStyle>
          <a:p>
            <a:pPr>
              <a:defRPr/>
            </a:pPr>
            <a:fld id="{751FB8CF-B196-4CBA-A236-B6E29144183E}" type="datetimeFigureOut">
              <a:rPr lang="ru-RU"/>
              <a:pPr>
                <a:defRPr/>
              </a:pPr>
              <a:t>26.04.2019</a:t>
            </a:fld>
            <a:endParaRPr lang="ru-RU"/>
          </a:p>
        </p:txBody>
      </p:sp>
      <p:sp>
        <p:nvSpPr>
          <p:cNvPr id="28"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fontAlgn="auto">
              <a:spcBef>
                <a:spcPts val="0"/>
              </a:spcBef>
              <a:spcAft>
                <a:spcPts val="0"/>
              </a:spcAft>
              <a:defRPr sz="1000" b="0">
                <a:solidFill>
                  <a:schemeClr val="tx2"/>
                </a:solidFill>
                <a:latin typeface="+mn-lt"/>
                <a:cs typeface="+mn-cs"/>
              </a:defRPr>
            </a:lvl1pPr>
          </a:lstStyle>
          <a:p>
            <a:pPr>
              <a:defRPr/>
            </a:pPr>
            <a:endParaRPr lang="ru-RU"/>
          </a:p>
        </p:txBody>
      </p:sp>
      <p:sp>
        <p:nvSpPr>
          <p:cNvPr id="29"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b="0">
                <a:solidFill>
                  <a:schemeClr val="tx2"/>
                </a:solidFill>
                <a:latin typeface="+mn-lt"/>
                <a:cs typeface="+mn-cs"/>
              </a:defRPr>
            </a:lvl1pPr>
          </a:lstStyle>
          <a:p>
            <a:pPr>
              <a:defRPr/>
            </a:pPr>
            <a:fld id="{314B2C10-B5B7-47E5-A952-63D17A96AEB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lgn="ctr" rtl="0" eaLnBrk="0" fontAlgn="base" hangingPunct="0">
        <a:spcBef>
          <a:spcPct val="0"/>
        </a:spcBef>
        <a:spcAft>
          <a:spcPct val="0"/>
        </a:spcAft>
        <a:defRPr sz="4400" kern="1200">
          <a:solidFill>
            <a:srgbClr val="FFFFFF"/>
          </a:solidFill>
          <a:latin typeface="Arial" charset="0"/>
          <a:ea typeface="+mj-ea"/>
          <a:cs typeface="+mj-cs"/>
        </a:defRPr>
      </a:lvl1pPr>
      <a:lvl2pPr algn="ctr" rtl="0" eaLnBrk="0" fontAlgn="base" hangingPunct="0">
        <a:spcBef>
          <a:spcPct val="0"/>
        </a:spcBef>
        <a:spcAft>
          <a:spcPct val="0"/>
        </a:spcAft>
        <a:defRPr sz="4400">
          <a:solidFill>
            <a:srgbClr val="FFFFFF"/>
          </a:solidFill>
          <a:latin typeface="Arial" charset="0"/>
        </a:defRPr>
      </a:lvl2pPr>
      <a:lvl3pPr algn="ctr" rtl="0" eaLnBrk="0" fontAlgn="base" hangingPunct="0">
        <a:spcBef>
          <a:spcPct val="0"/>
        </a:spcBef>
        <a:spcAft>
          <a:spcPct val="0"/>
        </a:spcAft>
        <a:defRPr sz="4400">
          <a:solidFill>
            <a:srgbClr val="FFFFFF"/>
          </a:solidFill>
          <a:latin typeface="Arial" charset="0"/>
        </a:defRPr>
      </a:lvl3pPr>
      <a:lvl4pPr algn="ctr" rtl="0" eaLnBrk="0" fontAlgn="base" hangingPunct="0">
        <a:spcBef>
          <a:spcPct val="0"/>
        </a:spcBef>
        <a:spcAft>
          <a:spcPct val="0"/>
        </a:spcAft>
        <a:defRPr sz="4400">
          <a:solidFill>
            <a:srgbClr val="FFFFFF"/>
          </a:solidFill>
          <a:latin typeface="Arial" charset="0"/>
        </a:defRPr>
      </a:lvl4pPr>
      <a:lvl5pPr algn="ctr" rtl="0" eaLnBrk="0" fontAlgn="base" hangingPunct="0">
        <a:spcBef>
          <a:spcPct val="0"/>
        </a:spcBef>
        <a:spcAft>
          <a:spcPct val="0"/>
        </a:spcAft>
        <a:defRPr sz="4400">
          <a:solidFill>
            <a:srgbClr val="FFFFFF"/>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Arial" charset="0"/>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Arial" charset="0"/>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Arial" charset="0"/>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Arial" charset="0"/>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Arial"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5"/>
            <a:ext cx="8229600" cy="3952881"/>
          </a:xfrm>
        </p:spPr>
        <p:txBody>
          <a:bodyPr anchor="ctr"/>
          <a:lstStyle/>
          <a:p>
            <a:pPr algn="ctr" eaLnBrk="1" hangingPunct="1"/>
            <a:r>
              <a:rPr lang="ru-RU" sz="4400" dirty="0" smtClean="0"/>
              <a:t>Как научить ребенка полюбить книгу и развить культуру чтения</a:t>
            </a:r>
            <a:r>
              <a:rPr lang="ru-RU" sz="4400" dirty="0" smtClean="0"/>
              <a:t>.</a:t>
            </a:r>
            <a:br>
              <a:rPr lang="ru-RU" sz="4400" dirty="0" smtClean="0"/>
            </a:br>
            <a:r>
              <a:rPr lang="ru-RU" sz="4400" dirty="0" smtClean="0"/>
              <a:t/>
            </a:r>
            <a:br>
              <a:rPr lang="ru-RU" sz="4400" dirty="0" smtClean="0"/>
            </a:br>
            <a:r>
              <a:rPr lang="ru-RU" sz="1600" dirty="0" smtClean="0"/>
              <a:t>Воспитатель </a:t>
            </a:r>
            <a:r>
              <a:rPr lang="ru-RU" sz="1600" dirty="0" err="1" smtClean="0"/>
              <a:t>Петрушева</a:t>
            </a:r>
            <a:r>
              <a:rPr lang="ru-RU" sz="1600" dirty="0" smtClean="0"/>
              <a:t> </a:t>
            </a:r>
            <a:r>
              <a:rPr lang="ru-RU" sz="1600" dirty="0" err="1" smtClean="0"/>
              <a:t>Инга</a:t>
            </a:r>
            <a:r>
              <a:rPr lang="ru-RU" sz="1600" dirty="0" smtClean="0"/>
              <a:t> Анатольевна</a:t>
            </a:r>
            <a:endParaRPr lang="ru-RU" sz="4400" dirty="0" smtClean="0"/>
          </a:p>
        </p:txBody>
      </p:sp>
      <p:pic>
        <p:nvPicPr>
          <p:cNvPr id="8194" name="Picture 3" descr="iQ2AFC0H1"/>
          <p:cNvPicPr>
            <a:picLocks noChangeAspect="1" noChangeArrowheads="1"/>
          </p:cNvPicPr>
          <p:nvPr/>
        </p:nvPicPr>
        <p:blipFill>
          <a:blip r:embed="rId2"/>
          <a:srcRect/>
          <a:stretch>
            <a:fillRect/>
          </a:stretch>
        </p:blipFill>
        <p:spPr bwMode="auto">
          <a:xfrm>
            <a:off x="1117600" y="3860800"/>
            <a:ext cx="2052638" cy="2544763"/>
          </a:xfrm>
          <a:prstGeom prst="rect">
            <a:avLst/>
          </a:prstGeom>
          <a:noFill/>
          <a:ln w="9525">
            <a:noFill/>
            <a:miter lim="800000"/>
            <a:headEnd/>
            <a:tailEnd/>
          </a:ln>
        </p:spPr>
      </p:pic>
      <p:pic>
        <p:nvPicPr>
          <p:cNvPr id="8195" name="Picture 4" descr="untitled"/>
          <p:cNvPicPr>
            <a:picLocks noChangeAspect="1" noChangeArrowheads="1"/>
          </p:cNvPicPr>
          <p:nvPr/>
        </p:nvPicPr>
        <p:blipFill>
          <a:blip r:embed="rId3" cstate="print"/>
          <a:srcRect/>
          <a:stretch>
            <a:fillRect/>
          </a:stretch>
        </p:blipFill>
        <p:spPr bwMode="auto">
          <a:xfrm>
            <a:off x="6732588" y="3860800"/>
            <a:ext cx="1908175" cy="2533650"/>
          </a:xfrm>
          <a:prstGeom prst="rect">
            <a:avLst/>
          </a:prstGeom>
          <a:noFill/>
          <a:ln w="9525">
            <a:noFill/>
            <a:miter lim="800000"/>
            <a:headEnd/>
            <a:tailEnd/>
          </a:ln>
        </p:spPr>
      </p:pic>
      <p:pic>
        <p:nvPicPr>
          <p:cNvPr id="8196" name="Picture 5" descr="iKVR4ZC4D"/>
          <p:cNvPicPr>
            <a:picLocks noChangeAspect="1" noChangeArrowheads="1"/>
          </p:cNvPicPr>
          <p:nvPr/>
        </p:nvPicPr>
        <p:blipFill>
          <a:blip r:embed="rId4"/>
          <a:srcRect/>
          <a:stretch>
            <a:fillRect/>
          </a:stretch>
        </p:blipFill>
        <p:spPr bwMode="auto">
          <a:xfrm>
            <a:off x="4008438" y="3860800"/>
            <a:ext cx="2019300" cy="25447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1"/>
          <p:cNvSpPr>
            <a:spLocks noGrp="1"/>
          </p:cNvSpPr>
          <p:nvPr>
            <p:ph idx="4294967295"/>
          </p:nvPr>
        </p:nvSpPr>
        <p:spPr>
          <a:xfrm>
            <a:off x="900113" y="3213100"/>
            <a:ext cx="7408862" cy="2952750"/>
          </a:xfrm>
        </p:spPr>
        <p:txBody>
          <a:bodyPr/>
          <a:lstStyle/>
          <a:p>
            <a:pPr eaLnBrk="1" hangingPunct="1">
              <a:buFont typeface="Symbol" pitchFamily="18" charset="2"/>
              <a:buNone/>
            </a:pPr>
            <a:endParaRPr lang="ru-RU" sz="3200" b="1" smtClean="0"/>
          </a:p>
          <a:p>
            <a:pPr eaLnBrk="1" hangingPunct="1">
              <a:buFont typeface="Symbol" pitchFamily="18" charset="2"/>
              <a:buNone/>
            </a:pPr>
            <a:r>
              <a:rPr lang="ru-RU" sz="3200" smtClean="0"/>
              <a:t>.</a:t>
            </a:r>
          </a:p>
        </p:txBody>
      </p:sp>
      <p:sp>
        <p:nvSpPr>
          <p:cNvPr id="18434" name="Заголовок 2"/>
          <p:cNvSpPr>
            <a:spLocks noGrp="1"/>
          </p:cNvSpPr>
          <p:nvPr>
            <p:ph type="title" idx="4294967295"/>
          </p:nvPr>
        </p:nvSpPr>
        <p:spPr>
          <a:xfrm>
            <a:off x="457200" y="338138"/>
            <a:ext cx="8229600" cy="2586037"/>
          </a:xfrm>
        </p:spPr>
        <p:txBody>
          <a:bodyPr/>
          <a:lstStyle/>
          <a:p>
            <a:pPr eaLnBrk="1" hangingPunct="1"/>
            <a:r>
              <a:rPr lang="ru-RU" sz="2800" smtClean="0"/>
              <a:t>Только в семье формируется </a:t>
            </a:r>
            <a:r>
              <a:rPr lang="ru-RU" sz="2800" b="1" smtClean="0"/>
              <a:t>стойкий</a:t>
            </a:r>
            <a:r>
              <a:rPr lang="ru-RU" sz="2800" smtClean="0"/>
              <a:t> интерес к чтению.</a:t>
            </a:r>
            <a:br>
              <a:rPr lang="ru-RU" sz="2800" smtClean="0"/>
            </a:br>
            <a:r>
              <a:rPr lang="ru-RU" sz="2800" smtClean="0"/>
              <a:t>Только Вы , дорогие мамы и папы, сможете помочь своим детям в воспитании любви и интереса к книге, потребности в чтении.</a:t>
            </a:r>
            <a:br>
              <a:rPr lang="ru-RU" sz="2800" smtClean="0"/>
            </a:br>
            <a:endParaRPr lang="ru-RU" sz="2800" smtClean="0"/>
          </a:p>
        </p:txBody>
      </p:sp>
      <p:pic>
        <p:nvPicPr>
          <p:cNvPr id="18435" name="Picture 4" descr="i9QJ3Y3ES"/>
          <p:cNvPicPr>
            <a:picLocks noChangeAspect="1" noChangeArrowheads="1"/>
          </p:cNvPicPr>
          <p:nvPr/>
        </p:nvPicPr>
        <p:blipFill>
          <a:blip r:embed="rId2"/>
          <a:srcRect/>
          <a:stretch>
            <a:fillRect/>
          </a:stretch>
        </p:blipFill>
        <p:spPr bwMode="auto">
          <a:xfrm>
            <a:off x="1547813" y="2708275"/>
            <a:ext cx="5976937"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1"/>
          <p:cNvSpPr>
            <a:spLocks noGrp="1"/>
          </p:cNvSpPr>
          <p:nvPr>
            <p:ph idx="4294967295"/>
          </p:nvPr>
        </p:nvSpPr>
        <p:spPr/>
        <p:txBody>
          <a:bodyPr/>
          <a:lstStyle/>
          <a:p>
            <a:pPr algn="ctr" eaLnBrk="1" hangingPunct="1"/>
            <a:r>
              <a:rPr lang="ru-RU" sz="5400" b="1" smtClean="0">
                <a:latin typeface="Times New Roman" pitchFamily="18" charset="0"/>
                <a:cs typeface="Times New Roman" pitchFamily="18" charset="0"/>
              </a:rPr>
              <a:t>Спасибо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Заголовок 2"/>
          <p:cNvSpPr>
            <a:spLocks noGrp="1"/>
          </p:cNvSpPr>
          <p:nvPr>
            <p:ph type="title" idx="4294967295"/>
          </p:nvPr>
        </p:nvSpPr>
        <p:spPr>
          <a:xfrm>
            <a:off x="468313" y="333375"/>
            <a:ext cx="8229600" cy="2087563"/>
          </a:xfrm>
        </p:spPr>
        <p:txBody>
          <a:bodyPr/>
          <a:lstStyle/>
          <a:p>
            <a:pPr eaLnBrk="1" hangingPunct="1"/>
            <a:r>
              <a:rPr lang="ru-RU" sz="4000" smtClean="0">
                <a:latin typeface="Candara" pitchFamily="34" charset="0"/>
              </a:rPr>
              <a:t> </a:t>
            </a:r>
            <a:r>
              <a:rPr lang="ru-RU" sz="2800" b="1" smtClean="0"/>
              <a:t>Чтение играет очень важную доминирующую роль  в образовании и развитии творческой личности, в формировании человека с высоким интеллектом. </a:t>
            </a:r>
            <a:endParaRPr lang="ru-RU" sz="2800" smtClean="0"/>
          </a:p>
        </p:txBody>
      </p:sp>
      <p:pic>
        <p:nvPicPr>
          <p:cNvPr id="9218" name="Picture 3" descr="image"/>
          <p:cNvPicPr>
            <a:picLocks noChangeAspect="1" noChangeArrowheads="1"/>
          </p:cNvPicPr>
          <p:nvPr/>
        </p:nvPicPr>
        <p:blipFill>
          <a:blip r:embed="rId3"/>
          <a:srcRect/>
          <a:stretch>
            <a:fillRect/>
          </a:stretch>
        </p:blipFill>
        <p:spPr bwMode="auto">
          <a:xfrm>
            <a:off x="2195513" y="2781300"/>
            <a:ext cx="504031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Объект 1"/>
          <p:cNvSpPr>
            <a:spLocks noGrp="1"/>
          </p:cNvSpPr>
          <p:nvPr>
            <p:ph idx="4294967295"/>
          </p:nvPr>
        </p:nvSpPr>
        <p:spPr>
          <a:xfrm>
            <a:off x="900113" y="1773238"/>
            <a:ext cx="7408862" cy="4352925"/>
          </a:xfrm>
        </p:spPr>
        <p:txBody>
          <a:bodyPr/>
          <a:lstStyle/>
          <a:p>
            <a:pPr marL="0" indent="0" algn="ctr" eaLnBrk="1" hangingPunct="1">
              <a:buFont typeface="Symbol" pitchFamily="18" charset="2"/>
              <a:buNone/>
            </a:pPr>
            <a:endParaRPr lang="ru-RU" sz="2800" smtClean="0">
              <a:latin typeface="Times New Roman" pitchFamily="18" charset="0"/>
              <a:cs typeface="Times New Roman" pitchFamily="18" charset="0"/>
            </a:endParaRPr>
          </a:p>
          <a:p>
            <a:pPr marL="0" indent="0" eaLnBrk="1" hangingPunct="1"/>
            <a:r>
              <a:rPr lang="ru-RU" sz="2800" smtClean="0">
                <a:latin typeface="Times New Roman" pitchFamily="18" charset="0"/>
                <a:cs typeface="Times New Roman" pitchFamily="18" charset="0"/>
              </a:rPr>
              <a:t>Но сейчас, в 21 веке, веке научно технического прогресса, где господствуют телевидение, компьютеры и видеоигры, дети потеряли интерес к чтению. Исчезла традиция семейного чтения.</a:t>
            </a:r>
          </a:p>
          <a:p>
            <a:pPr marL="0" indent="0" eaLnBrk="1" hangingPunct="1"/>
            <a:r>
              <a:rPr lang="ru-RU" sz="2800" smtClean="0">
                <a:latin typeface="Times New Roman" pitchFamily="18" charset="0"/>
                <a:cs typeface="Times New Roman" pitchFamily="18" charset="0"/>
              </a:rPr>
              <a:t>«Люди, которые читают книги, всегда будут управлять теми, кто смотрит телевизор»      </a:t>
            </a:r>
            <a:r>
              <a:rPr lang="ru-RU" smtClean="0">
                <a:latin typeface="Times New Roman" pitchFamily="18" charset="0"/>
                <a:cs typeface="Times New Roman" pitchFamily="18" charset="0"/>
              </a:rPr>
              <a:t>Ф.Жанлие.</a:t>
            </a:r>
            <a:r>
              <a:rPr lang="ru-RU" sz="2800" smtClean="0">
                <a:latin typeface="Times New Roman" pitchFamily="18" charset="0"/>
                <a:cs typeface="Times New Roman" pitchFamily="18" charset="0"/>
              </a:rPr>
              <a:t>                         </a:t>
            </a:r>
          </a:p>
          <a:p>
            <a:pPr marL="0" indent="0" eaLnBrk="1" hangingPunct="1">
              <a:buFont typeface="Symbol" pitchFamily="18" charset="2"/>
              <a:buNone/>
            </a:pPr>
            <a:r>
              <a:rPr lang="ru-RU" sz="2800" smtClean="0">
                <a:latin typeface="Times New Roman" pitchFamily="18" charset="0"/>
                <a:cs typeface="Times New Roman" pitchFamily="18" charset="0"/>
              </a:rPr>
              <a:t>          </a:t>
            </a:r>
          </a:p>
          <a:p>
            <a:pPr marL="0" indent="0" algn="ctr" eaLnBrk="1" hangingPunct="1"/>
            <a:endParaRPr lang="ru-RU" sz="2800" smtClean="0">
              <a:latin typeface="Times New Roman" pitchFamily="18" charset="0"/>
              <a:cs typeface="Times New Roman" pitchFamily="18" charset="0"/>
            </a:endParaRPr>
          </a:p>
        </p:txBody>
      </p:sp>
      <p:sp>
        <p:nvSpPr>
          <p:cNvPr id="11266" name="Заголовок 2"/>
          <p:cNvSpPr>
            <a:spLocks noGrp="1"/>
          </p:cNvSpPr>
          <p:nvPr>
            <p:ph type="title" idx="4294967295"/>
          </p:nvPr>
        </p:nvSpPr>
        <p:spPr/>
        <p:txBody>
          <a:bodyPr/>
          <a:lstStyle/>
          <a:p>
            <a:pPr eaLnBrk="1" hangingPunct="1"/>
            <a:r>
              <a:rPr lang="ru-RU" sz="3600" b="1" smtClean="0"/>
              <a:t>Еще совсем недавно ценность книги и чтения была неоспорима.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ъект 1"/>
          <p:cNvSpPr>
            <a:spLocks noGrp="1"/>
          </p:cNvSpPr>
          <p:nvPr>
            <p:ph idx="4294967295"/>
          </p:nvPr>
        </p:nvSpPr>
        <p:spPr>
          <a:xfrm>
            <a:off x="871538" y="1268413"/>
            <a:ext cx="7408862" cy="4857750"/>
          </a:xfrm>
        </p:spPr>
        <p:txBody>
          <a:bodyPr/>
          <a:lstStyle/>
          <a:p>
            <a:pPr eaLnBrk="1" hangingPunct="1"/>
            <a:r>
              <a:rPr lang="ru-RU" smtClean="0">
                <a:latin typeface="Times New Roman" pitchFamily="18" charset="0"/>
                <a:cs typeface="Times New Roman" pitchFamily="18" charset="0"/>
              </a:rPr>
              <a:t>Вы открываете ему мир;</a:t>
            </a:r>
          </a:p>
          <a:p>
            <a:pPr eaLnBrk="1" hangingPunct="1"/>
            <a:r>
              <a:rPr lang="ru-RU" smtClean="0">
                <a:latin typeface="Times New Roman" pitchFamily="18" charset="0"/>
                <a:cs typeface="Times New Roman" pitchFamily="18" charset="0"/>
              </a:rPr>
              <a:t>Заставляете его размышлять;</a:t>
            </a:r>
          </a:p>
          <a:p>
            <a:pPr eaLnBrk="1" hangingPunct="1"/>
            <a:r>
              <a:rPr lang="ru-RU" smtClean="0">
                <a:latin typeface="Times New Roman" pitchFamily="18" charset="0"/>
                <a:cs typeface="Times New Roman" pitchFamily="18" charset="0"/>
              </a:rPr>
              <a:t>Узнавать как можно больше;</a:t>
            </a:r>
          </a:p>
          <a:p>
            <a:pPr eaLnBrk="1" hangingPunct="1"/>
            <a:r>
              <a:rPr lang="ru-RU" smtClean="0">
                <a:latin typeface="Times New Roman" pitchFamily="18" charset="0"/>
                <a:cs typeface="Times New Roman" pitchFamily="18" charset="0"/>
              </a:rPr>
              <a:t>Вы развивает речь ребенка, делает её грамотной, четкой, понятной, образной, красивой;</a:t>
            </a:r>
          </a:p>
          <a:p>
            <a:pPr eaLnBrk="1" hangingPunct="1"/>
            <a:r>
              <a:rPr lang="ru-RU" smtClean="0">
                <a:latin typeface="Times New Roman" pitchFamily="18" charset="0"/>
                <a:cs typeface="Times New Roman" pitchFamily="18" charset="0"/>
              </a:rPr>
              <a:t>Вы пополняет словарный запас;</a:t>
            </a:r>
          </a:p>
          <a:p>
            <a:pPr eaLnBrk="1" hangingPunct="1"/>
            <a:r>
              <a:rPr lang="ru-RU" smtClean="0">
                <a:latin typeface="Times New Roman" pitchFamily="18" charset="0"/>
                <a:cs typeface="Times New Roman" pitchFamily="18" charset="0"/>
              </a:rPr>
              <a:t>Вы способствуйте психофизиологическому развитию (фонематического слуха, памяти, внимания, воображения);</a:t>
            </a:r>
          </a:p>
          <a:p>
            <a:pPr eaLnBrk="1" hangingPunct="1"/>
            <a:r>
              <a:rPr lang="ru-RU" smtClean="0">
                <a:latin typeface="Times New Roman" pitchFamily="18" charset="0"/>
                <a:cs typeface="Times New Roman" pitchFamily="18" charset="0"/>
              </a:rPr>
              <a:t>Вы придаете силы  и вдохновение, увлекаете и развлекаете ребенка, заставляете смеяться и плакать, приносите утешение и указываете выход из трудного положения.</a:t>
            </a:r>
          </a:p>
          <a:p>
            <a:pPr eaLnBrk="1" hangingPunct="1"/>
            <a:endParaRPr lang="ru-RU" smtClean="0">
              <a:latin typeface="Times New Roman" pitchFamily="18" charset="0"/>
              <a:cs typeface="Times New Roman" pitchFamily="18" charset="0"/>
            </a:endParaRPr>
          </a:p>
          <a:p>
            <a:pPr eaLnBrk="1" hangingPunct="1"/>
            <a:endParaRPr lang="ru-RU" smtClean="0">
              <a:latin typeface="Times New Roman" pitchFamily="18" charset="0"/>
              <a:cs typeface="Times New Roman" pitchFamily="18" charset="0"/>
            </a:endParaRPr>
          </a:p>
          <a:p>
            <a:pPr eaLnBrk="1" hangingPunct="1">
              <a:buFont typeface="Wingdings" pitchFamily="2" charset="2"/>
              <a:buChar char="v"/>
            </a:pPr>
            <a:endParaRPr lang="ru-RU" sz="2800" smtClean="0">
              <a:latin typeface="Times New Roman" pitchFamily="18" charset="0"/>
              <a:cs typeface="Times New Roman" pitchFamily="18" charset="0"/>
            </a:endParaRPr>
          </a:p>
          <a:p>
            <a:pPr eaLnBrk="1" hangingPunct="1"/>
            <a:endParaRPr lang="ru-RU" sz="3200" smtClean="0">
              <a:latin typeface="Times New Roman" pitchFamily="18" charset="0"/>
              <a:cs typeface="Times New Roman" pitchFamily="18" charset="0"/>
            </a:endParaRPr>
          </a:p>
        </p:txBody>
      </p:sp>
      <p:sp>
        <p:nvSpPr>
          <p:cNvPr id="12290" name="Заголовок 2"/>
          <p:cNvSpPr>
            <a:spLocks noGrp="1"/>
          </p:cNvSpPr>
          <p:nvPr>
            <p:ph type="title" idx="4294967295"/>
          </p:nvPr>
        </p:nvSpPr>
        <p:spPr>
          <a:xfrm>
            <a:off x="468313" y="549275"/>
            <a:ext cx="8229600" cy="719138"/>
          </a:xfrm>
        </p:spPr>
        <p:txBody>
          <a:bodyPr/>
          <a:lstStyle/>
          <a:p>
            <a:pPr eaLnBrk="1" hangingPunct="1"/>
            <a:r>
              <a:rPr lang="ru-RU" sz="3600" smtClean="0"/>
              <a:t>Открывая ребенку книгу: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6"/>
          <p:cNvSpPr>
            <a:spLocks noChangeArrowheads="1"/>
          </p:cNvSpPr>
          <p:nvPr/>
        </p:nvSpPr>
        <p:spPr bwMode="auto">
          <a:xfrm>
            <a:off x="714348" y="549275"/>
            <a:ext cx="7715304" cy="15113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sz="1800">
              <a:latin typeface="Arial" charset="0"/>
            </a:endParaRPr>
          </a:p>
        </p:txBody>
      </p:sp>
      <p:sp>
        <p:nvSpPr>
          <p:cNvPr id="13314" name="Rectangle 4"/>
          <p:cNvSpPr>
            <a:spLocks noGrp="1"/>
          </p:cNvSpPr>
          <p:nvPr>
            <p:ph type="title" idx="4294967295"/>
          </p:nvPr>
        </p:nvSpPr>
        <p:spPr>
          <a:xfrm>
            <a:off x="2268538" y="908050"/>
            <a:ext cx="4535487" cy="1225550"/>
          </a:xfrm>
        </p:spPr>
        <p:txBody>
          <a:bodyPr/>
          <a:lstStyle/>
          <a:p>
            <a:pPr marL="838200" indent="-838200" algn="l"/>
            <a:r>
              <a:rPr lang="ru-RU" sz="1400" i="1" smtClean="0"/>
              <a:t>        5  причин, по которым читать книги нужно всей семьей</a:t>
            </a:r>
            <a:br>
              <a:rPr lang="ru-RU" sz="1400" i="1" smtClean="0"/>
            </a:br>
            <a:endParaRPr lang="ru-RU" sz="1400" i="1" smtClean="0"/>
          </a:p>
        </p:txBody>
      </p:sp>
      <p:sp>
        <p:nvSpPr>
          <p:cNvPr id="13315" name="AutoShape 5"/>
          <p:cNvSpPr>
            <a:spLocks noChangeArrowheads="1"/>
          </p:cNvSpPr>
          <p:nvPr/>
        </p:nvSpPr>
        <p:spPr bwMode="auto">
          <a:xfrm rot="5149362">
            <a:off x="2335213" y="2786063"/>
            <a:ext cx="1027112" cy="728662"/>
          </a:xfrm>
          <a:prstGeom prst="downArrow">
            <a:avLst>
              <a:gd name="adj1" fmla="val 50000"/>
              <a:gd name="adj2" fmla="val 25000"/>
            </a:avLst>
          </a:prstGeom>
          <a:solidFill>
            <a:schemeClr val="accent1"/>
          </a:solidFill>
          <a:ln w="9525">
            <a:solidFill>
              <a:schemeClr val="tx1"/>
            </a:solidFill>
            <a:miter lim="800000"/>
            <a:headEnd/>
            <a:tailEnd/>
          </a:ln>
        </p:spPr>
        <p:txBody>
          <a:bodyPr rot="10800000" vert="eaVert" wrap="none" anchor="ctr"/>
          <a:lstStyle/>
          <a:p>
            <a:endParaRPr lang="ru-RU" sz="1800">
              <a:latin typeface="Arial" charset="0"/>
            </a:endParaRPr>
          </a:p>
        </p:txBody>
      </p:sp>
      <p:sp>
        <p:nvSpPr>
          <p:cNvPr id="13316" name="AutoShape 10"/>
          <p:cNvSpPr>
            <a:spLocks noChangeArrowheads="1"/>
          </p:cNvSpPr>
          <p:nvPr/>
        </p:nvSpPr>
        <p:spPr bwMode="auto">
          <a:xfrm>
            <a:off x="3563938" y="4581525"/>
            <a:ext cx="1027112" cy="7286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ru-RU" sz="1800">
              <a:latin typeface="Arial" charset="0"/>
            </a:endParaRPr>
          </a:p>
        </p:txBody>
      </p:sp>
      <p:sp>
        <p:nvSpPr>
          <p:cNvPr id="13317" name="AutoShape 11"/>
          <p:cNvSpPr>
            <a:spLocks noChangeArrowheads="1"/>
          </p:cNvSpPr>
          <p:nvPr/>
        </p:nvSpPr>
        <p:spPr bwMode="auto">
          <a:xfrm rot="-2879755">
            <a:off x="5214937" y="4083051"/>
            <a:ext cx="1027113" cy="72866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ru-RU" sz="1800">
              <a:latin typeface="Arial" charset="0"/>
            </a:endParaRPr>
          </a:p>
        </p:txBody>
      </p:sp>
      <p:sp>
        <p:nvSpPr>
          <p:cNvPr id="13318" name="AutoShape 12"/>
          <p:cNvSpPr>
            <a:spLocks noChangeArrowheads="1"/>
          </p:cNvSpPr>
          <p:nvPr/>
        </p:nvSpPr>
        <p:spPr bwMode="auto">
          <a:xfrm rot="-5700483">
            <a:off x="5214938" y="2786063"/>
            <a:ext cx="1027112" cy="72866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ru-RU" sz="1800">
              <a:latin typeface="Arial" charset="0"/>
            </a:endParaRPr>
          </a:p>
        </p:txBody>
      </p:sp>
      <p:sp>
        <p:nvSpPr>
          <p:cNvPr id="13319" name="AutoShape 13"/>
          <p:cNvSpPr>
            <a:spLocks noChangeArrowheads="1"/>
          </p:cNvSpPr>
          <p:nvPr/>
        </p:nvSpPr>
        <p:spPr bwMode="auto">
          <a:xfrm rot="4156929">
            <a:off x="2335212" y="4010026"/>
            <a:ext cx="1027113" cy="728662"/>
          </a:xfrm>
          <a:prstGeom prst="downArrow">
            <a:avLst>
              <a:gd name="adj1" fmla="val 50000"/>
              <a:gd name="adj2" fmla="val 25000"/>
            </a:avLst>
          </a:prstGeom>
          <a:solidFill>
            <a:schemeClr val="accent1"/>
          </a:solidFill>
          <a:ln w="9525">
            <a:solidFill>
              <a:schemeClr val="tx1"/>
            </a:solidFill>
            <a:miter lim="800000"/>
            <a:headEnd/>
            <a:tailEnd/>
          </a:ln>
        </p:spPr>
        <p:txBody>
          <a:bodyPr rot="10800000" vert="eaVert" wrap="none" anchor="ctr"/>
          <a:lstStyle/>
          <a:p>
            <a:endParaRPr lang="ru-RU" sz="1800">
              <a:latin typeface="Arial" charset="0"/>
            </a:endParaRPr>
          </a:p>
        </p:txBody>
      </p:sp>
      <p:sp>
        <p:nvSpPr>
          <p:cNvPr id="13320" name="Rectangle 10"/>
          <p:cNvSpPr>
            <a:spLocks noChangeArrowheads="1"/>
          </p:cNvSpPr>
          <p:nvPr/>
        </p:nvSpPr>
        <p:spPr bwMode="auto">
          <a:xfrm>
            <a:off x="250825" y="2133600"/>
            <a:ext cx="2590800" cy="1465263"/>
          </a:xfrm>
          <a:prstGeom prst="rect">
            <a:avLst/>
          </a:prstGeom>
          <a:noFill/>
          <a:ln w="9525">
            <a:noFill/>
            <a:miter lim="800000"/>
            <a:headEnd/>
            <a:tailEnd/>
          </a:ln>
        </p:spPr>
        <p:txBody>
          <a:bodyPr>
            <a:spAutoFit/>
          </a:bodyPr>
          <a:lstStyle/>
          <a:p>
            <a:r>
              <a:rPr lang="ru-RU" sz="1800">
                <a:latin typeface="Arial" charset="0"/>
              </a:rPr>
              <a:t>Семейное чтение способствует привитию любви к чтению без принуждения</a:t>
            </a:r>
          </a:p>
        </p:txBody>
      </p:sp>
      <p:sp>
        <p:nvSpPr>
          <p:cNvPr id="13321" name="Rectangle 13"/>
          <p:cNvSpPr>
            <a:spLocks noChangeArrowheads="1"/>
          </p:cNvSpPr>
          <p:nvPr/>
        </p:nvSpPr>
        <p:spPr bwMode="auto">
          <a:xfrm>
            <a:off x="323850" y="3933825"/>
            <a:ext cx="2160588" cy="1739900"/>
          </a:xfrm>
          <a:prstGeom prst="rect">
            <a:avLst/>
          </a:prstGeom>
          <a:noFill/>
          <a:ln w="9525">
            <a:noFill/>
            <a:miter lim="800000"/>
            <a:headEnd/>
            <a:tailEnd/>
          </a:ln>
        </p:spPr>
        <p:txBody>
          <a:bodyPr>
            <a:spAutoFit/>
          </a:bodyPr>
          <a:lstStyle/>
          <a:p>
            <a:r>
              <a:rPr lang="ru-RU" sz="1800">
                <a:latin typeface="Arial" charset="0"/>
              </a:rPr>
              <a:t>Совместное чтение и обсуждение прочитанной книги укрепляет семейные связи</a:t>
            </a:r>
          </a:p>
        </p:txBody>
      </p:sp>
      <p:sp>
        <p:nvSpPr>
          <p:cNvPr id="13322" name="Rectangle 15"/>
          <p:cNvSpPr>
            <a:spLocks noChangeArrowheads="1"/>
          </p:cNvSpPr>
          <p:nvPr/>
        </p:nvSpPr>
        <p:spPr bwMode="auto">
          <a:xfrm>
            <a:off x="6011863" y="1844675"/>
            <a:ext cx="2808287" cy="1465263"/>
          </a:xfrm>
          <a:prstGeom prst="rect">
            <a:avLst/>
          </a:prstGeom>
          <a:noFill/>
          <a:ln w="9525">
            <a:noFill/>
            <a:miter lim="800000"/>
            <a:headEnd/>
            <a:tailEnd/>
          </a:ln>
        </p:spPr>
        <p:txBody>
          <a:bodyPr>
            <a:spAutoFit/>
          </a:bodyPr>
          <a:lstStyle/>
          <a:p>
            <a:r>
              <a:rPr lang="ru-RU" sz="1800">
                <a:latin typeface="Arial" charset="0"/>
              </a:rPr>
              <a:t>Чтение ребенком книги вслух для всей семьи улучшает у него технику и скорость чтения</a:t>
            </a:r>
          </a:p>
        </p:txBody>
      </p:sp>
      <p:sp>
        <p:nvSpPr>
          <p:cNvPr id="13323" name="Rectangle 16"/>
          <p:cNvSpPr>
            <a:spLocks noChangeArrowheads="1"/>
          </p:cNvSpPr>
          <p:nvPr/>
        </p:nvSpPr>
        <p:spPr bwMode="auto">
          <a:xfrm>
            <a:off x="2555875" y="5445125"/>
            <a:ext cx="3695700" cy="1190625"/>
          </a:xfrm>
          <a:prstGeom prst="rect">
            <a:avLst/>
          </a:prstGeom>
          <a:noFill/>
          <a:ln w="9525">
            <a:noFill/>
            <a:miter lim="800000"/>
            <a:headEnd/>
            <a:tailEnd/>
          </a:ln>
        </p:spPr>
        <p:txBody>
          <a:bodyPr>
            <a:spAutoFit/>
          </a:bodyPr>
          <a:lstStyle/>
          <a:p>
            <a:r>
              <a:rPr lang="ru-RU" sz="1800">
                <a:latin typeface="Arial" charset="0"/>
              </a:rPr>
              <a:t>Семейное чтение позволяет взрослому участвовать в жизни ребенка, познавать мир его интересов.</a:t>
            </a:r>
          </a:p>
        </p:txBody>
      </p:sp>
      <p:sp>
        <p:nvSpPr>
          <p:cNvPr id="13324" name="Rectangle 17"/>
          <p:cNvSpPr>
            <a:spLocks noChangeArrowheads="1"/>
          </p:cNvSpPr>
          <p:nvPr/>
        </p:nvSpPr>
        <p:spPr bwMode="auto">
          <a:xfrm>
            <a:off x="6588125" y="3470275"/>
            <a:ext cx="2162175" cy="3387725"/>
          </a:xfrm>
          <a:prstGeom prst="rect">
            <a:avLst/>
          </a:prstGeom>
          <a:noFill/>
          <a:ln w="9525">
            <a:noFill/>
            <a:miter lim="800000"/>
            <a:headEnd/>
            <a:tailEnd/>
          </a:ln>
        </p:spPr>
        <p:txBody>
          <a:bodyPr>
            <a:spAutoFit/>
          </a:bodyPr>
          <a:lstStyle/>
          <a:p>
            <a:r>
              <a:rPr lang="ru-RU" sz="1800">
                <a:latin typeface="Arial" charset="0"/>
              </a:rPr>
              <a:t>Ребенок может спросить взрослого о непонятных местах в книге, задать вопросы по прочитанному. Это повышает у ребенка авторитет родителей.</a:t>
            </a:r>
          </a:p>
        </p:txBody>
      </p:sp>
      <p:pic>
        <p:nvPicPr>
          <p:cNvPr id="13325" name="Picture 18" descr="i7M26J47X"/>
          <p:cNvPicPr>
            <a:picLocks noChangeAspect="1" noChangeArrowheads="1"/>
          </p:cNvPicPr>
          <p:nvPr/>
        </p:nvPicPr>
        <p:blipFill>
          <a:blip r:embed="rId2"/>
          <a:srcRect/>
          <a:stretch>
            <a:fillRect/>
          </a:stretch>
        </p:blipFill>
        <p:spPr bwMode="auto">
          <a:xfrm>
            <a:off x="3419475" y="2565400"/>
            <a:ext cx="1728788"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r>
              <a:rPr lang="ru-RU" sz="3600" smtClean="0"/>
              <a:t>«Что делать, если ребенок не хочет слушать чтение книг?»</a:t>
            </a:r>
          </a:p>
        </p:txBody>
      </p:sp>
      <p:sp>
        <p:nvSpPr>
          <p:cNvPr id="14338" name="Rectangle 3"/>
          <p:cNvSpPr>
            <a:spLocks noGrp="1"/>
          </p:cNvSpPr>
          <p:nvPr>
            <p:ph type="body" idx="4294967295"/>
          </p:nvPr>
        </p:nvSpPr>
        <p:spPr>
          <a:xfrm>
            <a:off x="871538" y="1773238"/>
            <a:ext cx="7408862" cy="4352925"/>
          </a:xfrm>
        </p:spPr>
        <p:txBody>
          <a:bodyPr/>
          <a:lstStyle/>
          <a:p>
            <a:pPr>
              <a:lnSpc>
                <a:spcPct val="90000"/>
              </a:lnSpc>
            </a:pPr>
            <a:r>
              <a:rPr lang="ru-RU" sz="1800" smtClean="0"/>
              <a:t>Пробуждайте интерес ребенка к картинкам. Большинство книг для маленьких содержат много иллюстраций, и если ребенок ими заинтересуется, он, естественно начнет и слушать. Найдите такие, которые нравятся ребенку больше других, и побеседуйте о них.</a:t>
            </a:r>
          </a:p>
          <a:p>
            <a:pPr>
              <a:lnSpc>
                <a:spcPct val="90000"/>
              </a:lnSpc>
            </a:pPr>
            <a:endParaRPr lang="ru-RU" sz="1800" smtClean="0"/>
          </a:p>
          <a:p>
            <a:pPr>
              <a:lnSpc>
                <a:spcPct val="90000"/>
              </a:lnSpc>
            </a:pPr>
            <a:r>
              <a:rPr lang="ru-RU" sz="1800" smtClean="0"/>
              <a:t>Искушайте ребенка чтением. Выберете книгу, которая, по вашему мнению, его заинтересует, сядьте в сторонке и громко читайте себе. Только сесть надо в таком месте, чтобы ребенок мог легко к вам присоединиться.</a:t>
            </a:r>
          </a:p>
          <a:p>
            <a:pPr>
              <a:lnSpc>
                <a:spcPct val="90000"/>
              </a:lnSpc>
            </a:pPr>
            <a:endParaRPr lang="ru-RU" sz="1800" smtClean="0"/>
          </a:p>
          <a:p>
            <a:pPr>
              <a:lnSpc>
                <a:spcPct val="90000"/>
              </a:lnSpc>
            </a:pPr>
            <a:r>
              <a:rPr lang="ru-RU" sz="1800" smtClean="0"/>
              <a:t>Купите книгу, к тексту которой существует магнитофонная кассета с записью, и покажите ребенку, как включать магнитофон. Если ребенку это понравится, вы сможете записать на магнитофон и другие тексты.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2"/>
          <p:cNvSpPr>
            <a:spLocks noGrp="1"/>
          </p:cNvSpPr>
          <p:nvPr>
            <p:ph type="title" idx="4294967295"/>
          </p:nvPr>
        </p:nvSpPr>
        <p:spPr/>
        <p:txBody>
          <a:bodyPr/>
          <a:lstStyle/>
          <a:p>
            <a:pPr eaLnBrk="1" hangingPunct="1"/>
            <a:r>
              <a:rPr lang="ru-RU" sz="2800" b="1" smtClean="0"/>
              <a:t>Рекомендации родителям по развитию читательского интереса у детей.</a:t>
            </a:r>
          </a:p>
        </p:txBody>
      </p:sp>
      <p:sp>
        <p:nvSpPr>
          <p:cNvPr id="15362" name="Rectangle 4"/>
          <p:cNvSpPr>
            <a:spLocks noGrp="1"/>
          </p:cNvSpPr>
          <p:nvPr>
            <p:ph type="body" idx="4294967295"/>
          </p:nvPr>
        </p:nvSpPr>
        <p:spPr>
          <a:xfrm>
            <a:off x="395288" y="1557338"/>
            <a:ext cx="8208962" cy="4895850"/>
          </a:xfrm>
        </p:spPr>
        <p:txBody>
          <a:bodyPr/>
          <a:lstStyle/>
          <a:p>
            <a:pPr marL="457200" indent="-457200">
              <a:lnSpc>
                <a:spcPct val="90000"/>
              </a:lnSpc>
            </a:pPr>
            <a:r>
              <a:rPr lang="ru-RU" sz="2000" smtClean="0"/>
              <a:t>Прививайте ребенку интерес к чтению с раннего детства.</a:t>
            </a:r>
          </a:p>
          <a:p>
            <a:pPr marL="457200" indent="-457200">
              <a:lnSpc>
                <a:spcPct val="90000"/>
              </a:lnSpc>
            </a:pPr>
            <a:r>
              <a:rPr lang="ru-RU" sz="2000" smtClean="0"/>
              <a:t>Книги, которые вы читаете, должны соответствовать возрасту ребенка. Покупая книги, выбирайте яркие по оформлению, интересные и полезные по содержанию.</a:t>
            </a:r>
          </a:p>
          <a:p>
            <a:pPr marL="457200" indent="-457200">
              <a:lnSpc>
                <a:spcPct val="90000"/>
              </a:lnSpc>
            </a:pPr>
            <a:r>
              <a:rPr lang="ru-RU" sz="2000" smtClean="0"/>
              <a:t>Систематически читайте ребенку. Это формирует у него привычку ежедневного общения с книгой.</a:t>
            </a:r>
          </a:p>
          <a:p>
            <a:pPr marL="457200" indent="-457200">
              <a:lnSpc>
                <a:spcPct val="90000"/>
              </a:lnSpc>
            </a:pPr>
            <a:r>
              <a:rPr lang="ru-RU" sz="2000" smtClean="0"/>
              <a:t>Обсуждайте прочитанную книгу в кругу своей семьи.</a:t>
            </a:r>
          </a:p>
          <a:p>
            <a:pPr marL="457200" indent="-457200">
              <a:lnSpc>
                <a:spcPct val="90000"/>
              </a:lnSpc>
            </a:pPr>
            <a:r>
              <a:rPr lang="ru-RU" sz="2000" smtClean="0"/>
              <a:t>Рассказывайте ребенку об авторе прочитанной книги.</a:t>
            </a:r>
          </a:p>
          <a:p>
            <a:pPr marL="457200" indent="-457200">
              <a:lnSpc>
                <a:spcPct val="90000"/>
              </a:lnSpc>
            </a:pPr>
            <a:r>
              <a:rPr lang="ru-RU" sz="2000" smtClean="0"/>
              <a:t>Если вы читаете ребенку книгу, старайтесь прервать чтение на самом увлекательном эпизоде, чтобы ребенок с нетерпением ждал продолжения.</a:t>
            </a:r>
          </a:p>
          <a:p>
            <a:pPr marL="457200" indent="-457200">
              <a:lnSpc>
                <a:spcPct val="90000"/>
              </a:lnSpc>
            </a:pPr>
            <a:r>
              <a:rPr lang="ru-RU" sz="2000" smtClean="0"/>
              <a:t>Вспоминая с ребенком содержание ранее прочитанного, намеренно его искажайте. Чтобы проверить, как он запомнил прочитанный текст.</a:t>
            </a:r>
          </a:p>
          <a:p>
            <a:pPr marL="457200" indent="-457200">
              <a:lnSpc>
                <a:spcPct val="90000"/>
              </a:lnSpc>
            </a:pPr>
            <a:r>
              <a:rPr lang="ru-RU" sz="2000" smtClean="0"/>
              <a:t>Устраивайте дома дискуссии по прочитанным книгам.</a:t>
            </a:r>
          </a:p>
          <a:p>
            <a:pPr marL="457200" indent="-457200">
              <a:lnSpc>
                <a:spcPct val="90000"/>
              </a:lnSpc>
            </a:pPr>
            <a:endParaRPr lang="ru-RU" sz="2000" smtClean="0"/>
          </a:p>
          <a:p>
            <a:pPr marL="457200" indent="-457200">
              <a:lnSpc>
                <a:spcPct val="90000"/>
              </a:lnSpc>
            </a:pPr>
            <a:endParaRPr lang="ru-RU"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900113" y="333375"/>
            <a:ext cx="7488237" cy="5400675"/>
          </a:xfrm>
        </p:spPr>
        <p:txBody>
          <a:bodyPr/>
          <a:lstStyle/>
          <a:p>
            <a:pPr marL="838200" indent="-838200" algn="l"/>
            <a:r>
              <a:rPr lang="ru-RU" sz="1800" smtClean="0">
                <a:latin typeface="Times New Roman" pitchFamily="18" charset="0"/>
              </a:rPr>
              <a:t>              </a:t>
            </a:r>
            <a:br>
              <a:rPr lang="ru-RU" sz="1800" smtClean="0">
                <a:latin typeface="Times New Roman" pitchFamily="18" charset="0"/>
              </a:rPr>
            </a:br>
            <a:r>
              <a:rPr lang="ru-RU" sz="1800" smtClean="0">
                <a:latin typeface="Times New Roman" pitchFamily="18" charset="0"/>
              </a:rPr>
              <a:t/>
            </a:r>
            <a:br>
              <a:rPr lang="ru-RU" sz="1800" smtClean="0">
                <a:latin typeface="Times New Roman" pitchFamily="18" charset="0"/>
              </a:rPr>
            </a:br>
            <a:r>
              <a:rPr lang="ru-RU" sz="2000" smtClean="0">
                <a:latin typeface="Times New Roman" pitchFamily="18" charset="0"/>
              </a:rPr>
              <a:t>Оставлять печатные издания везде, где ребенок может их увидеть.</a:t>
            </a:r>
            <a:br>
              <a:rPr lang="ru-RU" sz="2000" smtClean="0">
                <a:latin typeface="Times New Roman" pitchFamily="18" charset="0"/>
              </a:rPr>
            </a:br>
            <a:r>
              <a:rPr lang="ru-RU" sz="2000" smtClean="0">
                <a:latin typeface="Times New Roman" pitchFamily="18" charset="0"/>
              </a:rPr>
              <a:t>Определить интересы ребенка: что ему нравится.</a:t>
            </a:r>
            <a:br>
              <a:rPr lang="ru-RU" sz="2000" smtClean="0">
                <a:latin typeface="Times New Roman" pitchFamily="18" charset="0"/>
              </a:rPr>
            </a:br>
            <a:r>
              <a:rPr lang="ru-RU" sz="2000" smtClean="0">
                <a:latin typeface="Times New Roman" pitchFamily="18" charset="0"/>
              </a:rPr>
              <a:t>Прививать любовь к чтению на собственном примере.</a:t>
            </a:r>
            <a:br>
              <a:rPr lang="ru-RU" sz="2000" smtClean="0">
                <a:latin typeface="Times New Roman" pitchFamily="18" charset="0"/>
              </a:rPr>
            </a:br>
            <a:r>
              <a:rPr lang="ru-RU" sz="2000" smtClean="0">
                <a:latin typeface="Times New Roman" pitchFamily="18" charset="0"/>
              </a:rPr>
              <a:t>Разрешать малышу самому выбирать книги в магазине или в библиотеке.</a:t>
            </a:r>
            <a:br>
              <a:rPr lang="ru-RU" sz="2000" smtClean="0">
                <a:latin typeface="Times New Roman" pitchFamily="18" charset="0"/>
              </a:rPr>
            </a:br>
            <a:r>
              <a:rPr lang="ru-RU" sz="2000" smtClean="0">
                <a:latin typeface="Times New Roman" pitchFamily="18" charset="0"/>
              </a:rPr>
              <a:t>Играйте в настольные игры, предполагающие чтение.</a:t>
            </a:r>
            <a:br>
              <a:rPr lang="ru-RU" sz="2000" smtClean="0">
                <a:latin typeface="Times New Roman" pitchFamily="18" charset="0"/>
              </a:rPr>
            </a:br>
            <a:r>
              <a:rPr lang="ru-RU" sz="2000" smtClean="0">
                <a:latin typeface="Times New Roman" pitchFamily="18" charset="0"/>
              </a:rPr>
              <a:t>Не заставляйте ребенка читать против его воли. Приобщайте его к чтению через игру.</a:t>
            </a:r>
            <a:br>
              <a:rPr lang="ru-RU" sz="2000" smtClean="0">
                <a:latin typeface="Times New Roman" pitchFamily="18" charset="0"/>
              </a:rPr>
            </a:br>
            <a:r>
              <a:rPr lang="ru-RU" sz="2000" smtClean="0">
                <a:latin typeface="Times New Roman" pitchFamily="18" charset="0"/>
              </a:rPr>
              <a:t>Собирайте домашнюю детскую библиотеку.</a:t>
            </a:r>
            <a:br>
              <a:rPr lang="ru-RU" sz="2000" smtClean="0">
                <a:latin typeface="Times New Roman" pitchFamily="18" charset="0"/>
              </a:rPr>
            </a:br>
            <a:r>
              <a:rPr lang="ru-RU" sz="2000" smtClean="0">
                <a:latin typeface="Times New Roman" pitchFamily="18" charset="0"/>
              </a:rPr>
              <a:t>Обязательно слушайте как малыш читает, он должен чувствовать ваш интерес.</a:t>
            </a:r>
            <a:br>
              <a:rPr lang="ru-RU" sz="2000" smtClean="0">
                <a:latin typeface="Times New Roman" pitchFamily="18" charset="0"/>
              </a:rPr>
            </a:br>
            <a:r>
              <a:rPr lang="ru-RU" sz="2000" smtClean="0">
                <a:latin typeface="Times New Roman" pitchFamily="18" charset="0"/>
              </a:rPr>
              <a:t>До или после просмотра фильма или мультфильма предложите книгу, по которой он снят.</a:t>
            </a:r>
            <a:br>
              <a:rPr lang="ru-RU" sz="2000" smtClean="0">
                <a:latin typeface="Times New Roman" pitchFamily="18" charset="0"/>
              </a:rPr>
            </a:br>
            <a:r>
              <a:rPr lang="ru-RU" sz="2000" smtClean="0">
                <a:latin typeface="Times New Roman" pitchFamily="18" charset="0"/>
              </a:rPr>
              <a:t>Читайте друг другу по очереди.</a:t>
            </a:r>
            <a:br>
              <a:rPr lang="ru-RU" sz="2000" smtClean="0">
                <a:latin typeface="Times New Roman" pitchFamily="18" charset="0"/>
              </a:rPr>
            </a:br>
            <a:r>
              <a:rPr lang="ru-RU" sz="2000" smtClean="0">
                <a:latin typeface="Times New Roman" pitchFamily="18" charset="0"/>
              </a:rPr>
              <a:t>Спрашивайте мнение ребенка о книге.</a:t>
            </a:r>
            <a:br>
              <a:rPr lang="ru-RU" sz="2000" smtClean="0">
                <a:latin typeface="Times New Roman" pitchFamily="18" charset="0"/>
              </a:rPr>
            </a:br>
            <a:r>
              <a:rPr lang="ru-RU" sz="2000" smtClean="0">
                <a:latin typeface="Times New Roman" pitchFamily="18" charset="0"/>
              </a:rPr>
              <a:t/>
            </a:r>
            <a:br>
              <a:rPr lang="ru-RU" sz="2000" smtClean="0">
                <a:latin typeface="Times New Roman" pitchFamily="18" charset="0"/>
              </a:rPr>
            </a:br>
            <a:endParaRPr lang="ru-RU" sz="2000" smtClean="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p:cNvSpPr>
          <p:nvPr>
            <p:ph type="title" idx="4294967295"/>
          </p:nvPr>
        </p:nvSpPr>
        <p:spPr>
          <a:xfrm>
            <a:off x="611188" y="1412875"/>
            <a:ext cx="7993062" cy="3671888"/>
          </a:xfrm>
        </p:spPr>
        <p:txBody>
          <a:bodyPr/>
          <a:lstStyle/>
          <a:p>
            <a:pPr algn="l"/>
            <a:r>
              <a:rPr lang="ru-RU" sz="2800" smtClean="0"/>
              <a:t>«Если в доме много книг, если они являются предметом уважения и любви, и вокруг себя малыш видит читающих, а то и слышит чтение вслух, любовь к книге, интерес к печатному слову, конечно, у него возникнет, и будет расти»</a:t>
            </a:r>
            <a:br>
              <a:rPr lang="ru-RU" sz="2800" smtClean="0"/>
            </a:br>
            <a:r>
              <a:rPr lang="ru-RU" sz="2800" smtClean="0"/>
              <a:t>                                Л.В.Успенский</a:t>
            </a:r>
          </a:p>
        </p:txBody>
      </p:sp>
      <p:pic>
        <p:nvPicPr>
          <p:cNvPr id="17410" name="Picture 4" descr="1437411230_424336_html_m4f87626e"/>
          <p:cNvPicPr>
            <a:picLocks noChangeAspect="1" noChangeArrowheads="1"/>
          </p:cNvPicPr>
          <p:nvPr/>
        </p:nvPicPr>
        <p:blipFill>
          <a:blip r:embed="rId2" cstate="print"/>
          <a:srcRect/>
          <a:stretch>
            <a:fillRect/>
          </a:stretch>
        </p:blipFill>
        <p:spPr bwMode="auto">
          <a:xfrm rot="674510">
            <a:off x="6834188" y="3868738"/>
            <a:ext cx="1792287" cy="251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
        <a:ea typeface=""/>
        <a:cs typeface=""/>
      </a:majorFont>
      <a:minorFont>
        <a:latin typeface=""/>
        <a:ea typeface=""/>
        <a:cs typeface=""/>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1487</TotalTime>
  <Words>558</Words>
  <Application>Microsoft Office PowerPoint</Application>
  <PresentationFormat>Экран (4:3)</PresentationFormat>
  <Paragraphs>47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Как научить ребенка полюбить книгу и развить культуру чтения.  Воспитатель Петрушева Инга Анатольевна</vt:lpstr>
      <vt:lpstr> Чтение играет очень важную доминирующую роль  в образовании и развитии творческой личности, в формировании человека с высоким интеллектом. </vt:lpstr>
      <vt:lpstr>Еще совсем недавно ценность книги и чтения была неоспорима.</vt:lpstr>
      <vt:lpstr>Открывая ребенку книгу:</vt:lpstr>
      <vt:lpstr>        5  причин, по которым читать книги нужно всей семьей </vt:lpstr>
      <vt:lpstr>«Что делать, если ребенок не хочет слушать чтение книг?»</vt:lpstr>
      <vt:lpstr>Рекомендации родителям по развитию читательского интереса у детей.</vt:lpstr>
      <vt:lpstr>                Оставлять печатные издания везде, где ребенок может их увидеть. Определить интересы ребенка: что ему нравится. Прививать любовь к чтению на собственном примере. Разрешать малышу самому выбирать книги в магазине или в библиотеке. Играйте в настольные игры, предполагающие чтение. Не заставляйте ребенка читать против его воли. Приобщайте его к чтению через игру. Собирайте домашнюю детскую библиотеку. Обязательно слушайте как малыш читает, он должен чувствовать ваш интерес. До или после просмотра фильма или мультфильма предложите книгу, по которой он снят. Читайте друг другу по очереди. Спрашивайте мнение ребенка о книге.  </vt:lpstr>
      <vt:lpstr>«Если в доме много книг, если они являются предметом уважения и любви, и вокруг себя малыш видит читающих, а то и слышит чтение вслух, любовь к книге, интерес к печатному слову, конечно, у него возникнет, и будет расти»                                 Л.В.Успенский</vt:lpstr>
      <vt:lpstr>Только в семье формируется стойкий интерес к чтению. Только Вы , дорогие мамы и папы, сможете помочь своим детям в воспитании любви и интереса к книге, потребности в чтении.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информационной компетентности у детей старшего дошкольного возраста через проектную деятельность. </dc:title>
  <dc:creator>user</dc:creator>
  <cp:lastModifiedBy>user</cp:lastModifiedBy>
  <cp:revision>44</cp:revision>
  <dcterms:created xsi:type="dcterms:W3CDTF">2017-12-17T11:24:36Z</dcterms:created>
  <dcterms:modified xsi:type="dcterms:W3CDTF">2019-04-26T01:14:26Z</dcterms:modified>
</cp:coreProperties>
</file>