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6" r:id="rId5"/>
    <p:sldId id="267" r:id="rId6"/>
    <p:sldId id="260" r:id="rId7"/>
    <p:sldId id="268" r:id="rId8"/>
    <p:sldId id="262" r:id="rId9"/>
    <p:sldId id="263" r:id="rId10"/>
    <p:sldId id="265"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snapToGrid="0">
      <p:cViewPr varScale="1">
        <p:scale>
          <a:sx n="81" d="100"/>
          <a:sy n="81" d="100"/>
        </p:scale>
        <p:origin x="-78" y="-5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4/26/2019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2664" y="-748145"/>
            <a:ext cx="8825658" cy="2530053"/>
          </a:xfrm>
        </p:spPr>
        <p:txBody>
          <a:bodyPr/>
          <a:lstStyle/>
          <a:p>
            <a:pPr algn="ctr"/>
            <a:r>
              <a:rPr lang="ru-RU" sz="3200" b="1" dirty="0" smtClean="0"/>
              <a:t>«Как развивать речь детей в младшем дошкольном возрасте</a:t>
            </a:r>
            <a:r>
              <a:rPr lang="ru-RU" sz="3200" b="1" dirty="0" smtClean="0"/>
              <a:t>?»</a:t>
            </a:r>
            <a:br>
              <a:rPr lang="ru-RU" sz="3200" b="1" dirty="0" smtClean="0"/>
            </a:br>
            <a:r>
              <a:rPr lang="ru-RU" sz="3200" b="1" dirty="0" smtClean="0"/>
              <a:t/>
            </a:r>
            <a:br>
              <a:rPr lang="ru-RU" sz="3200" b="1" dirty="0" smtClean="0"/>
            </a:br>
            <a:r>
              <a:rPr lang="ru-RU" sz="1800" b="1" dirty="0" smtClean="0"/>
              <a:t>Воспитатель </a:t>
            </a:r>
            <a:r>
              <a:rPr lang="ru-RU" sz="1800" b="1" dirty="0" err="1" smtClean="0"/>
              <a:t>Бердюгина</a:t>
            </a:r>
            <a:r>
              <a:rPr lang="ru-RU" sz="1800" b="1" dirty="0" smtClean="0"/>
              <a:t> Галина Николаевна</a:t>
            </a:r>
            <a:endParaRPr lang="ru-RU" sz="1800" b="1" dirty="0"/>
          </a:p>
        </p:txBody>
      </p:sp>
      <p:pic>
        <p:nvPicPr>
          <p:cNvPr id="4" name="Рисунок 3" descr="Día Internacional Libro Infantil 2014 | BIBLIOTECAS CULLERA"/>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53491" y="1731818"/>
            <a:ext cx="8201891" cy="4904507"/>
          </a:xfrm>
          <a:prstGeom prst="rect">
            <a:avLst/>
          </a:prstGeom>
          <a:ln>
            <a:solidFill>
              <a:schemeClr val="tx2"/>
            </a:solidFill>
          </a:ln>
        </p:spPr>
      </p:pic>
    </p:spTree>
    <p:extLst>
      <p:ext uri="{BB962C8B-B14F-4D97-AF65-F5344CB8AC3E}">
        <p14:creationId xmlns="" xmlns:p14="http://schemas.microsoft.com/office/powerpoint/2010/main" val="14728710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0"/>
            <a:ext cx="9404723" cy="6705600"/>
          </a:xfrm>
        </p:spPr>
        <p:txBody>
          <a:bodyPr/>
          <a:lstStyle/>
          <a:p>
            <a:r>
              <a:rPr lang="ru-RU" sz="3200" b="1" dirty="0">
                <a:solidFill>
                  <a:srgbClr val="EBEBEB"/>
                </a:solidFill>
              </a:rPr>
              <a:t>Чтобы речь ребёнка развивалась в норме необходимо:</a:t>
            </a:r>
            <a:br>
              <a:rPr lang="ru-RU" sz="3200" b="1" dirty="0">
                <a:solidFill>
                  <a:srgbClr val="EBEBEB"/>
                </a:solidFill>
              </a:rPr>
            </a:br>
            <a:r>
              <a:rPr lang="ru-RU" sz="2000" b="1" dirty="0">
                <a:solidFill>
                  <a:srgbClr val="EBEBEB"/>
                </a:solidFill>
              </a:rPr>
              <a:t>1. Чтение книг.</a:t>
            </a:r>
            <a:br>
              <a:rPr lang="ru-RU" sz="2000" b="1" dirty="0">
                <a:solidFill>
                  <a:srgbClr val="EBEBEB"/>
                </a:solidFill>
              </a:rPr>
            </a:br>
            <a:r>
              <a:rPr lang="ru-RU" sz="2000" b="1" dirty="0">
                <a:solidFill>
                  <a:srgbClr val="EBEBEB"/>
                </a:solidFill>
              </a:rPr>
              <a:t>2.Перессказы прочитанного.</a:t>
            </a:r>
            <a:br>
              <a:rPr lang="ru-RU" sz="2000" b="1" dirty="0">
                <a:solidFill>
                  <a:srgbClr val="EBEBEB"/>
                </a:solidFill>
              </a:rPr>
            </a:br>
            <a:r>
              <a:rPr lang="ru-RU" sz="2000" b="1" dirty="0">
                <a:solidFill>
                  <a:srgbClr val="EBEBEB"/>
                </a:solidFill>
              </a:rPr>
              <a:t>3.Беседы, рассказы на различные темы: «Как я провел сегодняшний день», «Что нового я увидел, узнал, запомнил». «Что мне понравилось  на празднике». «Что я увидел на прогулке».</a:t>
            </a:r>
            <a:br>
              <a:rPr lang="ru-RU" sz="2000" b="1" dirty="0">
                <a:solidFill>
                  <a:srgbClr val="EBEBEB"/>
                </a:solidFill>
              </a:rPr>
            </a:br>
            <a:r>
              <a:rPr lang="ru-RU" sz="2000" b="1" dirty="0">
                <a:solidFill>
                  <a:srgbClr val="EBEBEB"/>
                </a:solidFill>
              </a:rPr>
              <a:t>4 Слушание </a:t>
            </a:r>
            <a:r>
              <a:rPr lang="ru-RU" sz="2000" b="1" dirty="0" err="1">
                <a:solidFill>
                  <a:srgbClr val="EBEBEB"/>
                </a:solidFill>
              </a:rPr>
              <a:t>аудиосказок</a:t>
            </a:r>
            <a:r>
              <a:rPr lang="ru-RU" sz="2000" b="1" dirty="0">
                <a:solidFill>
                  <a:srgbClr val="EBEBEB"/>
                </a:solidFill>
              </a:rPr>
              <a:t> и обсуждение их.</a:t>
            </a:r>
            <a:br>
              <a:rPr lang="ru-RU" sz="2000" b="1" dirty="0">
                <a:solidFill>
                  <a:srgbClr val="EBEBEB"/>
                </a:solidFill>
              </a:rPr>
            </a:br>
            <a:r>
              <a:rPr lang="ru-RU" sz="2000" b="1" dirty="0">
                <a:solidFill>
                  <a:srgbClr val="EBEBEB"/>
                </a:solidFill>
              </a:rPr>
              <a:t>5.Развивать мелкую моторику:</a:t>
            </a:r>
            <a:br>
              <a:rPr lang="ru-RU" sz="2000" b="1" dirty="0">
                <a:solidFill>
                  <a:srgbClr val="EBEBEB"/>
                </a:solidFill>
              </a:rPr>
            </a:br>
            <a:r>
              <a:rPr lang="ru-RU" sz="2000" b="1" dirty="0">
                <a:solidFill>
                  <a:srgbClr val="EBEBEB"/>
                </a:solidFill>
              </a:rPr>
              <a:t>-Пальчиковая гимнастика.</a:t>
            </a:r>
            <a:br>
              <a:rPr lang="ru-RU" sz="2000" b="1" dirty="0">
                <a:solidFill>
                  <a:srgbClr val="EBEBEB"/>
                </a:solidFill>
              </a:rPr>
            </a:br>
            <a:r>
              <a:rPr lang="ru-RU" sz="2000" b="1" dirty="0">
                <a:solidFill>
                  <a:srgbClr val="EBEBEB"/>
                </a:solidFill>
              </a:rPr>
              <a:t>-Рисование пальцами.</a:t>
            </a:r>
            <a:br>
              <a:rPr lang="ru-RU" sz="2000" b="1" dirty="0">
                <a:solidFill>
                  <a:srgbClr val="EBEBEB"/>
                </a:solidFill>
              </a:rPr>
            </a:br>
            <a:r>
              <a:rPr lang="ru-RU" sz="2000" b="1" dirty="0">
                <a:solidFill>
                  <a:srgbClr val="EBEBEB"/>
                </a:solidFill>
              </a:rPr>
              <a:t>-Лепка из пластилина, солёного теста, глины.</a:t>
            </a:r>
            <a:br>
              <a:rPr lang="ru-RU" sz="2000" b="1" dirty="0">
                <a:solidFill>
                  <a:srgbClr val="EBEBEB"/>
                </a:solidFill>
              </a:rPr>
            </a:br>
            <a:r>
              <a:rPr lang="ru-RU" sz="2000" b="1" dirty="0">
                <a:solidFill>
                  <a:srgbClr val="EBEBEB"/>
                </a:solidFill>
              </a:rPr>
              <a:t>-Аппликации из крупы, скорлупок, семечек, орехов, косточек.</a:t>
            </a:r>
            <a:br>
              <a:rPr lang="ru-RU" sz="2000" b="1" dirty="0">
                <a:solidFill>
                  <a:srgbClr val="EBEBEB"/>
                </a:solidFill>
              </a:rPr>
            </a:br>
            <a:r>
              <a:rPr lang="ru-RU" sz="2000" b="1" dirty="0">
                <a:solidFill>
                  <a:srgbClr val="EBEBEB"/>
                </a:solidFill>
              </a:rPr>
              <a:t>-Нанизывание на проволоку бусинок пуговиц.</a:t>
            </a:r>
            <a:br>
              <a:rPr lang="ru-RU" sz="2000" b="1" dirty="0">
                <a:solidFill>
                  <a:srgbClr val="EBEBEB"/>
                </a:solidFill>
              </a:rPr>
            </a:br>
            <a:r>
              <a:rPr lang="ru-RU" sz="2000" b="1" dirty="0">
                <a:solidFill>
                  <a:srgbClr val="EBEBEB"/>
                </a:solidFill>
              </a:rPr>
              <a:t>6.Развивать артикуляционный аппарат, используя истории весёлого язычка.</a:t>
            </a:r>
            <a:br>
              <a:rPr lang="ru-RU" sz="2000" b="1" dirty="0">
                <a:solidFill>
                  <a:srgbClr val="EBEBEB"/>
                </a:solidFill>
              </a:rPr>
            </a:br>
            <a:r>
              <a:rPr lang="ru-RU" sz="2400" b="1" dirty="0">
                <a:solidFill>
                  <a:srgbClr val="EBEBEB"/>
                </a:solidFill>
              </a:rPr>
              <a:t>И ГЛАВНОЕ ПОМНИТЕ !</a:t>
            </a:r>
            <a:r>
              <a:rPr lang="ru-RU" sz="3600" b="1" dirty="0">
                <a:solidFill>
                  <a:srgbClr val="EBEBEB"/>
                </a:solidFill>
              </a:rPr>
              <a:t/>
            </a:r>
            <a:br>
              <a:rPr lang="ru-RU" sz="3600" b="1" dirty="0">
                <a:solidFill>
                  <a:srgbClr val="EBEBEB"/>
                </a:solidFill>
              </a:rPr>
            </a:br>
            <a:r>
              <a:rPr lang="ru-RU" sz="2000" b="1" dirty="0">
                <a:solidFill>
                  <a:srgbClr val="EBEBEB"/>
                </a:solidFill>
              </a:rPr>
              <a:t>Дети во всем подражают взрослым. Очень хорошо когда ребенок слышит правильную речь, произведения худ. Литературы, устное народное творчество.</a:t>
            </a:r>
            <a:endParaRPr lang="ru-RU" dirty="0"/>
          </a:p>
        </p:txBody>
      </p:sp>
    </p:spTree>
    <p:extLst>
      <p:ext uri="{BB962C8B-B14F-4D97-AF65-F5344CB8AC3E}">
        <p14:creationId xmlns="" xmlns:p14="http://schemas.microsoft.com/office/powerpoint/2010/main" val="349616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3061855"/>
            <a:ext cx="9404723" cy="2147453"/>
          </a:xfrm>
        </p:spPr>
        <p:txBody>
          <a:bodyPr/>
          <a:lstStyle/>
          <a:p>
            <a:pPr algn="ctr"/>
            <a:r>
              <a:rPr lang="ru-RU" dirty="0" smtClean="0"/>
              <a:t>Спасибо за внимание.</a:t>
            </a:r>
            <a:endParaRPr lang="ru-RU" dirty="0"/>
          </a:p>
        </p:txBody>
      </p:sp>
    </p:spTree>
    <p:extLst>
      <p:ext uri="{BB962C8B-B14F-4D97-AF65-F5344CB8AC3E}">
        <p14:creationId xmlns="" xmlns:p14="http://schemas.microsoft.com/office/powerpoint/2010/main" val="26089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283110"/>
            <a:ext cx="9898986" cy="3923071"/>
          </a:xfrm>
        </p:spPr>
        <p:txBody>
          <a:bodyPr/>
          <a:lstStyle/>
          <a:p>
            <a:pPr algn="ctr"/>
            <a:r>
              <a:rPr lang="ru-RU" sz="2800" dirty="0" smtClean="0"/>
              <a:t>Ребенок не рождается со сложившейся речью.</a:t>
            </a:r>
            <a:br>
              <a:rPr lang="ru-RU" sz="2800" dirty="0" smtClean="0"/>
            </a:br>
            <a:r>
              <a:rPr lang="ru-RU" sz="2800" dirty="0" smtClean="0"/>
              <a:t>Овладение речью- это сложный, многосторонний психологический процесс, её появление и дальнейшее развитие зависят от многих факторов.</a:t>
            </a:r>
            <a:br>
              <a:rPr lang="ru-RU" sz="2800" dirty="0" smtClean="0"/>
            </a:br>
            <a:r>
              <a:rPr lang="ru-RU" sz="2800" dirty="0" smtClean="0"/>
              <a:t>Навыки правильной речи ребёнок приобретает в семье. Всё то, что делают родители для общего  и речевого развития своего ребёнка имеет большое значение для всей его дальнейшей его жизни.</a:t>
            </a:r>
            <a:endParaRPr lang="ru-RU" sz="2800" dirty="0"/>
          </a:p>
        </p:txBody>
      </p:sp>
      <p:pic>
        <p:nvPicPr>
          <p:cNvPr id="3" name="Рисунок 2" descr="ÐÐ°ÑÑÐ¸Ð½ÐºÐ¸ Ð¿Ð¾ Ð·Ð°Ð¿ÑÐ¾ÑÑ ÐºÐ°ÑÑÐ¸Ð½ÐºÐ¸ Ð¿Ð¾ ÑÐ°Ð·Ð²Ð¸ÑÐ¸Ñ ÑÐµÑÐ¸ Ð´Ð»Ñ Ð´ÐµÑÑÐºÐ¾Ð³Ð¾ ÑÐ°Ð´Ð°"/>
          <p:cNvPicPr/>
          <p:nvPr/>
        </p:nvPicPr>
        <p:blipFill>
          <a:blip r:embed="rId2">
            <a:extLst>
              <a:ext uri="{28A0092B-C50C-407E-A947-70E740481C1C}">
                <a14:useLocalDpi xmlns="" xmlns:a14="http://schemas.microsoft.com/office/drawing/2010/main" val="0"/>
              </a:ext>
            </a:extLst>
          </a:blip>
          <a:srcRect/>
          <a:stretch>
            <a:fillRect/>
          </a:stretch>
        </p:blipFill>
        <p:spPr bwMode="auto">
          <a:xfrm>
            <a:off x="8574958" y="4778170"/>
            <a:ext cx="3124200" cy="1962150"/>
          </a:xfrm>
          <a:prstGeom prst="rect">
            <a:avLst/>
          </a:prstGeom>
          <a:noFill/>
          <a:ln>
            <a:noFill/>
          </a:ln>
        </p:spPr>
      </p:pic>
    </p:spTree>
    <p:extLst>
      <p:ext uri="{BB962C8B-B14F-4D97-AF65-F5344CB8AC3E}">
        <p14:creationId xmlns="" xmlns:p14="http://schemas.microsoft.com/office/powerpoint/2010/main" val="73140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211318"/>
          </a:xfrm>
        </p:spPr>
        <p:txBody>
          <a:bodyPr/>
          <a:lstStyle/>
          <a:p>
            <a:pPr algn="ctr"/>
            <a:r>
              <a:rPr lang="ru-RU" sz="3200" dirty="0" smtClean="0">
                <a:latin typeface="Times New Roman" panose="02020603050405020304" pitchFamily="18" charset="0"/>
                <a:cs typeface="Times New Roman" panose="02020603050405020304" pitchFamily="18" charset="0"/>
              </a:rPr>
              <a:t>Развиваем речь при помощи пальчиков.</a:t>
            </a:r>
            <a:br>
              <a:rPr lang="ru-RU"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10145" y="1191492"/>
            <a:ext cx="8894619" cy="5278582"/>
          </a:xfrm>
          <a:prstGeom prst="rect">
            <a:avLst/>
          </a:prstGeom>
        </p:spPr>
      </p:pic>
    </p:spTree>
    <p:extLst>
      <p:ext uri="{BB962C8B-B14F-4D97-AF65-F5344CB8AC3E}">
        <p14:creationId xmlns="" xmlns:p14="http://schemas.microsoft.com/office/powerpoint/2010/main" val="176353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
            <a:ext cx="9404723" cy="6234544"/>
          </a:xfrm>
        </p:spPr>
        <p:txBody>
          <a:bodyPr/>
          <a:lstStyle/>
          <a:p>
            <a:pPr marL="342900" lvl="0" indent="-342900" defTabSz="914400" fontAlgn="base">
              <a:spcBef>
                <a:spcPct val="20000"/>
              </a:spcBef>
              <a:spcAft>
                <a:spcPct val="0"/>
              </a:spcAft>
            </a:pPr>
            <a:r>
              <a:rPr lang="ru-RU" sz="2800" dirty="0">
                <a:solidFill>
                  <a:schemeClr val="tx1"/>
                </a:solidFill>
                <a:latin typeface="Times New Roman" pitchFamily="18" charset="0"/>
                <a:ea typeface="+mn-ea"/>
                <a:cs typeface="Times New Roman" pitchFamily="18" charset="0"/>
              </a:rPr>
              <a:t>При стимуляции моторных навыков пальцев рук, речевой центр начинает активизироваться.</a:t>
            </a:r>
            <a:r>
              <a:rPr lang="ru-RU" sz="2800" dirty="0">
                <a:solidFill>
                  <a:srgbClr val="4D4D4D"/>
                </a:solidFill>
                <a:latin typeface="Times New Roman" pitchFamily="18" charset="0"/>
                <a:ea typeface="+mn-ea"/>
                <a:cs typeface="Times New Roman" pitchFamily="18" charset="0"/>
              </a:rPr>
              <a:t/>
            </a:r>
            <a:br>
              <a:rPr lang="ru-RU" sz="2800" dirty="0">
                <a:solidFill>
                  <a:srgbClr val="4D4D4D"/>
                </a:solidFill>
                <a:latin typeface="Times New Roman" pitchFamily="18" charset="0"/>
                <a:ea typeface="+mn-ea"/>
                <a:cs typeface="Times New Roman" pitchFamily="18" charset="0"/>
              </a:rPr>
            </a:br>
            <a:endParaRPr lang="ru-RU" dirty="0"/>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7418" y="955964"/>
            <a:ext cx="9088582" cy="5666509"/>
          </a:xfrm>
          <a:prstGeom prst="rect">
            <a:avLst/>
          </a:prstGeom>
        </p:spPr>
      </p:pic>
    </p:spTree>
    <p:extLst>
      <p:ext uri="{BB962C8B-B14F-4D97-AF65-F5344CB8AC3E}">
        <p14:creationId xmlns="" xmlns:p14="http://schemas.microsoft.com/office/powerpoint/2010/main" val="409702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817418"/>
            <a:ext cx="9404723" cy="5763490"/>
          </a:xfrm>
        </p:spPr>
        <p:txBody>
          <a:bodyPr/>
          <a:lstStyle/>
          <a:p>
            <a:pPr algn="ctr"/>
            <a:r>
              <a:rPr lang="ru-RU" sz="3200" dirty="0" smtClean="0">
                <a:latin typeface="Times New Roman" panose="02020603050405020304" pitchFamily="18" charset="0"/>
                <a:cs typeface="Times New Roman" panose="02020603050405020304" pitchFamily="18" charset="0"/>
              </a:rPr>
              <a:t>Правильное </a:t>
            </a:r>
            <a:r>
              <a:rPr lang="ru-RU" sz="3200" dirty="0">
                <a:latin typeface="Times New Roman" panose="02020603050405020304" pitchFamily="18" charset="0"/>
                <a:cs typeface="Times New Roman" panose="02020603050405020304" pitchFamily="18" charset="0"/>
              </a:rPr>
              <a:t>произношение звуков обеспечивается хорошей подвижностью и дифференцированной работой органов артикуляционного аппарата. Выработать четкие и согласованные движения </a:t>
            </a:r>
            <a:r>
              <a:rPr lang="ru-RU" sz="3200" dirty="0" smtClean="0">
                <a:latin typeface="Times New Roman" panose="02020603050405020304" pitchFamily="18" charset="0"/>
                <a:cs typeface="Times New Roman" panose="02020603050405020304" pitchFamily="18" charset="0"/>
              </a:rPr>
              <a:t>помогает </a:t>
            </a:r>
            <a:r>
              <a:rPr lang="ru-RU" sz="3200" dirty="0">
                <a:latin typeface="Times New Roman" panose="02020603050405020304" pitchFamily="18" charset="0"/>
                <a:cs typeface="Times New Roman" panose="02020603050405020304" pitchFamily="18" charset="0"/>
              </a:rPr>
              <a:t>артикуляционная гимнастика</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Детям 2-4 лет </a:t>
            </a:r>
            <a:r>
              <a:rPr lang="ru-RU" sz="3200" dirty="0" smtClean="0">
                <a:latin typeface="Times New Roman" panose="02020603050405020304" pitchFamily="18" charset="0"/>
                <a:cs typeface="Times New Roman" panose="02020603050405020304" pitchFamily="18" charset="0"/>
              </a:rPr>
              <a:t>такая </a:t>
            </a:r>
            <a:r>
              <a:rPr lang="ru-RU" sz="3200" dirty="0">
                <a:latin typeface="Times New Roman" panose="02020603050405020304" pitchFamily="18" charset="0"/>
                <a:cs typeface="Times New Roman" panose="02020603050405020304" pitchFamily="18" charset="0"/>
              </a:rPr>
              <a:t>гимнастика поможет обрести целенаправленность движений языка. Помните, что в этом возрасте вы помогаете малышу достичь правильного звукопроизношения. </a:t>
            </a:r>
          </a:p>
        </p:txBody>
      </p:sp>
    </p:spTree>
    <p:extLst>
      <p:ext uri="{BB962C8B-B14F-4D97-AF65-F5344CB8AC3E}">
        <p14:creationId xmlns="" xmlns:p14="http://schemas.microsoft.com/office/powerpoint/2010/main" val="91651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63236"/>
            <a:ext cx="9404723" cy="6594764"/>
          </a:xfrm>
        </p:spPr>
        <p:txBody>
          <a:bodyPr/>
          <a:lstStyle/>
          <a:p>
            <a:pPr algn="ctr"/>
            <a:endParaRPr lang="ru-RU" sz="3200" b="1" dirty="0">
              <a:latin typeface="Times New Roman" panose="02020603050405020304" pitchFamily="18" charset="0"/>
              <a:cs typeface="Times New Roman" panose="02020603050405020304" pitchFamily="18" charset="0"/>
            </a:endParaRPr>
          </a:p>
        </p:txBody>
      </p:sp>
      <p:sp>
        <p:nvSpPr>
          <p:cNvPr id="5" name="5-конечная звезда 4"/>
          <p:cNvSpPr/>
          <p:nvPr/>
        </p:nvSpPr>
        <p:spPr>
          <a:xfrm>
            <a:off x="124691" y="540776"/>
            <a:ext cx="622204" cy="5260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68315" y="360219"/>
            <a:ext cx="9205721" cy="5915890"/>
          </a:xfrm>
          <a:prstGeom prst="rect">
            <a:avLst/>
          </a:prstGeom>
        </p:spPr>
      </p:pic>
    </p:spTree>
    <p:extLst>
      <p:ext uri="{BB962C8B-B14F-4D97-AF65-F5344CB8AC3E}">
        <p14:creationId xmlns="" xmlns:p14="http://schemas.microsoft.com/office/powerpoint/2010/main" val="20850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155900"/>
          </a:xfrm>
        </p:spPr>
        <p:txBody>
          <a:bodyPr/>
          <a:lstStyle/>
          <a:p>
            <a:r>
              <a:rPr lang="ru-RU" sz="3200" dirty="0" smtClean="0">
                <a:latin typeface="Times New Roman" panose="02020603050405020304" pitchFamily="18" charset="0"/>
                <a:cs typeface="Times New Roman" panose="02020603050405020304" pitchFamily="18" charset="0"/>
              </a:rPr>
              <a:t>Развиваем речь при помощи словесных </a:t>
            </a:r>
            <a:r>
              <a:rPr lang="ru-RU" sz="3200" dirty="0">
                <a:latin typeface="Times New Roman" panose="02020603050405020304" pitchFamily="18" charset="0"/>
                <a:cs typeface="Times New Roman" panose="02020603050405020304" pitchFamily="18" charset="0"/>
              </a:rPr>
              <a:t>игр.</a:t>
            </a:r>
            <a:br>
              <a:rPr lang="ru-RU" sz="3200" dirty="0">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 «Какой?» </a:t>
            </a:r>
            <a:r>
              <a:rPr lang="ru-RU" sz="1800" dirty="0">
                <a:latin typeface="Times New Roman" panose="02020603050405020304" pitchFamily="18" charset="0"/>
                <a:cs typeface="Times New Roman" panose="02020603050405020304" pitchFamily="18" charset="0"/>
              </a:rPr>
              <a:t>Эта игра предназначена для обогащения словаря прилагательными. При рассмотрении любого предмета, например матрёшки, как можно больше подберите прилагательных. Спрашивайте у ребенка: «Какая матрешка?»(большая, красивая, весёлая, лёгкая, яркая и т.д.</a:t>
            </a:r>
            <a:br>
              <a:rPr lang="ru-RU" sz="1800" dirty="0">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 «Один, два, много…» </a:t>
            </a:r>
            <a:r>
              <a:rPr lang="ru-RU" sz="1800" dirty="0">
                <a:latin typeface="Times New Roman" panose="02020603050405020304" pitchFamily="18" charset="0"/>
                <a:cs typeface="Times New Roman" panose="02020603050405020304" pitchFamily="18" charset="0"/>
              </a:rPr>
              <a:t>Для образования множественного числа существительных можно играть в эту игру. предложите ребёнку посчитать, например, карандаши. Один карандаш, два карандаша, много карандашей (одна кукла, две куклы, много кукол, или одно яблоко, два яблока, много яблок). Так считать можно всё, что вы видите на улице, в магазине или поликлинике.</a:t>
            </a:r>
            <a:br>
              <a:rPr lang="ru-RU" sz="1800" dirty="0">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«Чего не стало» </a:t>
            </a:r>
            <a:r>
              <a:rPr lang="ru-RU" sz="1800" dirty="0">
                <a:latin typeface="Times New Roman" panose="02020603050405020304" pitchFamily="18" charset="0"/>
                <a:cs typeface="Times New Roman" panose="02020603050405020304" pitchFamily="18" charset="0"/>
              </a:rPr>
              <a:t>Знакомая игра, развивающая мышление, так же способствует развитию речи. Ребёнку придётся правильно отвечать на вопрос «Чего не стало?» Не стало подушки, кастрюли и т.д.</a:t>
            </a:r>
            <a:br>
              <a:rPr lang="ru-RU" sz="1800" dirty="0">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«Назови детёныша» </a:t>
            </a:r>
            <a:r>
              <a:rPr lang="ru-RU" sz="1800" dirty="0">
                <a:latin typeface="Times New Roman" panose="02020603050405020304" pitchFamily="18" charset="0"/>
                <a:cs typeface="Times New Roman" panose="02020603050405020304" pitchFamily="18" charset="0"/>
              </a:rPr>
              <a:t>Показывая ребёнку картинки с изображением животных, спросите как называется детёныш. Например, это собака, детеныш – щенок, у зайца детеныш зайчонок и т.д. Потом можно играть наоборот: называя детеныша спросить, кто его мама.</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b="1" dirty="0">
                <a:solidFill>
                  <a:srgbClr val="FF0000"/>
                </a:solidFill>
                <a:latin typeface="Times New Roman" panose="02020603050405020304" pitchFamily="18" charset="0"/>
                <a:cs typeface="Times New Roman" panose="02020603050405020304" pitchFamily="18" charset="0"/>
              </a:rPr>
              <a:t>«Какое, какие?» </a:t>
            </a:r>
            <a:r>
              <a:rPr lang="ru-RU" sz="1800" dirty="0">
                <a:latin typeface="Times New Roman" panose="02020603050405020304" pitchFamily="18" charset="0"/>
                <a:cs typeface="Times New Roman" panose="02020603050405020304" pitchFamily="18" charset="0"/>
              </a:rPr>
              <a:t>Ещё одна игра с прилагательными направлена на правильное согласование прилагательных с существительными по родам. Рассматривая предметные картинки задавайте вопросы ребёнку, интонационно выделяя окончание вопроса «</a:t>
            </a:r>
            <a:r>
              <a:rPr lang="ru-RU" sz="1800" dirty="0" err="1">
                <a:latin typeface="Times New Roman" panose="02020603050405020304" pitchFamily="18" charset="0"/>
                <a:cs typeface="Times New Roman" panose="02020603050405020304" pitchFamily="18" charset="0"/>
              </a:rPr>
              <a:t>КакАЯ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КакОЕ</a:t>
            </a:r>
            <a:r>
              <a:rPr lang="ru-RU" sz="1800" dirty="0">
                <a:latin typeface="Times New Roman" panose="02020603050405020304" pitchFamily="18" charset="0"/>
                <a:cs typeface="Times New Roman" panose="02020603050405020304" pitchFamily="18" charset="0"/>
              </a:rPr>
              <a:t>? и т.д.» Если ребёнок затрудняется в правильном согласовании слов, попросите его повторять за вами, так же выделяя голосом окончание.</a:t>
            </a:r>
          </a:p>
        </p:txBody>
      </p:sp>
    </p:spTree>
    <p:extLst>
      <p:ext uri="{BB962C8B-B14F-4D97-AF65-F5344CB8AC3E}">
        <p14:creationId xmlns="" xmlns:p14="http://schemas.microsoft.com/office/powerpoint/2010/main" val="272919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9404723" cy="5781827"/>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Игровые упражнения для развития речи.</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1" dirty="0">
                <a:solidFill>
                  <a:schemeClr val="accent2"/>
                </a:solidFill>
                <a:latin typeface="Helvetica Neue"/>
              </a:rPr>
              <a:t>Игровое упражнение </a:t>
            </a:r>
            <a:r>
              <a:rPr lang="ru-RU" sz="2000" b="1" dirty="0" smtClean="0">
                <a:solidFill>
                  <a:schemeClr val="accent2"/>
                </a:solidFill>
                <a:latin typeface="Helvetica Neue"/>
              </a:rPr>
              <a:t>«Чьё </a:t>
            </a:r>
            <a:r>
              <a:rPr lang="ru-RU" sz="2000" b="1" dirty="0">
                <a:solidFill>
                  <a:schemeClr val="accent2"/>
                </a:solidFill>
                <a:latin typeface="Helvetica Neue"/>
              </a:rPr>
              <a:t>всё это</a:t>
            </a:r>
            <a:r>
              <a:rPr lang="ru-RU" sz="2000" b="1" dirty="0" smtClean="0">
                <a:solidFill>
                  <a:schemeClr val="accent2"/>
                </a:solidFill>
                <a:latin typeface="Helvetica Neue"/>
              </a:rPr>
              <a:t>?»</a:t>
            </a:r>
            <a:r>
              <a:rPr lang="ru-RU" sz="2000" dirty="0">
                <a:solidFill>
                  <a:schemeClr val="tx1"/>
                </a:solidFill>
                <a:latin typeface="Helvetica Neue"/>
              </a:rPr>
              <a:t/>
            </a:r>
            <a:br>
              <a:rPr lang="ru-RU" sz="2000" dirty="0">
                <a:solidFill>
                  <a:schemeClr val="tx1"/>
                </a:solidFill>
                <a:latin typeface="Helvetica Neue"/>
              </a:rPr>
            </a:br>
            <a:r>
              <a:rPr lang="ru-RU" sz="2000" i="1" dirty="0">
                <a:solidFill>
                  <a:schemeClr val="tx1"/>
                </a:solidFill>
                <a:latin typeface="Helvetica Neue"/>
              </a:rPr>
              <a:t>Цель – упражнение в согласовании слов – предметов и слов – признаков в нужном числе и </a:t>
            </a:r>
            <a:r>
              <a:rPr lang="ru-RU" sz="2000" i="1" dirty="0" smtClean="0">
                <a:solidFill>
                  <a:schemeClr val="tx1"/>
                </a:solidFill>
                <a:latin typeface="Helvetica Neue"/>
              </a:rPr>
              <a:t>падеже. </a:t>
            </a:r>
            <a:r>
              <a:rPr lang="ru-RU" sz="2000" dirty="0" smtClean="0">
                <a:solidFill>
                  <a:schemeClr val="tx1"/>
                </a:solidFill>
                <a:latin typeface="Helvetica Neue"/>
              </a:rPr>
              <a:t>Детям </a:t>
            </a:r>
            <a:r>
              <a:rPr lang="ru-RU" sz="2000" dirty="0">
                <a:solidFill>
                  <a:schemeClr val="tx1"/>
                </a:solidFill>
                <a:latin typeface="Helvetica Neue"/>
              </a:rPr>
              <a:t>показывается картинка с изображением животного и задаются вопросы, на которые нужно ответить одним словом. Вопросы такие: чей хвост? Чьё ухо? Чья голова? Чьи глаза</a:t>
            </a:r>
            <a:r>
              <a:rPr lang="ru-RU" sz="2000" dirty="0" smtClean="0">
                <a:solidFill>
                  <a:schemeClr val="tx1"/>
                </a:solidFill>
                <a:latin typeface="Helvetica Neue"/>
              </a:rPr>
              <a:t>?- </a:t>
            </a:r>
            <a:r>
              <a:rPr lang="ru-RU" sz="2000" dirty="0">
                <a:solidFill>
                  <a:schemeClr val="tx1"/>
                </a:solidFill>
                <a:latin typeface="Helvetica Neue"/>
              </a:rPr>
              <a:t>Корова – коровий, коровье, коровья, коровьи.</a:t>
            </a:r>
            <a:br>
              <a:rPr lang="ru-RU" sz="2000" dirty="0">
                <a:solidFill>
                  <a:schemeClr val="tx1"/>
                </a:solidFill>
                <a:latin typeface="Helvetica Neue"/>
              </a:rPr>
            </a:br>
            <a:r>
              <a:rPr lang="ru-RU" sz="2000" dirty="0">
                <a:solidFill>
                  <a:schemeClr val="accent2"/>
                </a:solidFill>
                <a:latin typeface="Helvetica Neue"/>
              </a:rPr>
              <a:t>Игровое упражнение “Закончи фразу”</a:t>
            </a:r>
            <a:r>
              <a:rPr lang="ru-RU" sz="2000" dirty="0">
                <a:solidFill>
                  <a:schemeClr val="tx1"/>
                </a:solidFill>
                <a:latin typeface="Helvetica Neue"/>
              </a:rPr>
              <a:t/>
            </a:r>
            <a:br>
              <a:rPr lang="ru-RU" sz="2000" dirty="0">
                <a:solidFill>
                  <a:schemeClr val="tx1"/>
                </a:solidFill>
                <a:latin typeface="Helvetica Neue"/>
              </a:rPr>
            </a:br>
            <a:r>
              <a:rPr lang="ru-RU" sz="2000" dirty="0" smtClean="0">
                <a:solidFill>
                  <a:schemeClr val="tx1"/>
                </a:solidFill>
                <a:latin typeface="Helvetica Neue"/>
              </a:rPr>
              <a:t>Цель </a:t>
            </a:r>
            <a:r>
              <a:rPr lang="ru-RU" sz="2000" dirty="0">
                <a:solidFill>
                  <a:schemeClr val="tx1"/>
                </a:solidFill>
                <a:latin typeface="Helvetica Neue"/>
              </a:rPr>
              <a:t>– развитие умения подбирать противоположные по смыслу слова (слова – неприятели).</a:t>
            </a:r>
            <a:br>
              <a:rPr lang="ru-RU" sz="2000" dirty="0">
                <a:solidFill>
                  <a:schemeClr val="tx1"/>
                </a:solidFill>
                <a:latin typeface="Helvetica Neue"/>
              </a:rPr>
            </a:br>
            <a:r>
              <a:rPr lang="ru-RU" sz="2000" dirty="0" smtClean="0">
                <a:solidFill>
                  <a:schemeClr val="tx1"/>
                </a:solidFill>
                <a:latin typeface="Helvetica Neue"/>
              </a:rPr>
              <a:t>Взрослый </a:t>
            </a:r>
            <a:r>
              <a:rPr lang="ru-RU" sz="2000" dirty="0">
                <a:solidFill>
                  <a:schemeClr val="tx1"/>
                </a:solidFill>
                <a:latin typeface="Helvetica Neue"/>
              </a:rPr>
              <a:t>называет словосочетания, делая паузы. </a:t>
            </a:r>
            <a:r>
              <a:rPr lang="ru-RU" sz="2000" dirty="0" smtClean="0">
                <a:solidFill>
                  <a:schemeClr val="tx1"/>
                </a:solidFill>
                <a:latin typeface="Helvetica Neue"/>
              </a:rPr>
              <a:t>Ребенок должен </a:t>
            </a:r>
            <a:r>
              <a:rPr lang="ru-RU" sz="2000" dirty="0">
                <a:solidFill>
                  <a:schemeClr val="tx1"/>
                </a:solidFill>
                <a:latin typeface="Helvetica Neue"/>
              </a:rPr>
              <a:t>сказать слово, которое </a:t>
            </a:r>
            <a:r>
              <a:rPr lang="ru-RU" sz="2000" dirty="0" smtClean="0">
                <a:solidFill>
                  <a:schemeClr val="tx1"/>
                </a:solidFill>
                <a:latin typeface="Helvetica Neue"/>
              </a:rPr>
              <a:t>пропустили, </a:t>
            </a:r>
            <a:r>
              <a:rPr lang="ru-RU" sz="2000" dirty="0">
                <a:solidFill>
                  <a:schemeClr val="tx1"/>
                </a:solidFill>
                <a:latin typeface="Helvetica Neue"/>
              </a:rPr>
              <a:t>т.е. закончить фразу</a:t>
            </a:r>
            <a:r>
              <a:rPr lang="ru-RU" sz="2000" dirty="0" smtClean="0">
                <a:solidFill>
                  <a:schemeClr val="tx1"/>
                </a:solidFill>
                <a:latin typeface="Helvetica Neue"/>
              </a:rPr>
              <a:t>. Сахар сладкий, а лимон? Луна ночью, а солнце? Река широкая, </a:t>
            </a:r>
            <a:r>
              <a:rPr lang="ru-RU" sz="2000" dirty="0">
                <a:solidFill>
                  <a:schemeClr val="tx1"/>
                </a:solidFill>
                <a:latin typeface="Helvetica Neue"/>
              </a:rPr>
              <a:t>а ручей?</a:t>
            </a:r>
            <a:r>
              <a:rPr lang="ru-RU" sz="2000" dirty="0">
                <a:solidFill>
                  <a:schemeClr val="accent2"/>
                </a:solidFill>
                <a:latin typeface="Helvetica Neue"/>
              </a:rPr>
              <a:t/>
            </a:r>
            <a:br>
              <a:rPr lang="ru-RU" sz="2000" dirty="0">
                <a:solidFill>
                  <a:schemeClr val="accent2"/>
                </a:solidFill>
                <a:latin typeface="Helvetica Neue"/>
              </a:rPr>
            </a:br>
            <a:r>
              <a:rPr lang="ru-RU" sz="2000" dirty="0" smtClean="0">
                <a:solidFill>
                  <a:schemeClr val="accent2"/>
                </a:solidFill>
                <a:latin typeface="Helvetica Neue"/>
              </a:rPr>
              <a:t>Игровое упражнение «Один много»</a:t>
            </a:r>
            <a:br>
              <a:rPr lang="ru-RU" sz="2000" dirty="0" smtClean="0">
                <a:solidFill>
                  <a:schemeClr val="accent2"/>
                </a:solidFill>
                <a:latin typeface="Helvetica Neue"/>
              </a:rPr>
            </a:br>
            <a:r>
              <a:rPr lang="ru-RU" sz="2000" dirty="0" smtClean="0">
                <a:solidFill>
                  <a:schemeClr val="tx1"/>
                </a:solidFill>
                <a:latin typeface="Helvetica Neue"/>
              </a:rPr>
              <a:t>Цель-продолжать формировать умение </a:t>
            </a:r>
            <a:r>
              <a:rPr lang="ru-RU" sz="2000" dirty="0" err="1" smtClean="0">
                <a:solidFill>
                  <a:schemeClr val="tx1"/>
                </a:solidFill>
                <a:latin typeface="Helvetica Neue"/>
              </a:rPr>
              <a:t>составляить</a:t>
            </a:r>
            <a:r>
              <a:rPr lang="ru-RU" sz="2000" dirty="0" smtClean="0">
                <a:solidFill>
                  <a:schemeClr val="tx1"/>
                </a:solidFill>
                <a:latin typeface="Helvetica Neue"/>
              </a:rPr>
              <a:t> группу предметов из отдельных предметов и выделять из нее один предмет, учить отвечать на вопрос «Сколько?»</a:t>
            </a:r>
            <a:r>
              <a:rPr lang="ru-RU" sz="1600" dirty="0">
                <a:solidFill>
                  <a:schemeClr val="tx1"/>
                </a:solidFill>
                <a:latin typeface="Helvetica Neue"/>
              </a:rPr>
              <a:t/>
            </a:r>
            <a:br>
              <a:rPr lang="ru-RU" sz="1600" dirty="0">
                <a:solidFill>
                  <a:schemeClr val="tx1"/>
                </a:solidFill>
                <a:latin typeface="Helvetica Neue"/>
              </a:rPr>
            </a:br>
            <a:r>
              <a:rPr lang="ru-RU" sz="1600" dirty="0" smtClean="0">
                <a:solidFill>
                  <a:schemeClr val="tx1"/>
                </a:solidFill>
                <a:latin typeface="Helvetica Neue"/>
              </a:rPr>
              <a:t/>
            </a:r>
            <a:br>
              <a:rPr lang="ru-RU" sz="1600" dirty="0" smtClean="0">
                <a:solidFill>
                  <a:schemeClr val="tx1"/>
                </a:solidFill>
                <a:latin typeface="Helvetica Neue"/>
              </a:rPr>
            </a:br>
            <a:r>
              <a:rPr lang="ru-RU" sz="1600" dirty="0" smtClean="0">
                <a:solidFill>
                  <a:schemeClr val="tx1"/>
                </a:solidFill>
                <a:latin typeface="Helvetica Neue"/>
              </a:rPr>
              <a:t/>
            </a:r>
            <a:br>
              <a:rPr lang="ru-RU" sz="1600" dirty="0" smtClean="0">
                <a:solidFill>
                  <a:schemeClr val="tx1"/>
                </a:solidFill>
                <a:latin typeface="Helvetica Neue"/>
              </a:rPr>
            </a:br>
            <a:r>
              <a:rPr lang="ru-RU" sz="1600" dirty="0" smtClean="0">
                <a:solidFill>
                  <a:schemeClr val="tx1"/>
                </a:solidFill>
                <a:latin typeface="Helvetica Neue"/>
              </a:rPr>
              <a:t/>
            </a:r>
            <a:br>
              <a:rPr lang="ru-RU" sz="1600" dirty="0" smtClean="0">
                <a:solidFill>
                  <a:schemeClr val="tx1"/>
                </a:solidFill>
                <a:latin typeface="Helvetica Neue"/>
              </a:rPr>
            </a:br>
            <a:r>
              <a:rPr lang="ru-RU" sz="1600" dirty="0">
                <a:solidFill>
                  <a:schemeClr val="tx1"/>
                </a:solidFill>
                <a:latin typeface="Helvetica Neue"/>
              </a:rPr>
              <a:t/>
            </a:r>
            <a:br>
              <a:rPr lang="ru-RU" sz="1600" dirty="0">
                <a:solidFill>
                  <a:schemeClr val="tx1"/>
                </a:solidFill>
                <a:latin typeface="Helvetica Neue"/>
              </a:rPr>
            </a:br>
            <a:r>
              <a:rPr lang="ru-RU" sz="3200" dirty="0">
                <a:solidFill>
                  <a:srgbClr val="333333"/>
                </a:solidFill>
                <a:latin typeface="Helvetica Neue"/>
              </a:rPr>
              <a:t/>
            </a:r>
            <a:br>
              <a:rPr lang="ru-RU" sz="3200" dirty="0">
                <a:solidFill>
                  <a:srgbClr val="333333"/>
                </a:solidFill>
                <a:latin typeface="Helvetica Neue"/>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3714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Чистоговорки</a:t>
            </a:r>
            <a:r>
              <a:rPr lang="ru-RU" dirty="0" smtClean="0"/>
              <a:t/>
            </a:r>
            <a:br>
              <a:rPr lang="ru-RU" dirty="0" smtClean="0"/>
            </a:br>
            <a:r>
              <a:rPr lang="ru-RU" sz="3200" dirty="0" smtClean="0"/>
              <a:t>Шла с базара кошка у кошки лукошко.</a:t>
            </a:r>
            <a:br>
              <a:rPr lang="ru-RU" sz="3200" dirty="0" smtClean="0"/>
            </a:br>
            <a:r>
              <a:rPr lang="ru-RU" sz="3200" dirty="0" smtClean="0"/>
              <a:t>У ежа ежата у ужа ужата.</a:t>
            </a:r>
            <a:br>
              <a:rPr lang="ru-RU" sz="3200" dirty="0" smtClean="0"/>
            </a:br>
            <a:r>
              <a:rPr lang="ru-RU" sz="3200" dirty="0" smtClean="0"/>
              <a:t>Жук упал и встать не может, ждет он кто ему поможет.</a:t>
            </a:r>
            <a:br>
              <a:rPr lang="ru-RU" sz="3200" dirty="0" smtClean="0"/>
            </a:br>
            <a:r>
              <a:rPr lang="ru-RU" sz="3200" dirty="0" smtClean="0"/>
              <a:t>У забора коза вытаращила глаза.</a:t>
            </a:r>
            <a:endParaRPr lang="ru-RU" dirty="0"/>
          </a:p>
        </p:txBody>
      </p:sp>
    </p:spTree>
    <p:extLst>
      <p:ext uri="{BB962C8B-B14F-4D97-AF65-F5344CB8AC3E}">
        <p14:creationId xmlns="" xmlns:p14="http://schemas.microsoft.com/office/powerpoint/2010/main" val="1873194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4600</TotalTime>
  <Words>107</Words>
  <Application>Microsoft Office PowerPoint</Application>
  <PresentationFormat>Произвольный</PresentationFormat>
  <Paragraphs>10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Ион</vt:lpstr>
      <vt:lpstr>«Как развивать речь детей в младшем дошкольном возрасте?»  Воспитатель Бердюгина Галина Николаевна</vt:lpstr>
      <vt:lpstr>Ребенок не рождается со сложившейся речью. Овладение речью- это сложный, многосторонний психологический процесс, её появление и дальнейшее развитие зависят от многих факторов. Навыки правильной речи ребёнок приобретает в семье. Всё то, что делают родители для общего  и речевого развития своего ребёнка имеет большое значение для всей его дальнейшей его жизни.</vt:lpstr>
      <vt:lpstr>Развиваем речь при помощи пальчиков. </vt:lpstr>
      <vt:lpstr>При стимуляции моторных навыков пальцев рук, речевой центр начинает активизироваться. </vt:lpstr>
      <vt:lpstr>Правильное произношение звуков обеспечивается хорошей подвижностью и дифференцированной работой органов артикуляционного аппарата. Выработать четкие и согласованные движения помогает артикуляционная гимнастика». Детям 2-4 лет такая гимнастика поможет обрести целенаправленность движений языка. Помните, что в этом возрасте вы помогаете малышу достичь правильного звукопроизношения. </vt:lpstr>
      <vt:lpstr>Слайд 6</vt:lpstr>
      <vt:lpstr>Развиваем речь при помощи словесных игр.  «Какой?» Эта игра предназначена для обогащения словаря прилагательными. При рассмотрении любого предмета, например матрёшки, как можно больше подберите прилагательных. Спрашивайте у ребенка: «Какая матрешка?»(большая, красивая, весёлая, лёгкая, яркая и т.д.  «Один, два, много…» Для образования множественного числа существительных можно играть в эту игру. предложите ребёнку посчитать, например, карандаши. Один карандаш, два карандаша, много карандашей (одна кукла, две куклы, много кукол, или одно яблоко, два яблока, много яблок). Так считать можно всё, что вы видите на улице, в магазине или поликлинике. «Чего не стало» Знакомая игра, развивающая мышление, так же способствует развитию речи. Ребёнку придётся правильно отвечать на вопрос «Чего не стало?» Не стало подушки, кастрюли и т.д. «Назови детёныша» Показывая ребёнку картинки с изображением животных, спросите как называется детёныш. Например, это собака, детеныш – щенок, у зайца детеныш зайчонок и т.д. Потом можно играть наоборот: называя детеныша спросить, кто его мама.  «Какое, какие?» Ещё одна игра с прилагательными направлена на правильное согласование прилагательных с существительными по родам. Рассматривая предметные картинки задавайте вопросы ребёнку, интонационно выделяя окончание вопроса «КакАЯ?, КакОЕ? и т.д.» Если ребёнок затрудняется в правильном согласовании слов, попросите его повторять за вами, так же выделяя голосом окончание.</vt:lpstr>
      <vt:lpstr>Игровые упражнения для развития речи. Игровое упражнение «Чьё всё это?» Цель – упражнение в согласовании слов – предметов и слов – признаков в нужном числе и падеже. Детям показывается картинка с изображением животного и задаются вопросы, на которые нужно ответить одним словом. Вопросы такие: чей хвост? Чьё ухо? Чья голова? Чьи глаза?- Корова – коровий, коровье, коровья, коровьи. Игровое упражнение “Закончи фразу” Цель – развитие умения подбирать противоположные по смыслу слова (слова – неприятели). Взрослый называет словосочетания, делая паузы. Ребенок должен сказать слово, которое пропустили, т.е. закончить фразу. Сахар сладкий, а лимон? Луна ночью, а солнце? Река широкая, а ручей? Игровое упражнение «Один много» Цель-продолжать формировать умение составляить группу предметов из отдельных предметов и выделять из нее один предмет, учить отвечать на вопрос «Сколько?»      </vt:lpstr>
      <vt:lpstr>Чистоговорки Шла с базара кошка у кошки лукошко. У ежа ежата у ужа ужата. Жук упал и встать не может, ждет он кто ему поможет. У забора коза вытаращила глаза.</vt:lpstr>
      <vt:lpstr>Чтобы речь ребёнка развивалась в норме необходимо: 1. Чтение книг. 2.Перессказы прочитанного. 3.Беседы, рассказы на различные темы: «Как я провел сегодняшний день», «Что нового я увидел, узнал, запомнил». «Что мне понравилось  на празднике». «Что я увидел на прогулке». 4 Слушание аудиосказок и обсуждение их. 5.Развивать мелкую моторику: -Пальчиковая гимнастика. -Рисование пальцами. -Лепка из пластилина, солёного теста, глины. -Аппликации из крупы, скорлупок, семечек, орехов, косточек. -Нанизывание на проволоку бусинок пуговиц. 6.Развивать артикуляционный аппарат, используя истории весёлого язычка. И ГЛАВНОЕ ПОМНИТЕ ! Дети во всем подражают взрослым. Очень хорошо когда ребенок слышит правильную речь, произведения худ. Литературы, устное народное творчество.</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развивать речь детей в младшем дошкольном возрасте</dc:title>
  <dc:creator>User</dc:creator>
  <cp:lastModifiedBy>user</cp:lastModifiedBy>
  <cp:revision>45</cp:revision>
  <dcterms:created xsi:type="dcterms:W3CDTF">2019-03-24T21:20:23Z</dcterms:created>
  <dcterms:modified xsi:type="dcterms:W3CDTF">2019-04-26T01:17:44Z</dcterms:modified>
</cp:coreProperties>
</file>