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8" r:id="rId10"/>
    <p:sldId id="264" r:id="rId11"/>
    <p:sldId id="269" r:id="rId12"/>
    <p:sldId id="265" r:id="rId13"/>
    <p:sldId id="266" r:id="rId14"/>
    <p:sldId id="267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1255D-DF89-4119-AC81-DCA0A316650C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478BF-299E-4E1B-B14F-E275361BC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261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Один волк, два волка, пять волков</a:t>
            </a:r>
          </a:p>
          <a:p>
            <a:r>
              <a:rPr lang="ru-RU" baseline="0" dirty="0" smtClean="0"/>
              <a:t>Один соболь, два соболя, пять соболей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478BF-299E-4E1B-B14F-E275361BC7E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52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Заяц беляк любит варенье из шишек – это шишечное варенье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Заяц беляк любит варенье из яблок – это яблочное  варенье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Заяц беляк любит варенье из помидор – это томатное варенье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Заяц беляк любит варенье из моркови– это морковное варенье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478BF-299E-4E1B-B14F-E275361BC7E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01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Медвежий, лисий, беличий, рысий.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478BF-299E-4E1B-B14F-E275361BC7E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11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Волчья, медвежья,</a:t>
            </a:r>
            <a:r>
              <a:rPr lang="ru-RU" baseline="0" dirty="0" smtClean="0"/>
              <a:t> заячья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478BF-299E-4E1B-B14F-E275361BC7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240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98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Заяц-зайчик</a:t>
            </a:r>
          </a:p>
          <a:p>
            <a:r>
              <a:rPr lang="ru-RU" dirty="0" smtClean="0"/>
              <a:t>Лиса-лисичка</a:t>
            </a:r>
          </a:p>
          <a:p>
            <a:r>
              <a:rPr lang="ru-RU" dirty="0" smtClean="0"/>
              <a:t>Медведь – мишка</a:t>
            </a:r>
          </a:p>
          <a:p>
            <a:r>
              <a:rPr lang="ru-RU" dirty="0" smtClean="0"/>
              <a:t>Нерпа-</a:t>
            </a:r>
            <a:r>
              <a:rPr lang="ru-RU" dirty="0" err="1" smtClean="0"/>
              <a:t>нерпочка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478BF-299E-4E1B-B14F-E275361BC7E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867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Есть олень</a:t>
            </a:r>
            <a:r>
              <a:rPr lang="ru-RU" baseline="0" dirty="0" smtClean="0"/>
              <a:t> – нет оленя</a:t>
            </a:r>
          </a:p>
          <a:p>
            <a:r>
              <a:rPr lang="ru-RU" baseline="0" dirty="0" smtClean="0"/>
              <a:t>Есть соболь – нет соболя</a:t>
            </a:r>
          </a:p>
          <a:p>
            <a:r>
              <a:rPr lang="ru-RU" baseline="0" dirty="0" smtClean="0"/>
              <a:t>Есть Балобан – нет </a:t>
            </a:r>
            <a:r>
              <a:rPr lang="ru-RU" baseline="0" dirty="0" err="1" smtClean="0"/>
              <a:t>Балобана</a:t>
            </a:r>
            <a:endParaRPr lang="ru-RU" baseline="0" dirty="0" smtClean="0"/>
          </a:p>
          <a:p>
            <a:r>
              <a:rPr lang="ru-RU" baseline="0" dirty="0" smtClean="0"/>
              <a:t>Есть Орлан – нет Орлана</a:t>
            </a:r>
          </a:p>
          <a:p>
            <a:r>
              <a:rPr lang="ru-RU" baseline="0" dirty="0" smtClean="0"/>
              <a:t>Есть белёк – нет Белька</a:t>
            </a:r>
          </a:p>
          <a:p>
            <a:r>
              <a:rPr lang="ru-RU" baseline="0" dirty="0" smtClean="0"/>
              <a:t>Есть красный волк-нет красного волка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478BF-299E-4E1B-B14F-E275361BC7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75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Росомаха,</a:t>
            </a:r>
            <a:r>
              <a:rPr lang="ru-RU" baseline="0" dirty="0" smtClean="0"/>
              <a:t> к</a:t>
            </a:r>
            <a:r>
              <a:rPr lang="ru-RU" dirty="0" smtClean="0"/>
              <a:t>абарга,</a:t>
            </a:r>
            <a:r>
              <a:rPr lang="ru-RU" baseline="0" dirty="0" smtClean="0"/>
              <a:t> с</a:t>
            </a:r>
            <a:r>
              <a:rPr lang="ru-RU" dirty="0" smtClean="0"/>
              <a:t>нежный</a:t>
            </a:r>
            <a:r>
              <a:rPr lang="ru-RU" baseline="0" dirty="0" smtClean="0"/>
              <a:t> барс, сохатый лось, кулик, балобан, нерпа, лиса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478BF-299E-4E1B-B14F-E275361BC7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85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зайчишки много</a:t>
            </a:r>
            <a:r>
              <a:rPr lang="ru-RU" baseline="0" dirty="0" smtClean="0"/>
              <a:t> шишек</a:t>
            </a:r>
          </a:p>
          <a:p>
            <a:r>
              <a:rPr lang="ru-RU" baseline="0" dirty="0" smtClean="0"/>
              <a:t>У зайчишки много яблок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У зайчишки много грибов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У зайчишки много яблок</a:t>
            </a:r>
            <a:endParaRPr lang="ru-RU" dirty="0" smtClean="0"/>
          </a:p>
          <a:p>
            <a:r>
              <a:rPr lang="ru-RU" dirty="0" smtClean="0"/>
              <a:t>У зайчишки много моркови</a:t>
            </a:r>
          </a:p>
          <a:p>
            <a:r>
              <a:rPr lang="ru-RU" dirty="0" smtClean="0"/>
              <a:t>У зайчишки много капусты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478BF-299E-4E1B-B14F-E275361BC7E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12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Балобан на скале</a:t>
            </a:r>
          </a:p>
          <a:p>
            <a:r>
              <a:rPr lang="ru-RU" dirty="0" smtClean="0"/>
              <a:t>Балобан</a:t>
            </a:r>
            <a:r>
              <a:rPr lang="ru-RU" baseline="0" dirty="0" smtClean="0"/>
              <a:t> перед скалой</a:t>
            </a:r>
          </a:p>
          <a:p>
            <a:r>
              <a:rPr lang="ru-RU" baseline="0" dirty="0" smtClean="0"/>
              <a:t>Балобан за скалой</a:t>
            </a:r>
          </a:p>
          <a:p>
            <a:r>
              <a:rPr lang="ru-RU" baseline="0" dirty="0" smtClean="0"/>
              <a:t>Балобан под скалой</a:t>
            </a:r>
          </a:p>
          <a:p>
            <a:r>
              <a:rPr lang="ru-RU" baseline="0" dirty="0" smtClean="0"/>
              <a:t>Балобан над скалой</a:t>
            </a:r>
          </a:p>
          <a:p>
            <a:r>
              <a:rPr lang="ru-RU" baseline="0" dirty="0" smtClean="0"/>
              <a:t>Балобан между скалами</a:t>
            </a:r>
          </a:p>
          <a:p>
            <a:r>
              <a:rPr lang="ru-RU" baseline="0" dirty="0" smtClean="0"/>
              <a:t>Балобан справа от скалы</a:t>
            </a:r>
          </a:p>
          <a:p>
            <a:r>
              <a:rPr lang="ru-RU" baseline="0" dirty="0" smtClean="0"/>
              <a:t>Балобан с лево от скалы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478BF-299E-4E1B-B14F-E275361BC7E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5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7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84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63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0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34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73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44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9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39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59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0FDB0-8200-4F23-8E12-31B9DD9453B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BB8E-86F2-430E-A9F7-4FD779652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47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45.png"/><Relationship Id="rId18" Type="http://schemas.microsoft.com/office/2007/relationships/hdphoto" Target="../media/hdphoto25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microsoft.com/office/2007/relationships/hdphoto" Target="../media/hdphoto39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21.png"/><Relationship Id="rId10" Type="http://schemas.microsoft.com/office/2007/relationships/hdphoto" Target="../media/hdphoto38.wdp"/><Relationship Id="rId4" Type="http://schemas.microsoft.com/office/2007/relationships/hdphoto" Target="../media/hdphoto35.wdp"/><Relationship Id="rId9" Type="http://schemas.openxmlformats.org/officeDocument/2006/relationships/image" Target="../media/image43.png"/><Relationship Id="rId14" Type="http://schemas.microsoft.com/office/2007/relationships/hdphoto" Target="../media/hdphoto4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4.wdp"/><Relationship Id="rId18" Type="http://schemas.microsoft.com/office/2007/relationships/hdphoto" Target="../media/hdphoto46.wdp"/><Relationship Id="rId3" Type="http://schemas.microsoft.com/office/2007/relationships/hdphoto" Target="../media/hdphoto41.wdp"/><Relationship Id="rId21" Type="http://schemas.openxmlformats.org/officeDocument/2006/relationships/image" Target="../media/image59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image" Target="../media/image46.png"/><Relationship Id="rId16" Type="http://schemas.openxmlformats.org/officeDocument/2006/relationships/image" Target="../media/image55.jpe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11" Type="http://schemas.openxmlformats.org/officeDocument/2006/relationships/image" Target="../media/image52.jpeg"/><Relationship Id="rId5" Type="http://schemas.openxmlformats.org/officeDocument/2006/relationships/image" Target="../media/image48.png"/><Relationship Id="rId15" Type="http://schemas.microsoft.com/office/2007/relationships/hdphoto" Target="../media/hdphoto45.wdp"/><Relationship Id="rId23" Type="http://schemas.openxmlformats.org/officeDocument/2006/relationships/image" Target="../media/image61.jpeg"/><Relationship Id="rId10" Type="http://schemas.microsoft.com/office/2007/relationships/hdphoto" Target="../media/hdphoto43.wdp"/><Relationship Id="rId19" Type="http://schemas.openxmlformats.org/officeDocument/2006/relationships/image" Target="../media/image57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Relationship Id="rId22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microsoft.com/office/2007/relationships/hdphoto" Target="../media/hdphoto5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8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microsoft.com/office/2007/relationships/hdphoto" Target="../media/hdphoto50.wdp"/><Relationship Id="rId4" Type="http://schemas.microsoft.com/office/2007/relationships/hdphoto" Target="../media/hdphoto47.wdp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3" Type="http://schemas.openxmlformats.org/officeDocument/2006/relationships/image" Target="../media/image3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2.wdp"/><Relationship Id="rId5" Type="http://schemas.openxmlformats.org/officeDocument/2006/relationships/image" Target="../media/image67.png"/><Relationship Id="rId4" Type="http://schemas.microsoft.com/office/2007/relationships/hdphoto" Target="../media/hdphoto3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jpe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5.jpeg"/><Relationship Id="rId5" Type="http://schemas.openxmlformats.org/officeDocument/2006/relationships/image" Target="../media/image70.jpeg"/><Relationship Id="rId10" Type="http://schemas.microsoft.com/office/2007/relationships/hdphoto" Target="../media/hdphoto55.wdp"/><Relationship Id="rId4" Type="http://schemas.microsoft.com/office/2007/relationships/hdphoto" Target="../media/hdphoto54.wdp"/><Relationship Id="rId9" Type="http://schemas.openxmlformats.org/officeDocument/2006/relationships/image" Target="../media/image74.png"/><Relationship Id="rId1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5" Type="http://schemas.openxmlformats.org/officeDocument/2006/relationships/image" Target="../media/image14.png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5.wdp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3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6.png"/><Relationship Id="rId18" Type="http://schemas.microsoft.com/office/2007/relationships/hdphoto" Target="../media/hdphoto2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21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24.png"/><Relationship Id="rId14" Type="http://schemas.microsoft.com/office/2007/relationships/hdphoto" Target="../media/hdphoto2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6.wdp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microsoft.com/office/2007/relationships/hdphoto" Target="../media/hdphoto25.wdp"/><Relationship Id="rId12" Type="http://schemas.openxmlformats.org/officeDocument/2006/relationships/image" Target="../media/image30.png"/><Relationship Id="rId17" Type="http://schemas.microsoft.com/office/2007/relationships/hdphoto" Target="../media/hdphoto28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7.wdp"/><Relationship Id="rId5" Type="http://schemas.microsoft.com/office/2007/relationships/hdphoto" Target="../media/hdphoto15.wdp"/><Relationship Id="rId15" Type="http://schemas.microsoft.com/office/2007/relationships/hdphoto" Target="../media/hdphoto27.wdp"/><Relationship Id="rId10" Type="http://schemas.openxmlformats.org/officeDocument/2006/relationships/image" Target="../media/image21.png"/><Relationship Id="rId19" Type="http://schemas.microsoft.com/office/2007/relationships/hdphoto" Target="../media/hdphoto29.wdp"/><Relationship Id="rId4" Type="http://schemas.openxmlformats.org/officeDocument/2006/relationships/image" Target="../media/image19.png"/><Relationship Id="rId9" Type="http://schemas.microsoft.com/office/2007/relationships/hdphoto" Target="../media/hdphoto13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4.wdp"/><Relationship Id="rId3" Type="http://schemas.openxmlformats.org/officeDocument/2006/relationships/image" Target="../media/image34.png"/><Relationship Id="rId7" Type="http://schemas.microsoft.com/office/2007/relationships/hdphoto" Target="../media/hdphoto3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33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30.wdp"/><Relationship Id="rId9" Type="http://schemas.microsoft.com/office/2007/relationships/hdphoto" Target="../media/hdphoto3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428" y="1124744"/>
            <a:ext cx="9119705" cy="28007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Фронтальное логопедическое занятие в подготовительной группе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«Животный мир Прибайкалья»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934670"/>
            <a:ext cx="584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Подготовил: учитель – логопед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МБДОУ г. Иркутска детского сада № 5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Турчанинова Анна Алексеевна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3898"/>
            <a:ext cx="911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г. Иркутска детский сад №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6300192" y="476672"/>
            <a:ext cx="2088232" cy="72008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83568" y="476672"/>
            <a:ext cx="2448272" cy="72008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8" name="Picture 12" descr="Животные-озера-Байкал-Описания-названия-виды-и-особенности-животных-Байкала-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3" b="98330" l="10000" r="90000">
                        <a14:foregroundMark x1="65333" y1="10761" x2="79333" y2="23006"/>
                        <a14:backgroundMark x1="13833" y1="78850" x2="43667" y2="92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86" y="5145794"/>
            <a:ext cx="1919608" cy="172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Животные-озера-Байкал-Описания-названия-виды-и-особенности-животных-Байкала-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99250" l="10000" r="90000">
                        <a14:foregroundMark x1="44333" y1="80500" x2="44333" y2="91500"/>
                        <a14:foregroundMark x1="59167" y1="83750" x2="59333" y2="92000"/>
                        <a14:foregroundMark x1="50167" y1="87250" x2="49000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53" r="35493"/>
          <a:stretch/>
        </p:blipFill>
        <p:spPr bwMode="auto">
          <a:xfrm>
            <a:off x="1907704" y="4257867"/>
            <a:ext cx="1101997" cy="22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Животные-озера-Байкал-Описания-названия-виды-и-особенности-животных-Байкала-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73" b="94891" l="4667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026" y="3478941"/>
            <a:ext cx="2071974" cy="141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Животные-озера-Байкал-Описания-названия-виды-и-особенности-животных-Байкала-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333" y1="64820" x2="48333" y2="68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2" t="16808" r="21974" b="20415"/>
          <a:stretch/>
        </p:blipFill>
        <p:spPr bwMode="auto">
          <a:xfrm>
            <a:off x="0" y="3711388"/>
            <a:ext cx="1830922" cy="11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s://img2.freepng.ru/20180421/bjq/kisspng-moose-labrador-retriever-bernese-mountain-dog-clip-beauty-leaflets-5adafdf25fbb01.239805151524301298392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9" b="95909" l="10000" r="90000">
                        <a14:foregroundMark x1="27889" y1="15606" x2="32222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68" y="3842692"/>
            <a:ext cx="2809339" cy="206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https://natureguide.gr/uploads/ru/718/Falco_cherrug/%D0%91%D0%B0%D0%BB%D0%BE%D0%B1%D0%B0%D0%B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67" b="90000" l="5096" r="96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81" y="2897121"/>
            <a:ext cx="1385796" cy="132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e7.pngegg.com/pngimages/66/974/png-clipart-harbor-seal-seals-sea-lions-earless-seal-schleich-harbor-seal-marine-mammal-mammal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0" r="12113"/>
          <a:stretch/>
        </p:blipFill>
        <p:spPr bwMode="auto">
          <a:xfrm>
            <a:off x="3444981" y="5315928"/>
            <a:ext cx="1799084" cy="154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w7.pngwing.com/pngs/958/414/png-transparent-red-fox-vulpini-arctic-fox-xz-mammal-carnivoran-dog-like-mammal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406" b="99199" l="5435" r="94783">
                        <a14:foregroundMark x1="24130" y1="96662" x2="89891" y2="9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215" b="4602"/>
          <a:stretch/>
        </p:blipFill>
        <p:spPr bwMode="auto">
          <a:xfrm>
            <a:off x="5784756" y="4872783"/>
            <a:ext cx="1758221" cy="19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1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7032E-6 L 0.01406 -0.36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-18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72 -0.01965 C -0.13281 -0.03213 -0.12812 -0.04785 -0.13298 -0.06079 C -0.1342 -0.06357 -0.13767 -0.06357 -0.1401 -0.06519 C -0.15278 -0.07443 -0.16597 -0.0779 -0.18055 -0.08044 C -0.24357 -0.10633 -0.31337 -0.08599 -0.37969 -0.08691 C -0.39132 -0.09038 -0.40312 -0.09408 -0.41493 -0.09755 C -0.42361 -0.10841 -0.43611 -0.11512 -0.44653 -0.12367 C -0.45069 -0.12714 -0.45347 -0.13222 -0.45712 -0.13661 C -0.45868 -0.13869 -0.46094 -0.13916 -0.4625 -0.14101 C -0.46614 -0.14494 -0.47014 -0.14887 -0.47291 -0.15395 C -0.47413 -0.15603 -0.475 -0.15857 -0.47656 -0.16042 C -0.48507 -0.17244 -0.49548 -0.18262 -0.50104 -0.19718 " pathEditMode="relative" rAng="0" ptsTypes="fffffffffffA">
                                      <p:cBhvr>
                                        <p:cTn id="11" dur="2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6" y="-8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23 -0.05478 C 0.07657 -0.07836 0.09098 -0.10055 0.10365 -0.11743 C 0.10851 -0.13707 0.10417 -0.12968 0.11546 -0.14077 C 0.12796 -0.1662 0.12414 -0.15441 0.1448 -0.17221 C 0.16077 -0.18585 0.17518 -0.19972 0.19375 -0.20619 C 0.20035 -0.21197 0.20556 -0.21405 0.21337 -0.21659 C 0.22084 -0.22307 0.22934 -0.22607 0.23698 -0.23231 C 0.25348 -0.24549 0.24306 -0.24017 0.25469 -0.24526 C 0.27084 -0.26028 0.29236 -0.27115 0.31146 -0.27669 C 0.31893 -0.28155 0.325 -0.28455 0.33299 -0.2871 C 0.34098 -0.29519 0.34497 -0.29704 0.35469 -0.30004 C 0.3566 -0.30189 0.35834 -0.30397 0.36042 -0.30536 C 0.36233 -0.30651 0.36459 -0.30628 0.36632 -0.3079 C 0.37066 -0.3116 0.37431 -0.31645 0.37813 -0.32108 C 0.3823 -0.32593 0.38993 -0.33657 0.38993 -0.33657 C 0.39115 -0.34003 0.39184 -0.34419 0.39375 -0.3472 C 0.39532 -0.34951 0.39827 -0.34974 0.39966 -0.35228 C 0.40243 -0.3576 0.40157 -0.36477 0.40365 -0.37055 C 0.40747 -0.38118 0.41042 -0.39204 0.41546 -0.40198 C 0.41997 -0.42071 0.41684 -0.41308 0.42327 -0.42533 C 0.4257 -0.43573 0.42518 -0.43042 0.42518 -0.44105 " pathEditMode="relative" ptsTypes="ffffffffffffffffffffA">
                                      <p:cBhvr>
                                        <p:cTn id="16" dur="2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29265E-7 C 0.02465 -0.01664 0.04288 -0.03236 0.06701 -0.04138 C 0.07639 -0.05271 0.08681 -0.06496 0.09844 -0.07074 C 0.10382 -0.07906 0.10938 -0.08253 0.11597 -0.08807 C 0.12378 -0.09501 0.1309 -0.10287 0.13802 -0.1098 C 0.14236 -0.11327 0.14688 -0.11766 0.15122 -0.12159 C 0.15503 -0.12552 0.16337 -0.13153 0.16337 -0.13084 C 0.16719 -0.13985 0.17274 -0.14124 0.17813 -0.14656 C 0.18646 -0.15442 0.19184 -0.16667 0.19965 -0.1743 C 0.20069 -0.17591 0.20122 -0.17799 0.20243 -0.17984 C 0.20295 -0.18169 0.20451 -0.18216 0.20573 -0.18377 C 0.21615 -0.20204 0.20625 -0.19048 0.21441 -0.19926 C 0.2184 -0.20851 0.22049 -0.21799 0.22431 -0.22677 C 0.22708 -0.23787 0.23038 -0.25012 0.23212 -0.26167 C 0.23316 -0.26838 0.23368 -0.27485 0.2349 -0.28132 C 0.23542 -0.28548 0.23767 -0.29265 0.23767 -0.29242 " pathEditMode="relative" rAng="0" ptsTypes="fffffffffffffff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46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10957 C 0.00452 -0.15696 0.00382 -0.20343 -0.00034 -0.25081 C -0.00173 -0.26353 -0.01614 -0.27578 -0.01614 -0.28803 " pathEditMode="relative" rAng="0" ptsTypes="ffA">
                                      <p:cBhvr>
                                        <p:cTn id="26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-8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6 0.09477 C 0.14444 0.03328 0.14861 0.02797 0.18142 -0.03098 C 0.18507 -0.04323 0.1901 -0.05571 0.19375 -0.0682 C 0.1967 -0.07767 0.19427 -0.08669 0.19531 -0.09617 C 0.18263 -0.11397 0.16996 -0.14379 0.14739 -0.15211 C 0.13958 -0.16182 0.13281 -0.17245 0.1243 -0.18146 C 0.12291 -0.18331 0.11823 -0.18539 0.11823 -0.18539 " pathEditMode="relative" rAng="-2434095" ptsTypes="ffffff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14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83865E-6 C 0.01822 -0.09154 -0.00174 0.02103 0.00989 -0.14633 C 0.01006 -0.14933 0.01371 -0.14956 0.01562 -0.15141 C 0.02031 -0.1558 0.02934 -0.16459 0.02934 -0.16459 C 0.03454 -0.18401 0.0335 -0.20042 0.03524 -0.22192 C 0.03611 -0.23301 0.03923 -0.24226 0.03923 -0.25335 " pathEditMode="relative" ptsTypes="fffffA">
                                      <p:cBhvr>
                                        <p:cTn id="36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44429E-6 C -0.04965 0.00879 -0.09705 0.00532 -0.13524 -0.03652 C -0.14028 -0.04207 -0.14427 -0.0423 -0.14896 -0.04946 C -0.15208 -0.05409 -0.15347 -0.06079 -0.15677 -0.06518 C -0.15868 -0.06773 -0.16076 -0.0705 -0.16267 -0.07304 C -0.16736 -0.09223 -0.16059 -0.06981 -0.17048 -0.08599 C -0.18472 -0.10887 -0.15868 -0.0779 -0.17639 -0.10171 C -0.18177 -0.10887 -0.18889 -0.11442 -0.19601 -0.11742 C -0.20955 -0.12945 -0.2033 -0.12598 -0.21371 -0.13037 C -0.21996 -0.13615 -0.22691 -0.13869 -0.23333 -0.14355 C -0.24618 -0.15302 -0.25712 -0.1662 -0.27048 -0.17475 C -0.27535 -0.18423 -0.27239 -0.18099 -0.2783 -0.18539 " pathEditMode="relative" ptsTypes="fffffffffffA">
                                      <p:cBhvr>
                                        <p:cTn id="41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96"/>
            <a:ext cx="8229600" cy="1143000"/>
          </a:xfrm>
        </p:spPr>
        <p:txBody>
          <a:bodyPr/>
          <a:lstStyle/>
          <a:p>
            <a:r>
              <a:rPr lang="ru-RU" dirty="0" smtClean="0"/>
              <a:t>Мама и детёныш</a:t>
            </a:r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346932" y="883556"/>
            <a:ext cx="1777627" cy="1485790"/>
            <a:chOff x="755576" y="1772816"/>
            <a:chExt cx="2148976" cy="1914281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755576" y="1772816"/>
              <a:ext cx="2148976" cy="1914281"/>
              <a:chOff x="755576" y="1772816"/>
              <a:chExt cx="2148976" cy="1914281"/>
            </a:xfrm>
          </p:grpSpPr>
          <p:pic>
            <p:nvPicPr>
              <p:cNvPr id="33" name="Picture 13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753" l="0" r="58105">
                            <a14:foregroundMark x1="46883" y1="14815" x2="499" y2="14074"/>
                            <a14:foregroundMark x1="3741" y1="15556" x2="5112" y2="95556"/>
                            <a14:foregroundMark x1="4115" y1="96790" x2="47257" y2="90617"/>
                            <a14:foregroundMark x1="24065" y1="73333" x2="25436" y2="79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1761" b="-2735"/>
              <a:stretch/>
            </p:blipFill>
            <p:spPr bwMode="auto">
              <a:xfrm>
                <a:off x="755576" y="1772816"/>
                <a:ext cx="2148976" cy="1914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Прямоугольник 33"/>
              <p:cNvSpPr/>
              <p:nvPr/>
            </p:nvSpPr>
            <p:spPr>
              <a:xfrm>
                <a:off x="755576" y="1772816"/>
                <a:ext cx="1728192" cy="18712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2" name="Picture 2" descr="https://i.pinimg.com/originals/57/20/2a/57202a1f8940a8d519da3b5d51937774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4" t="17995" r="6601"/>
            <a:stretch/>
          </p:blipFill>
          <p:spPr bwMode="auto">
            <a:xfrm>
              <a:off x="942994" y="1863155"/>
              <a:ext cx="1353355" cy="169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4414942" y="5208432"/>
            <a:ext cx="1673482" cy="1452376"/>
            <a:chOff x="5689667" y="1772816"/>
            <a:chExt cx="1868428" cy="1883516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5689667" y="1821339"/>
              <a:ext cx="1868428" cy="1822707"/>
              <a:chOff x="5689667" y="1821339"/>
              <a:chExt cx="1868428" cy="1822707"/>
            </a:xfrm>
          </p:grpSpPr>
          <p:pic>
            <p:nvPicPr>
              <p:cNvPr id="48" name="Picture 15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765" l="47631" r="99751">
                            <a14:foregroundMark x1="48379" y1="1975" x2="98628" y2="96296"/>
                            <a14:foregroundMark x1="99127" y1="1481" x2="47631" y2="98765"/>
                            <a14:foregroundMark x1="52743" y1="9136" x2="93641" y2="9136"/>
                            <a14:foregroundMark x1="96758" y1="8395" x2="97257" y2="91358"/>
                            <a14:foregroundMark x1="93766" y1="91852" x2="52743" y2="90123"/>
                            <a14:foregroundMark x1="86534" y1="60494" x2="94389" y2="63704"/>
                            <a14:foregroundMark x1="50998" y1="11852" x2="67955" y2="56543"/>
                            <a14:foregroundMark x1="49626" y1="13086" x2="50374" y2="26667"/>
                            <a14:foregroundMark x1="60349" y1="38765" x2="60474" y2="69383"/>
                            <a14:foregroundMark x1="48379" y1="86667" x2="59601" y2="63951"/>
                            <a14:foregroundMark x1="49377" y1="66667" x2="51496" y2="76296"/>
                            <a14:foregroundMark x1="51870" y1="4444" x2="97257" y2="2963"/>
                            <a14:foregroundMark x1="67955" y1="71852" x2="72070" y2="730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34"/>
              <a:stretch/>
            </p:blipFill>
            <p:spPr bwMode="auto">
              <a:xfrm>
                <a:off x="5689667" y="1821339"/>
                <a:ext cx="1868428" cy="182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Прямоугольник 48"/>
              <p:cNvSpPr/>
              <p:nvPr/>
            </p:nvSpPr>
            <p:spPr>
              <a:xfrm>
                <a:off x="6084168" y="1856853"/>
                <a:ext cx="1456365" cy="17516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7" name="Picture 4" descr="https://thypix.com/wp-content/uploads/2020/05/fox-23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4" t="8894" r="25413"/>
            <a:stretch/>
          </p:blipFill>
          <p:spPr bwMode="auto">
            <a:xfrm>
              <a:off x="6084168" y="1772816"/>
              <a:ext cx="1278981" cy="1883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346931" y="2351654"/>
            <a:ext cx="1777627" cy="1485790"/>
            <a:chOff x="346931" y="2351654"/>
            <a:chExt cx="1777627" cy="1485790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346931" y="2351654"/>
              <a:ext cx="1777627" cy="1485790"/>
              <a:chOff x="755576" y="1772816"/>
              <a:chExt cx="2148976" cy="1914281"/>
            </a:xfrm>
          </p:grpSpPr>
          <p:pic>
            <p:nvPicPr>
              <p:cNvPr id="18" name="Picture 13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753" l="0" r="58105">
                            <a14:foregroundMark x1="46883" y1="14815" x2="499" y2="14074"/>
                            <a14:foregroundMark x1="3741" y1="15556" x2="5112" y2="95556"/>
                            <a14:foregroundMark x1="4115" y1="96790" x2="47257" y2="90617"/>
                            <a14:foregroundMark x1="24065" y1="73333" x2="25436" y2="79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1761" b="-2735"/>
              <a:stretch/>
            </p:blipFill>
            <p:spPr bwMode="auto">
              <a:xfrm>
                <a:off x="755576" y="1772816"/>
                <a:ext cx="2148976" cy="1914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755576" y="1772816"/>
                <a:ext cx="1728192" cy="18712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46" name="Picture 6" descr="https://i.pinimg.com/originals/93/4a/79/934a79144a903e693a42451f8d3a7e6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64" y="2415300"/>
              <a:ext cx="973692" cy="136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4427984" y="923708"/>
            <a:ext cx="1673482" cy="1405486"/>
            <a:chOff x="6372200" y="991090"/>
            <a:chExt cx="1673482" cy="1405486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6372200" y="991090"/>
              <a:ext cx="1673482" cy="1405486"/>
              <a:chOff x="5689667" y="1821339"/>
              <a:chExt cx="1868428" cy="1822707"/>
            </a:xfrm>
          </p:grpSpPr>
          <p:pic>
            <p:nvPicPr>
              <p:cNvPr id="6" name="Picture 15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765" l="47631" r="99751">
                            <a14:foregroundMark x1="48379" y1="1975" x2="98628" y2="96296"/>
                            <a14:foregroundMark x1="99127" y1="1481" x2="47631" y2="98765"/>
                            <a14:foregroundMark x1="52743" y1="9136" x2="93641" y2="9136"/>
                            <a14:foregroundMark x1="96758" y1="8395" x2="97257" y2="91358"/>
                            <a14:foregroundMark x1="93766" y1="91852" x2="52743" y2="90123"/>
                            <a14:foregroundMark x1="86534" y1="60494" x2="94389" y2="63704"/>
                            <a14:foregroundMark x1="50998" y1="11852" x2="67955" y2="56543"/>
                            <a14:foregroundMark x1="49626" y1="13086" x2="50374" y2="26667"/>
                            <a14:foregroundMark x1="60349" y1="38765" x2="60474" y2="69383"/>
                            <a14:foregroundMark x1="48379" y1="86667" x2="59601" y2="63951"/>
                            <a14:foregroundMark x1="49377" y1="66667" x2="51496" y2="76296"/>
                            <a14:foregroundMark x1="51870" y1="4444" x2="97257" y2="2963"/>
                            <a14:foregroundMark x1="67955" y1="71852" x2="72070" y2="730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34"/>
              <a:stretch/>
            </p:blipFill>
            <p:spPr bwMode="auto">
              <a:xfrm>
                <a:off x="5689667" y="1821339"/>
                <a:ext cx="1868428" cy="182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6084168" y="1856853"/>
                <a:ext cx="1456365" cy="17516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48" name="Picture 8" descr="https://w7.pngwing.com/pngs/732/1006/png-transparent-gray-rabbit-animal-pet-rabbit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4" b="95979" l="10000" r="960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0" t="6420" r="2761" b="7044"/>
            <a:stretch/>
          </p:blipFill>
          <p:spPr bwMode="auto">
            <a:xfrm>
              <a:off x="6725540" y="1024771"/>
              <a:ext cx="1263679" cy="1317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/>
          <p:cNvGrpSpPr/>
          <p:nvPr/>
        </p:nvGrpSpPr>
        <p:grpSpPr>
          <a:xfrm>
            <a:off x="346929" y="3771294"/>
            <a:ext cx="1777627" cy="1485790"/>
            <a:chOff x="346932" y="3714900"/>
            <a:chExt cx="1777627" cy="1485790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346932" y="3714900"/>
              <a:ext cx="1777627" cy="1485790"/>
              <a:chOff x="755576" y="1772816"/>
              <a:chExt cx="2148976" cy="1914281"/>
            </a:xfrm>
          </p:grpSpPr>
          <p:pic>
            <p:nvPicPr>
              <p:cNvPr id="43" name="Picture 13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753" l="0" r="58105">
                            <a14:foregroundMark x1="46883" y1="14815" x2="499" y2="14074"/>
                            <a14:foregroundMark x1="3741" y1="15556" x2="5112" y2="95556"/>
                            <a14:foregroundMark x1="4115" y1="96790" x2="47257" y2="90617"/>
                            <a14:foregroundMark x1="24065" y1="73333" x2="25436" y2="79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1761" b="-2735"/>
              <a:stretch/>
            </p:blipFill>
            <p:spPr bwMode="auto">
              <a:xfrm>
                <a:off x="755576" y="1772816"/>
                <a:ext cx="2148976" cy="1914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Прямоугольник 43"/>
              <p:cNvSpPr/>
              <p:nvPr/>
            </p:nvSpPr>
            <p:spPr>
              <a:xfrm>
                <a:off x="755576" y="1772816"/>
                <a:ext cx="1728192" cy="18712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50" name="Picture 10" descr="https://i.pinimg.com/736x/16/6b/83/166b838fd7f24af10586e002d85027f9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32" y="3714900"/>
              <a:ext cx="1434687" cy="145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Группа 60"/>
          <p:cNvGrpSpPr/>
          <p:nvPr/>
        </p:nvGrpSpPr>
        <p:grpSpPr>
          <a:xfrm>
            <a:off x="4459996" y="2306097"/>
            <a:ext cx="1673482" cy="1507002"/>
            <a:chOff x="6356470" y="2396576"/>
            <a:chExt cx="1673482" cy="1420670"/>
          </a:xfrm>
        </p:grpSpPr>
        <p:grpSp>
          <p:nvGrpSpPr>
            <p:cNvPr id="56" name="Группа 55"/>
            <p:cNvGrpSpPr/>
            <p:nvPr/>
          </p:nvGrpSpPr>
          <p:grpSpPr>
            <a:xfrm>
              <a:off x="6356470" y="2406606"/>
              <a:ext cx="1673482" cy="1405486"/>
              <a:chOff x="5689667" y="1821339"/>
              <a:chExt cx="1868428" cy="1822707"/>
            </a:xfrm>
          </p:grpSpPr>
          <p:pic>
            <p:nvPicPr>
              <p:cNvPr id="58" name="Picture 15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8765" l="47631" r="99751">
                            <a14:foregroundMark x1="48379" y1="1975" x2="98628" y2="96296"/>
                            <a14:foregroundMark x1="99127" y1="1481" x2="47631" y2="98765"/>
                            <a14:foregroundMark x1="52743" y1="9136" x2="93641" y2="9136"/>
                            <a14:foregroundMark x1="96758" y1="8395" x2="97257" y2="91358"/>
                            <a14:foregroundMark x1="93766" y1="91852" x2="52743" y2="90123"/>
                            <a14:foregroundMark x1="86534" y1="60494" x2="94389" y2="63704"/>
                            <a14:foregroundMark x1="50998" y1="11852" x2="67955" y2="56543"/>
                            <a14:foregroundMark x1="49626" y1="13086" x2="50374" y2="26667"/>
                            <a14:foregroundMark x1="60349" y1="38765" x2="60474" y2="69383"/>
                            <a14:foregroundMark x1="48379" y1="86667" x2="59601" y2="63951"/>
                            <a14:foregroundMark x1="49377" y1="66667" x2="51496" y2="76296"/>
                            <a14:foregroundMark x1="51870" y1="4444" x2="97257" y2="2963"/>
                            <a14:foregroundMark x1="67955" y1="71852" x2="72070" y2="730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34"/>
              <a:stretch/>
            </p:blipFill>
            <p:spPr bwMode="auto">
              <a:xfrm>
                <a:off x="5689667" y="1821339"/>
                <a:ext cx="1868428" cy="182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Прямоугольник 58"/>
              <p:cNvSpPr/>
              <p:nvPr/>
            </p:nvSpPr>
            <p:spPr>
              <a:xfrm>
                <a:off x="6084168" y="1856853"/>
                <a:ext cx="1456365" cy="17516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52" name="Picture 12" descr="https://e7.pngegg.com/pngimages/68/594/png-clipart-deer-fawn-illustration-red-deer-drawing-white-tailed-deer-infant-deer-watercolor-painting-antler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0" t="24335" r="24897" b="16593"/>
            <a:stretch/>
          </p:blipFill>
          <p:spPr bwMode="auto">
            <a:xfrm>
              <a:off x="6614642" y="2396576"/>
              <a:ext cx="1335872" cy="142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Группа 61"/>
          <p:cNvGrpSpPr/>
          <p:nvPr/>
        </p:nvGrpSpPr>
        <p:grpSpPr>
          <a:xfrm>
            <a:off x="314987" y="5182725"/>
            <a:ext cx="1809570" cy="1485790"/>
            <a:chOff x="314987" y="5182725"/>
            <a:chExt cx="1809570" cy="148579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346930" y="5182725"/>
              <a:ext cx="1777627" cy="1485790"/>
              <a:chOff x="755576" y="1772816"/>
              <a:chExt cx="2148976" cy="1914281"/>
            </a:xfrm>
          </p:grpSpPr>
          <p:pic>
            <p:nvPicPr>
              <p:cNvPr id="38" name="Picture 13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753" l="0" r="58105">
                            <a14:foregroundMark x1="46883" y1="14815" x2="499" y2="14074"/>
                            <a14:foregroundMark x1="3741" y1="15556" x2="5112" y2="95556"/>
                            <a14:foregroundMark x1="4115" y1="96790" x2="47257" y2="90617"/>
                            <a14:foregroundMark x1="24065" y1="73333" x2="25436" y2="79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1761" b="-2735"/>
              <a:stretch/>
            </p:blipFill>
            <p:spPr bwMode="auto">
              <a:xfrm>
                <a:off x="755576" y="1772816"/>
                <a:ext cx="2148976" cy="1914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Прямоугольник 38"/>
              <p:cNvSpPr/>
              <p:nvPr/>
            </p:nvSpPr>
            <p:spPr>
              <a:xfrm>
                <a:off x="755576" y="1772816"/>
                <a:ext cx="1728192" cy="18712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54" name="Picture 14" descr="https://funforkids.ru/pictures/seal/seal08.jpg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87" y="5474366"/>
              <a:ext cx="1493439" cy="111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Группа 62"/>
          <p:cNvGrpSpPr/>
          <p:nvPr/>
        </p:nvGrpSpPr>
        <p:grpSpPr>
          <a:xfrm>
            <a:off x="4470448" y="3825649"/>
            <a:ext cx="1645499" cy="1398020"/>
            <a:chOff x="6363883" y="3823131"/>
            <a:chExt cx="1673482" cy="1405486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6363883" y="3823131"/>
              <a:ext cx="1673482" cy="1405486"/>
              <a:chOff x="5689667" y="1821339"/>
              <a:chExt cx="1868428" cy="1822707"/>
            </a:xfrm>
          </p:grpSpPr>
          <p:pic>
            <p:nvPicPr>
              <p:cNvPr id="53" name="Picture 15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98765" l="47631" r="99751">
                            <a14:foregroundMark x1="48379" y1="1975" x2="98628" y2="96296"/>
                            <a14:foregroundMark x1="99127" y1="1481" x2="47631" y2="98765"/>
                            <a14:foregroundMark x1="52743" y1="9136" x2="93641" y2="9136"/>
                            <a14:foregroundMark x1="96758" y1="8395" x2="97257" y2="91358"/>
                            <a14:foregroundMark x1="93766" y1="91852" x2="52743" y2="90123"/>
                            <a14:foregroundMark x1="86534" y1="60494" x2="94389" y2="63704"/>
                            <a14:foregroundMark x1="50998" y1="11852" x2="67955" y2="56543"/>
                            <a14:foregroundMark x1="49626" y1="13086" x2="50374" y2="26667"/>
                            <a14:foregroundMark x1="60349" y1="38765" x2="60474" y2="69383"/>
                            <a14:foregroundMark x1="48379" y1="86667" x2="59601" y2="63951"/>
                            <a14:foregroundMark x1="49377" y1="66667" x2="51496" y2="76296"/>
                            <a14:foregroundMark x1="51870" y1="4444" x2="97257" y2="2963"/>
                            <a14:foregroundMark x1="67955" y1="71852" x2="72070" y2="730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34"/>
              <a:stretch/>
            </p:blipFill>
            <p:spPr bwMode="auto">
              <a:xfrm>
                <a:off x="5689667" y="1821339"/>
                <a:ext cx="1868428" cy="182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Прямоугольник 53"/>
              <p:cNvSpPr/>
              <p:nvPr/>
            </p:nvSpPr>
            <p:spPr>
              <a:xfrm>
                <a:off x="6084168" y="1856853"/>
                <a:ext cx="1456365" cy="17516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56" name="Picture 16" descr="https://img0.liveinternet.ru/images/attach/d/0/141/504/141504878_138687212_1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6086">
              <a:off x="6420700" y="4088950"/>
              <a:ext cx="1590659" cy="92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Группа 71"/>
          <p:cNvGrpSpPr/>
          <p:nvPr/>
        </p:nvGrpSpPr>
        <p:grpSpPr>
          <a:xfrm>
            <a:off x="2763863" y="5218893"/>
            <a:ext cx="2009524" cy="1485790"/>
            <a:chOff x="755576" y="1772816"/>
            <a:chExt cx="2148976" cy="1914281"/>
          </a:xfrm>
        </p:grpSpPr>
        <p:grpSp>
          <p:nvGrpSpPr>
            <p:cNvPr id="73" name="Группа 72"/>
            <p:cNvGrpSpPr/>
            <p:nvPr/>
          </p:nvGrpSpPr>
          <p:grpSpPr>
            <a:xfrm>
              <a:off x="755576" y="1772816"/>
              <a:ext cx="2148976" cy="1914281"/>
              <a:chOff x="755576" y="1772816"/>
              <a:chExt cx="2148976" cy="1914281"/>
            </a:xfrm>
          </p:grpSpPr>
          <p:pic>
            <p:nvPicPr>
              <p:cNvPr id="75" name="Picture 13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753" l="0" r="58105">
                            <a14:foregroundMark x1="46883" y1="14815" x2="499" y2="14074"/>
                            <a14:foregroundMark x1="3741" y1="15556" x2="5112" y2="95556"/>
                            <a14:foregroundMark x1="4115" y1="96790" x2="47257" y2="90617"/>
                            <a14:foregroundMark x1="24065" y1="73333" x2="25436" y2="79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1761" b="-2735"/>
              <a:stretch/>
            </p:blipFill>
            <p:spPr bwMode="auto">
              <a:xfrm>
                <a:off x="755576" y="1772816"/>
                <a:ext cx="2148976" cy="1914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" name="Прямоугольник 75"/>
              <p:cNvSpPr/>
              <p:nvPr/>
            </p:nvSpPr>
            <p:spPr>
              <a:xfrm>
                <a:off x="755576" y="1772816"/>
                <a:ext cx="1728192" cy="18712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74" name="Picture 2" descr="https://i.pinimg.com/originals/57/20/2a/57202a1f8940a8d519da3b5d51937774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4" t="17995" r="6601"/>
            <a:stretch/>
          </p:blipFill>
          <p:spPr bwMode="auto">
            <a:xfrm>
              <a:off x="942994" y="1863155"/>
              <a:ext cx="1353355" cy="169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Группа 76"/>
          <p:cNvGrpSpPr/>
          <p:nvPr/>
        </p:nvGrpSpPr>
        <p:grpSpPr>
          <a:xfrm>
            <a:off x="2771800" y="934648"/>
            <a:ext cx="1993651" cy="1399684"/>
            <a:chOff x="346931" y="2351654"/>
            <a:chExt cx="1777627" cy="1485790"/>
          </a:xfrm>
        </p:grpSpPr>
        <p:grpSp>
          <p:nvGrpSpPr>
            <p:cNvPr id="78" name="Группа 77"/>
            <p:cNvGrpSpPr/>
            <p:nvPr/>
          </p:nvGrpSpPr>
          <p:grpSpPr>
            <a:xfrm>
              <a:off x="346931" y="2351654"/>
              <a:ext cx="1777627" cy="1485790"/>
              <a:chOff x="755576" y="1772816"/>
              <a:chExt cx="2148976" cy="1914281"/>
            </a:xfrm>
          </p:grpSpPr>
          <p:pic>
            <p:nvPicPr>
              <p:cNvPr id="80" name="Picture 13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753" l="0" r="58105">
                            <a14:foregroundMark x1="46883" y1="14815" x2="499" y2="14074"/>
                            <a14:foregroundMark x1="3741" y1="15556" x2="5112" y2="95556"/>
                            <a14:foregroundMark x1="4115" y1="96790" x2="47257" y2="90617"/>
                            <a14:foregroundMark x1="24065" y1="73333" x2="25436" y2="79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1761" b="-2735"/>
              <a:stretch/>
            </p:blipFill>
            <p:spPr bwMode="auto">
              <a:xfrm>
                <a:off x="755576" y="1772816"/>
                <a:ext cx="2148976" cy="1914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Прямоугольник 80"/>
              <p:cNvSpPr/>
              <p:nvPr/>
            </p:nvSpPr>
            <p:spPr>
              <a:xfrm>
                <a:off x="755576" y="1772816"/>
                <a:ext cx="1728192" cy="18712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79" name="Picture 6" descr="https://i.pinimg.com/originals/93/4a/79/934a79144a903e693a42451f8d3a7e6e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64" y="2415300"/>
              <a:ext cx="973692" cy="136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Группа 81"/>
          <p:cNvGrpSpPr/>
          <p:nvPr/>
        </p:nvGrpSpPr>
        <p:grpSpPr>
          <a:xfrm>
            <a:off x="2771800" y="2325203"/>
            <a:ext cx="2033272" cy="1485790"/>
            <a:chOff x="346932" y="3714900"/>
            <a:chExt cx="1777627" cy="1485790"/>
          </a:xfrm>
        </p:grpSpPr>
        <p:grpSp>
          <p:nvGrpSpPr>
            <p:cNvPr id="83" name="Группа 82"/>
            <p:cNvGrpSpPr/>
            <p:nvPr/>
          </p:nvGrpSpPr>
          <p:grpSpPr>
            <a:xfrm>
              <a:off x="346932" y="3714900"/>
              <a:ext cx="1777627" cy="1485790"/>
              <a:chOff x="755576" y="1772816"/>
              <a:chExt cx="2148976" cy="1914281"/>
            </a:xfrm>
          </p:grpSpPr>
          <p:pic>
            <p:nvPicPr>
              <p:cNvPr id="85" name="Picture 13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753" l="0" r="58105">
                            <a14:foregroundMark x1="46883" y1="14815" x2="499" y2="14074"/>
                            <a14:foregroundMark x1="3741" y1="15556" x2="5112" y2="95556"/>
                            <a14:foregroundMark x1="4115" y1="96790" x2="47257" y2="90617"/>
                            <a14:foregroundMark x1="24065" y1="73333" x2="25436" y2="79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1761" b="-2735"/>
              <a:stretch/>
            </p:blipFill>
            <p:spPr bwMode="auto">
              <a:xfrm>
                <a:off x="755576" y="1772816"/>
                <a:ext cx="2148976" cy="1914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Прямоугольник 85"/>
              <p:cNvSpPr/>
              <p:nvPr/>
            </p:nvSpPr>
            <p:spPr>
              <a:xfrm>
                <a:off x="755576" y="1772816"/>
                <a:ext cx="1728192" cy="18712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84" name="Picture 10" descr="https://i.pinimg.com/736x/16/6b/83/166b838fd7f24af10586e002d85027f9.jpg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32" y="3714900"/>
              <a:ext cx="1434687" cy="145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Группа 86"/>
          <p:cNvGrpSpPr/>
          <p:nvPr/>
        </p:nvGrpSpPr>
        <p:grpSpPr>
          <a:xfrm>
            <a:off x="2771800" y="3790754"/>
            <a:ext cx="2064081" cy="1485790"/>
            <a:chOff x="314987" y="5182725"/>
            <a:chExt cx="1809570" cy="1485790"/>
          </a:xfrm>
        </p:grpSpPr>
        <p:grpSp>
          <p:nvGrpSpPr>
            <p:cNvPr id="88" name="Группа 87"/>
            <p:cNvGrpSpPr/>
            <p:nvPr/>
          </p:nvGrpSpPr>
          <p:grpSpPr>
            <a:xfrm>
              <a:off x="346930" y="5182725"/>
              <a:ext cx="1777627" cy="1485790"/>
              <a:chOff x="755576" y="1772816"/>
              <a:chExt cx="2148976" cy="1914281"/>
            </a:xfrm>
          </p:grpSpPr>
          <p:pic>
            <p:nvPicPr>
              <p:cNvPr id="90" name="Picture 13" descr="https://image.jimcdn.com/app/cms/image/transf/dimension=802x10000:format=jpg/path/sf278732f8691ebec/image/i9b155370d2365061/version/1476183884/imag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753" l="0" r="58105">
                            <a14:foregroundMark x1="46883" y1="14815" x2="499" y2="14074"/>
                            <a14:foregroundMark x1="3741" y1="15556" x2="5112" y2="95556"/>
                            <a14:foregroundMark x1="4115" y1="96790" x2="47257" y2="90617"/>
                            <a14:foregroundMark x1="24065" y1="73333" x2="25436" y2="79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1761" b="-2735"/>
              <a:stretch/>
            </p:blipFill>
            <p:spPr bwMode="auto">
              <a:xfrm>
                <a:off x="755576" y="1772816"/>
                <a:ext cx="2148976" cy="1914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Прямоугольник 90"/>
              <p:cNvSpPr/>
              <p:nvPr/>
            </p:nvSpPr>
            <p:spPr>
              <a:xfrm>
                <a:off x="755576" y="1772816"/>
                <a:ext cx="1728192" cy="18712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89" name="Picture 14" descr="https://funforkids.ru/pictures/seal/seal08.jpg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87" y="5474366"/>
              <a:ext cx="1493439" cy="111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712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Хвастунишка</a:t>
            </a:r>
            <a:endParaRPr lang="ru-RU" dirty="0"/>
          </a:p>
        </p:txBody>
      </p:sp>
      <p:pic>
        <p:nvPicPr>
          <p:cNvPr id="5124" name="Picture 4" descr="https://avatars.mds.yandex.net/get-zen_doc/198334/pub_5a9e5df2610493f240e19bab_5a9e6394f031735eb758e67f/scale_120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6" b="93333" l="10000" r="96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71" y="876041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7.pngegg.com/pngimages/54/726/png-clipart-bunch-of-green-apple-fruits-art-apple-green-pile-food-fruit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20" y="2397842"/>
            <a:ext cx="1885452" cy="18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tatic.daru-dar.org/s1024/02/01/e5/83/e583f7254ef47e398f2affb6706d1e65ff15be0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0" b="97789" l="293" r="97461">
                        <a14:foregroundMark x1="5566" y1="72965" x2="9375" y2="78291"/>
                        <a14:backgroundMark x1="23047" y1="80302" x2="37109" y2="70955"/>
                        <a14:backgroundMark x1="47754" y1="92161" x2="47461" y2="83920"/>
                        <a14:backgroundMark x1="38184" y1="68442" x2="42871" y2="73769"/>
                        <a14:backgroundMark x1="66113" y1="62814" x2="70020" y2="69548"/>
                        <a14:backgroundMark x1="86426" y1="68141" x2="94141" y2="69246"/>
                        <a14:backgroundMark x1="74121" y1="95276" x2="71094" y2="86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77049"/>
            <a:ext cx="207498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moefermerstvo.ru/wp-content/uploads/2018/09/ba3c6a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8" b="98125" l="3333" r="94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83" y="2191769"/>
            <a:ext cx="2797271" cy="154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vatars.mds.yandex.net/i?id=0e4bb59396720ce5e395d78f84611909-5526520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88" l="239" r="9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78" y="4336039"/>
            <a:ext cx="2527535" cy="19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5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natworld.info/wp-content/uploads/2019/02/Baloban-500x3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800" y1="25526" x2="40400" y2="2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63" y="1533515"/>
            <a:ext cx="2160240" cy="14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Скажи, где находится</a:t>
            </a:r>
            <a:br>
              <a:rPr lang="ru-RU" dirty="0" smtClean="0"/>
            </a:br>
            <a:r>
              <a:rPr lang="ru-RU" dirty="0" smtClean="0"/>
              <a:t>Балобан</a:t>
            </a:r>
            <a:endParaRPr lang="ru-RU" dirty="0"/>
          </a:p>
        </p:txBody>
      </p:sp>
      <p:pic>
        <p:nvPicPr>
          <p:cNvPr id="6146" name="Picture 2" descr="https://avatars.mds.yandex.net/i?id=558076f55786efd0f3021ebb081d244a-3788724-images-thumbs&amp;ref=rim&amp;n=33&amp;w=178&amp;h=15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187988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vatars.mds.yandex.net/i?id=558076f55786efd0f3021ebb081d244a-3788724-images-thumbs&amp;ref=rim&amp;n=33&amp;w=178&amp;h=15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187988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vatars.mds.yandex.net/i?id=558076f55786efd0f3021ebb081d244a-3788724-images-thumbs&amp;ref=rim&amp;n=33&amp;w=178&amp;h=15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83" y="1847070"/>
            <a:ext cx="187988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natworld.info/wp-content/uploads/2019/02/Baloban-500x3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9800" y1="25526" x2="40400" y2="2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089" y="2915761"/>
            <a:ext cx="1740913" cy="115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i?id=558076f55786efd0f3021ebb081d244a-3788724-images-thumbs&amp;ref=rim&amp;n=33&amp;w=178&amp;h=15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60" y="1816558"/>
            <a:ext cx="187988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vatars.mds.yandex.net/i?id=558076f55786efd0f3021ebb081d244a-3788724-images-thumbs&amp;ref=rim&amp;n=33&amp;w=178&amp;h=15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5" y="4558280"/>
            <a:ext cx="187988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vatars.mds.yandex.net/i?id=558076f55786efd0f3021ebb081d244a-3788724-images-thumbs&amp;ref=rim&amp;n=33&amp;w=178&amp;h=15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58280"/>
            <a:ext cx="187988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vatars.mds.yandex.net/i?id=558076f55786efd0f3021ebb081d244a-3788724-images-thumbs&amp;ref=rim&amp;n=33&amp;w=178&amp;h=15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59" y="4708923"/>
            <a:ext cx="187988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natworld.info/wp-content/uploads/2019/02/Baloban-500x3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800" y1="25526" x2="40400" y2="2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4846"/>
            <a:ext cx="2160240" cy="14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natworld.info/wp-content/uploads/2019/02/Baloban-500x3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800" y1="25526" x2="40400" y2="2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95" y="2128750"/>
            <a:ext cx="2363396" cy="15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natworld.info/wp-content/uploads/2019/02/Baloban-500x3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800" y1="25526" x2="40400" y2="2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19" y="4631007"/>
            <a:ext cx="2160240" cy="14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natworld.info/wp-content/uploads/2019/02/Baloban-500x3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800" y1="25526" x2="40400" y2="2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4" y="3022564"/>
            <a:ext cx="2160240" cy="14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Вкусное варенье</a:t>
            </a:r>
            <a:endParaRPr lang="ru-RU" dirty="0"/>
          </a:p>
        </p:txBody>
      </p:sp>
      <p:pic>
        <p:nvPicPr>
          <p:cNvPr id="11266" name="Picture 2" descr="https://proprikol.ru/wp-content/uploads/2020/06/kartinki-zajchiki-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0" b="97074" l="43440" r="689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32" r="29734"/>
          <a:stretch/>
        </p:blipFill>
        <p:spPr bwMode="auto">
          <a:xfrm>
            <a:off x="7049927" y="2348878"/>
            <a:ext cx="2094073" cy="46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slata.online/upload/iblock/902/902d1c7ce13b5c0e4220ed1488a365c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71" y="4672546"/>
            <a:ext cx="1683300" cy="12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sirvmasle.ru/image/cache/catalog/morkov-1920x1080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15949" r="5294" b="14318"/>
          <a:stretch/>
        </p:blipFill>
        <p:spPr bwMode="auto">
          <a:xfrm>
            <a:off x="4355976" y="3688293"/>
            <a:ext cx="1792070" cy="10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avatars.mds.yandex.net/get-zen_doc/1841592/pub_5c6da5794f807500aeb44863_5c704d06c1146f00b3ccc598/scale_120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21" y="2892412"/>
            <a:ext cx="1643973" cy="109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fitoledy.ru/img/fito/elovyue-shishki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 b="11406"/>
          <a:stretch/>
        </p:blipFill>
        <p:spPr bwMode="auto">
          <a:xfrm>
            <a:off x="3114654" y="4480591"/>
            <a:ext cx="1783524" cy="15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48423" y="968289"/>
            <a:ext cx="1584176" cy="1744253"/>
            <a:chOff x="248423" y="980728"/>
            <a:chExt cx="1584176" cy="174425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48423" y="980728"/>
              <a:ext cx="1584176" cy="1744253"/>
              <a:chOff x="971600" y="1340768"/>
              <a:chExt cx="3384376" cy="4680520"/>
            </a:xfrm>
          </p:grpSpPr>
          <p:pic>
            <p:nvPicPr>
              <p:cNvPr id="11272" name="Picture 8" descr="https://w7.pngwing.com/pngs/353/568/png-transparent-jar-clear-glass-blue-cup-empty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99457">
                            <a14:backgroundMark x1="7826" y1="24609" x2="87935" y2="868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340768"/>
                <a:ext cx="3384376" cy="4680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Блок-схема: сохраненные данные 4"/>
              <p:cNvSpPr/>
              <p:nvPr/>
            </p:nvSpPr>
            <p:spPr>
              <a:xfrm rot="16200000">
                <a:off x="872947" y="2682272"/>
                <a:ext cx="3689696" cy="2988333"/>
              </a:xfrm>
              <a:prstGeom prst="flowChartOnlineStorag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0" name="Picture 10" descr="https://slata.online/upload/iblock/902/902d1c7ce13b5c0e4220ed1488a365cd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94" y="1627468"/>
              <a:ext cx="1257998" cy="956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3314002" y="1233382"/>
            <a:ext cx="1591423" cy="1744253"/>
            <a:chOff x="3314002" y="1233382"/>
            <a:chExt cx="1591423" cy="174425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3314002" y="1233382"/>
              <a:ext cx="1584176" cy="1744253"/>
              <a:chOff x="971600" y="1340768"/>
              <a:chExt cx="3384376" cy="4680520"/>
            </a:xfrm>
          </p:grpSpPr>
          <p:pic>
            <p:nvPicPr>
              <p:cNvPr id="16" name="Picture 8" descr="https://w7.pngwing.com/pngs/353/568/png-transparent-jar-clear-glass-blue-cup-empty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99457">
                            <a14:backgroundMark x1="7826" y1="24609" x2="87935" y2="868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340768"/>
                <a:ext cx="3384376" cy="4680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Блок-схема: сохраненные данные 16"/>
              <p:cNvSpPr/>
              <p:nvPr/>
            </p:nvSpPr>
            <p:spPr>
              <a:xfrm rot="16200000">
                <a:off x="872947" y="2682272"/>
                <a:ext cx="3689696" cy="2988333"/>
              </a:xfrm>
              <a:prstGeom prst="flowChartOnlineStorag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2" name="Picture 14" descr="https://avatars.mds.yandex.net/get-zen_doc/1841592/pub_5c6da5794f807500aeb44863_5c704d06c1146f00b3ccc598/scale_1200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109" y="1840416"/>
              <a:ext cx="1480316" cy="987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1765189" y="2392706"/>
            <a:ext cx="1584176" cy="1744253"/>
            <a:chOff x="1765189" y="2392706"/>
            <a:chExt cx="1584176" cy="1744253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65189" y="2392706"/>
              <a:ext cx="1584176" cy="1744253"/>
              <a:chOff x="971600" y="1340768"/>
              <a:chExt cx="3384376" cy="4680520"/>
            </a:xfrm>
          </p:grpSpPr>
          <p:pic>
            <p:nvPicPr>
              <p:cNvPr id="13" name="Picture 8" descr="https://w7.pngwing.com/pngs/353/568/png-transparent-jar-clear-glass-blue-cup-empty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99457">
                            <a14:backgroundMark x1="7826" y1="24609" x2="87935" y2="868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340768"/>
                <a:ext cx="3384376" cy="4680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Блок-схема: сохраненные данные 13"/>
              <p:cNvSpPr/>
              <p:nvPr/>
            </p:nvSpPr>
            <p:spPr>
              <a:xfrm rot="16200000">
                <a:off x="872947" y="2682272"/>
                <a:ext cx="3689696" cy="2988333"/>
              </a:xfrm>
              <a:prstGeom prst="flowChartOnlineStorag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4" name="Picture 12" descr="https://sirvmasle.ru/image/cache/catalog/morkov-1920x1080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7" t="15949" r="5294" b="14318"/>
            <a:stretch/>
          </p:blipFill>
          <p:spPr bwMode="auto">
            <a:xfrm>
              <a:off x="1819336" y="2977634"/>
              <a:ext cx="1357389" cy="1011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78925" y="4069041"/>
            <a:ext cx="1584176" cy="1744253"/>
            <a:chOff x="278925" y="4069041"/>
            <a:chExt cx="1584176" cy="174425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278925" y="4069041"/>
              <a:ext cx="1584176" cy="1744253"/>
              <a:chOff x="971600" y="1340768"/>
              <a:chExt cx="3384376" cy="4680520"/>
            </a:xfrm>
          </p:grpSpPr>
          <p:pic>
            <p:nvPicPr>
              <p:cNvPr id="19" name="Picture 8" descr="https://w7.pngwing.com/pngs/353/568/png-transparent-jar-clear-glass-blue-cup-empty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99457">
                            <a14:backgroundMark x1="7826" y1="24609" x2="87935" y2="868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340768"/>
                <a:ext cx="3384376" cy="4680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Блок-схема: сохраненные данные 19"/>
              <p:cNvSpPr/>
              <p:nvPr/>
            </p:nvSpPr>
            <p:spPr>
              <a:xfrm rot="16200000">
                <a:off x="872947" y="2682272"/>
                <a:ext cx="3689696" cy="2988333"/>
              </a:xfrm>
              <a:prstGeom prst="flowChartOnlineStorag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Picture 16" descr="http://fitoledy.ru/img/fito/elovyue-shishki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9" b="11406"/>
            <a:stretch/>
          </p:blipFill>
          <p:spPr bwMode="auto">
            <a:xfrm>
              <a:off x="556233" y="4693482"/>
              <a:ext cx="1080120" cy="94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49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2825" y="1700808"/>
            <a:ext cx="689836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72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575" y="160338"/>
            <a:ext cx="82809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Обобщить и закрепить знания по теме «Животный мир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рибайкалья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Совершенствовать лексико-грамматические конструкции у воспитанников подготовительной группы с ТНР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975" y="1556792"/>
            <a:ext cx="87533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Коррекционно – образовательные: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Обобщить представление о животных Прибайкалья;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Обогатить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активизировать пассивный и активный словарь по теме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«животный мир Прибайкалья».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Коррекционно-развивающие: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зрительное внимание;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грамматического строя речи (словообразование, словоизменение).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Коррекционно - воспитательные: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Воспитывать уважение друг 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другу;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бережное отношение к природе;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бережное отношение к животному миру.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 descr="https://www.prizyv.ru/wp-content/uploads/2020/04/kunitsa66-1260x6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64" b="74349" l="11201" r="69985">
                        <a14:foregroundMark x1="19985" y1="72266" x2="68521" y2="54948"/>
                        <a14:foregroundMark x1="55490" y1="71745" x2="69034" y2="63672"/>
                        <a14:foregroundMark x1="67496" y1="64974" x2="67716" y2="71354"/>
                        <a14:foregroundMark x1="62152" y1="72656" x2="62884" y2="68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21562" r="29971" b="25938"/>
          <a:stretch/>
        </p:blipFill>
        <p:spPr bwMode="auto">
          <a:xfrm flipH="1">
            <a:off x="6228184" y="5395739"/>
            <a:ext cx="2915816" cy="14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Возрастная категория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Воспитанники подготовительной к школе группы 6-7 (8) лет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981" y="11663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Весёлый счет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Лента лицом вверх 9"/>
          <p:cNvSpPr/>
          <p:nvPr/>
        </p:nvSpPr>
        <p:spPr>
          <a:xfrm>
            <a:off x="3065553" y="928176"/>
            <a:ext cx="1931997" cy="63889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Лента лицом вверх 10"/>
          <p:cNvSpPr/>
          <p:nvPr/>
        </p:nvSpPr>
        <p:spPr>
          <a:xfrm>
            <a:off x="6660232" y="987108"/>
            <a:ext cx="2016224" cy="612474"/>
          </a:xfrm>
          <a:prstGeom prst="ribbon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Лента лицом вверх 11"/>
          <p:cNvSpPr/>
          <p:nvPr/>
        </p:nvSpPr>
        <p:spPr>
          <a:xfrm>
            <a:off x="179512" y="957890"/>
            <a:ext cx="2016224" cy="670910"/>
          </a:xfrm>
          <a:prstGeom prst="ribbon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2" descr="https://krasivosti.pro/uploads/posts/2021-07/1626982653_8-krasivosti-pro-p-zapadno-sibirskii-volk-zhivotnie-krasivo-f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krasivosti.pro/uploads/posts/2021-07/1626982653_8-krasivosti-pro-p-zapadno-sibirskii-volk-zhivotnie-krasivo-f-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pbs.twimg.com/media/B60FhBnIcAEvi1q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98" l="10000" r="94375">
                        <a14:foregroundMark x1="32031" y1="15490" x2="74063" y2="39608"/>
                        <a14:foregroundMark x1="38438" y1="59412" x2="35625" y2="86078"/>
                        <a14:foregroundMark x1="79063" y1="71176" x2="79375" y2="7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568139"/>
            <a:ext cx="1980220" cy="15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911202" y="1916832"/>
            <a:ext cx="2240697" cy="1384990"/>
            <a:chOff x="3419872" y="1916832"/>
            <a:chExt cx="2240697" cy="1384990"/>
          </a:xfrm>
        </p:grpSpPr>
        <p:pic>
          <p:nvPicPr>
            <p:cNvPr id="15" name="Picture 6" descr="https://pbs.twimg.com/media/B60FhBnIcAEvi1q.jpg:lar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098" l="10000" r="94375">
                          <a14:foregroundMark x1="32031" y1="15490" x2="74063" y2="39608"/>
                          <a14:foregroundMark x1="38438" y1="59412" x2="35625" y2="86078"/>
                          <a14:foregroundMark x1="79063" y1="71176" x2="79375" y2="79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8" t="14017" r="14893"/>
            <a:stretch/>
          </p:blipFill>
          <p:spPr bwMode="auto">
            <a:xfrm>
              <a:off x="3419872" y="1916832"/>
              <a:ext cx="1223360" cy="135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s://pbs.twimg.com/media/B60FhBnIcAEvi1q.jpg:lar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098" l="10000" r="94375">
                          <a14:foregroundMark x1="32031" y1="15490" x2="74063" y2="39608"/>
                          <a14:foregroundMark x1="38438" y1="59412" x2="35625" y2="86078"/>
                          <a14:foregroundMark x1="79063" y1="71176" x2="79375" y2="79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8" t="14017" r="14893"/>
            <a:stretch/>
          </p:blipFill>
          <p:spPr bwMode="auto">
            <a:xfrm>
              <a:off x="4437209" y="1945017"/>
              <a:ext cx="1223360" cy="135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6085600" y="1772816"/>
            <a:ext cx="3058400" cy="1871529"/>
            <a:chOff x="747125" y="3062440"/>
            <a:chExt cx="3058400" cy="1871529"/>
          </a:xfrm>
        </p:grpSpPr>
        <p:pic>
          <p:nvPicPr>
            <p:cNvPr id="21" name="Picture 6" descr="https://pbs.twimg.com/media/B60FhBnIcAEvi1q.jpg:lar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098" l="10000" r="94375">
                          <a14:foregroundMark x1="32031" y1="15490" x2="74063" y2="39608"/>
                          <a14:foregroundMark x1="38438" y1="59412" x2="35625" y2="86078"/>
                          <a14:foregroundMark x1="79063" y1="71176" x2="79375" y2="79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8" t="14017" r="14893"/>
            <a:stretch/>
          </p:blipFill>
          <p:spPr bwMode="auto">
            <a:xfrm>
              <a:off x="1970485" y="3062440"/>
              <a:ext cx="1223360" cy="135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https://pbs.twimg.com/media/B60FhBnIcAEvi1q.jpg:lar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098" l="10000" r="94375">
                          <a14:foregroundMark x1="32031" y1="15490" x2="74063" y2="39608"/>
                          <a14:foregroundMark x1="38438" y1="59412" x2="35625" y2="86078"/>
                          <a14:foregroundMark x1="79063" y1="71176" x2="79375" y2="79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8" t="14017" r="14893"/>
            <a:stretch/>
          </p:blipFill>
          <p:spPr bwMode="auto">
            <a:xfrm>
              <a:off x="1043608" y="3062441"/>
              <a:ext cx="1223360" cy="135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s://pbs.twimg.com/media/B60FhBnIcAEvi1q.jpg:lar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098" l="10000" r="94375">
                          <a14:foregroundMark x1="32031" y1="15490" x2="74063" y2="39608"/>
                          <a14:foregroundMark x1="38438" y1="59412" x2="35625" y2="86078"/>
                          <a14:foregroundMark x1="79063" y1="71176" x2="79375" y2="79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8" t="14017" r="14893"/>
            <a:stretch/>
          </p:blipFill>
          <p:spPr bwMode="auto">
            <a:xfrm>
              <a:off x="1655288" y="3577164"/>
              <a:ext cx="1223360" cy="135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https://pbs.twimg.com/media/B60FhBnIcAEvi1q.jpg:lar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098" l="10000" r="94375">
                          <a14:foregroundMark x1="32031" y1="15490" x2="74063" y2="39608"/>
                          <a14:foregroundMark x1="38438" y1="59412" x2="35625" y2="86078"/>
                          <a14:foregroundMark x1="79063" y1="71176" x2="79375" y2="79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8" t="14017" r="14893"/>
            <a:stretch/>
          </p:blipFill>
          <p:spPr bwMode="auto">
            <a:xfrm>
              <a:off x="747125" y="3573016"/>
              <a:ext cx="1223360" cy="135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s://pbs.twimg.com/media/B60FhBnIcAEvi1q.jpg:lar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098" l="10000" r="94375">
                          <a14:foregroundMark x1="32031" y1="15490" x2="74063" y2="39608"/>
                          <a14:foregroundMark x1="38438" y1="59412" x2="35625" y2="86078"/>
                          <a14:foregroundMark x1="79063" y1="71176" x2="79375" y2="79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8" t="14017" r="14893"/>
            <a:stretch/>
          </p:blipFill>
          <p:spPr bwMode="auto">
            <a:xfrm>
              <a:off x="2582165" y="3573015"/>
              <a:ext cx="1223360" cy="135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://lifecatalog.ru/images/m/mar/Martes-americana-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7667" y1="38588" x2="88917" y2="9195"/>
                        <a14:foregroundMark x1="52833" y1="91297" x2="57833" y2="89163"/>
                        <a14:backgroundMark x1="57833" y1="64696" x2="63250" y2="88670"/>
                        <a14:backgroundMark x1="79583" y1="66995" x2="80500" y2="89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15" y="4097160"/>
            <a:ext cx="2292664" cy="116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406760" y="3976572"/>
            <a:ext cx="2904184" cy="1320569"/>
            <a:chOff x="2664336" y="3297179"/>
            <a:chExt cx="2904184" cy="1320569"/>
          </a:xfrm>
        </p:grpSpPr>
        <p:pic>
          <p:nvPicPr>
            <p:cNvPr id="30" name="Picture 4" descr="http://lifecatalog.ru/images/m/mar/Martes-americana-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7667" y1="38588" x2="88917" y2="9195"/>
                          <a14:foregroundMark x1="52833" y1="91297" x2="57833" y2="89163"/>
                          <a14:backgroundMark x1="57833" y1="64696" x2="63250" y2="88670"/>
                          <a14:backgroundMark x1="79583" y1="66995" x2="80500" y2="898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297179"/>
              <a:ext cx="2292664" cy="116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http://lifecatalog.ru/images/m/mar/Martes-americana-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7667" y1="38588" x2="88917" y2="9195"/>
                          <a14:foregroundMark x1="52833" y1="91297" x2="57833" y2="89163"/>
                          <a14:backgroundMark x1="57833" y1="64696" x2="63250" y2="88670"/>
                          <a14:backgroundMark x1="79583" y1="66995" x2="80500" y2="898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336" y="3454221"/>
              <a:ext cx="2292664" cy="116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5186345" y="3823130"/>
            <a:ext cx="3929249" cy="1802412"/>
            <a:chOff x="3982827" y="4404893"/>
            <a:chExt cx="3929249" cy="1802412"/>
          </a:xfrm>
        </p:grpSpPr>
        <p:pic>
          <p:nvPicPr>
            <p:cNvPr id="36" name="Picture 4" descr="http://lifecatalog.ru/images/m/mar/Martes-americana-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7667" y1="38588" x2="88917" y2="9195"/>
                          <a14:foregroundMark x1="52833" y1="91297" x2="57833" y2="89163"/>
                          <a14:backgroundMark x1="57833" y1="64696" x2="63250" y2="88670"/>
                          <a14:backgroundMark x1="79583" y1="66995" x2="80500" y2="898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59" y="4404893"/>
              <a:ext cx="2292664" cy="116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lifecatalog.ru/images/m/mar/Martes-americana-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7667" y1="38588" x2="88917" y2="9195"/>
                          <a14:foregroundMark x1="52833" y1="91297" x2="57833" y2="89163"/>
                          <a14:backgroundMark x1="57833" y1="64696" x2="63250" y2="88670"/>
                          <a14:backgroundMark x1="79583" y1="66995" x2="80500" y2="898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018" y="4462015"/>
              <a:ext cx="2292664" cy="116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://lifecatalog.ru/images/m/mar/Martes-americana-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7667" y1="38588" x2="88917" y2="9195"/>
                          <a14:foregroundMark x1="52833" y1="91297" x2="57833" y2="89163"/>
                          <a14:backgroundMark x1="57833" y1="64696" x2="63250" y2="88670"/>
                          <a14:backgroundMark x1="79583" y1="66995" x2="80500" y2="898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2827" y="4688375"/>
              <a:ext cx="2292664" cy="116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http://lifecatalog.ru/images/m/mar/Martes-americana-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7667" y1="38588" x2="88917" y2="9195"/>
                          <a14:foregroundMark x1="52833" y1="91297" x2="57833" y2="89163"/>
                          <a14:backgroundMark x1="57833" y1="64696" x2="63250" y2="88670"/>
                          <a14:backgroundMark x1="79583" y1="66995" x2="80500" y2="898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412" y="4777768"/>
              <a:ext cx="2292664" cy="116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http://lifecatalog.ru/images/m/mar/Martes-americana-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7667" y1="38588" x2="88917" y2="9195"/>
                          <a14:foregroundMark x1="52833" y1="91297" x2="57833" y2="89163"/>
                          <a14:backgroundMark x1="57833" y1="64696" x2="63250" y2="88670"/>
                          <a14:backgroundMark x1="79583" y1="66995" x2="80500" y2="898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099" y="5043778"/>
              <a:ext cx="2292664" cy="116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580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2606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Чей хвостик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https://image.winudf.com/v2/image/Y29tLmtub3dpbmdhbmltYWxzLmFwcF9zY3JlZW5fMThfMTUzMDQ4Mzk0OF8wOTg/screen-18.jpg?h=355&amp;fakeurl=1&amp;type=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6" t="14703" r="27538"/>
          <a:stretch/>
        </p:blipFill>
        <p:spPr bwMode="auto">
          <a:xfrm>
            <a:off x="314779" y="1124744"/>
            <a:ext cx="184774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7.pngwing.com/pngs/958/414/png-transparent-red-fox-vulpini-arctic-fox-xz-mammal-carnivoran-dog-like-mamm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06" b="99199" l="5435" r="94783">
                        <a14:foregroundMark x1="24130" y1="96662" x2="89891" y2="9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59" y="980728"/>
            <a:ext cx="2664296" cy="21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e7.pngegg.com/pngimages/954/1012/png-clipart-tree-squirrels-graphy-pet-mammal-photograph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96514" l="4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55" y="1011641"/>
            <a:ext cx="2339653" cy="23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un9-76.userapi.com/impf/c852016/v852016343/1bf9f7/JcvD59PCAsE.jpg?size=320x448&amp;quality=96&amp;sign=fcff73b9741620cc1a3bb59d3cb4973a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1" b="93750" l="10000" r="98125">
                        <a14:foregroundMark x1="40313" y1="21875" x2="40938" y2="27455"/>
                        <a14:foregroundMark x1="47500" y1="87277" x2="60938" y2="90179"/>
                        <a14:foregroundMark x1="41563" y1="89286" x2="59062" y2="90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05" y="279530"/>
            <a:ext cx="2364532" cy="331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fs01.vseosvita.ua/0100el9t-a8d4/011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3E9"/>
              </a:clrFrom>
              <a:clrTo>
                <a:srgbClr val="F6F3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5" t="15741" r="9024" b="7244"/>
          <a:stretch/>
        </p:blipFill>
        <p:spPr bwMode="auto">
          <a:xfrm>
            <a:off x="539552" y="4433366"/>
            <a:ext cx="1118577" cy="186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340" b="77519" l="38119" r="48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99" t="61568" r="50000" b="20709"/>
          <a:stretch/>
        </p:blipFill>
        <p:spPr bwMode="auto">
          <a:xfrm>
            <a:off x="4139952" y="5280191"/>
            <a:ext cx="1630534" cy="123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974" b="73307" l="34700" r="483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04" t="41051" r="52727" b="27236"/>
          <a:stretch/>
        </p:blipFill>
        <p:spPr bwMode="auto">
          <a:xfrm>
            <a:off x="6406365" y="4380144"/>
            <a:ext cx="1370886" cy="191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 descr="https://w7.pngwing.com/pngs/859/576/png-transparent-whiskers-cheetah-wildcat-lynx-eurasian-lynx-mammal-cat-like-mammal-carnivoran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35" b="27042" l="69239" r="96630">
                        <a14:foregroundMark x1="71413" y1="25634" x2="78587" y2="2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17" r="19158" b="72133"/>
          <a:stretch/>
        </p:blipFill>
        <p:spPr bwMode="auto">
          <a:xfrm>
            <a:off x="2549283" y="4965097"/>
            <a:ext cx="773511" cy="13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s://fs01.vseosvita.ua/0100el9t-a8d4/011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3E9"/>
              </a:clrFrom>
              <a:clrTo>
                <a:srgbClr val="F6F3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5" t="15741" r="9024" b="7244"/>
          <a:stretch/>
        </p:blipFill>
        <p:spPr bwMode="auto">
          <a:xfrm>
            <a:off x="5715951" y="2463328"/>
            <a:ext cx="1118577" cy="186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https://w7.pngwing.com/pngs/859/576/png-transparent-whiskers-cheetah-wildcat-lynx-eurasian-lynx-mammal-cat-like-mammal-carnivoran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35" b="27042" l="69239" r="96630">
                        <a14:foregroundMark x1="71413" y1="25634" x2="78587" y2="2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17" r="19158" b="72133"/>
          <a:stretch/>
        </p:blipFill>
        <p:spPr bwMode="auto">
          <a:xfrm>
            <a:off x="8098764" y="2744437"/>
            <a:ext cx="773511" cy="13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340" b="77519" l="38119" r="48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99" t="61568" r="50000" b="20709"/>
          <a:stretch/>
        </p:blipFill>
        <p:spPr bwMode="auto">
          <a:xfrm>
            <a:off x="1098840" y="2669558"/>
            <a:ext cx="1630534" cy="123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974" b="73307" l="34700" r="483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04" t="41051" r="52727" b="27236"/>
          <a:stretch/>
        </p:blipFill>
        <p:spPr bwMode="auto">
          <a:xfrm>
            <a:off x="3220271" y="2137497"/>
            <a:ext cx="1370886" cy="191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2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2606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Чья мордочка?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avatars.mds.yandex.net/get-zen_doc/1707291/pub_5d209ace23e23600adbfb1b1_5d209b023bcaee00ae261a43/scale_12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95414" l="7167" r="90000">
                        <a14:foregroundMark x1="72917" y1="30318" x2="72083" y2="32739"/>
                        <a14:foregroundMark x1="20083" y1="64331" x2="11833" y2="89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6" t="3217" r="15604"/>
          <a:stretch/>
        </p:blipFill>
        <p:spPr bwMode="auto">
          <a:xfrm>
            <a:off x="44317" y="4179409"/>
            <a:ext cx="2304255" cy="187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natworld.info/wp-content/uploads/2017/02/%D0%91%D1%83%D1%80%D1%8B%D0%B9-%D0%BC%D0%B5%D0%B4%D0%B2%D0%B5%D0%B4%D1%8C-500x33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07" b="96997" l="28200" r="85400">
                        <a14:foregroundMark x1="35400" y1="44745" x2="31600" y2="77778"/>
                        <a14:foregroundMark x1="48800" y1="21321" x2="71400" y2="24625"/>
                        <a14:foregroundMark x1="80000" y1="9910" x2="84800" y2="16517"/>
                        <a14:foregroundMark x1="66600" y1="22823" x2="77200" y2="9910"/>
                        <a14:foregroundMark x1="33000" y1="34835" x2="30600" y2="72372"/>
                        <a14:foregroundMark x1="31600" y1="35135" x2="29400" y2="69670"/>
                        <a14:foregroundMark x1="29800" y1="48348" x2="28200" y2="57958"/>
                        <a14:backgroundMark x1="28800" y1="72072" x2="32800" y2="86186"/>
                        <a14:backgroundMark x1="63200" y1="10210" x2="76400" y2="8108"/>
                        <a14:backgroundMark x1="63200" y1="12613" x2="72000" y2="12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5739" r="12431"/>
          <a:stretch/>
        </p:blipFill>
        <p:spPr bwMode="auto">
          <a:xfrm>
            <a:off x="3532020" y="954216"/>
            <a:ext cx="176366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amedeya.com/wp-content/uploads/2016/07/%D0%9C%D0%B5%D0%B4%D0%B2%D0%B5%D0%B4%D1%8C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42" b="921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8230" r="37413" b="8433"/>
          <a:stretch/>
        </p:blipFill>
        <p:spPr bwMode="auto">
          <a:xfrm>
            <a:off x="3653475" y="3933056"/>
            <a:ext cx="1656185" cy="236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vatars.mds.yandex.net/get-zen_doc/1707291/pub_5d209ace23e23600adbfb1b1_5d209b023bcaee00ae261a43/scale_120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5" b="95414" l="7167" r="90000">
                        <a14:foregroundMark x1="72917" y1="30318" x2="72083" y2="32739"/>
                        <a14:foregroundMark x1="20083" y1="64331" x2="11833" y2="89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52" t="3217" r="15604" b="58346"/>
          <a:stretch/>
        </p:blipFill>
        <p:spPr bwMode="auto">
          <a:xfrm>
            <a:off x="0" y="693390"/>
            <a:ext cx="1650734" cy="18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img2.freepng.ru/20180601/iiu/kisspng-flemish-giant-rabbit-rex-rabbit-hare-bad-bunny-5b11c1257c7bc7.478749491527890213509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00" b="90800" l="10000" r="90000">
                        <a14:foregroundMark x1="30333" y1="76000" x2="32889" y2="8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04" r="21562" b="8381"/>
          <a:stretch/>
        </p:blipFill>
        <p:spPr bwMode="auto">
          <a:xfrm>
            <a:off x="6471804" y="3789040"/>
            <a:ext cx="2576510" cy="22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https://krasivosti.pro/uploads/posts/2021-07/thumbs/1626243069_7-krasivosti-pro-p-zayats-s-bolshimi-ushami-zaitsevie-krasivo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6" name="Picture 20" descr="http://cdn01.ru/files/users/images/4c/ae/4cae76cb09249947c3a9715f3ceb2e7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50" b="88500" l="20094" r="79749">
                        <a14:foregroundMark x1="30298" y1="76500" x2="40188" y2="70375"/>
                        <a14:foregroundMark x1="28728" y1="64500" x2="27316" y2="70000"/>
                        <a14:foregroundMark x1="29513" y1="62125" x2="24804" y2="72375"/>
                        <a14:foregroundMark x1="25903" y1="73875" x2="42386" y2="86125"/>
                        <a14:foregroundMark x1="43171" y1="87125" x2="59184" y2="84125"/>
                        <a14:foregroundMark x1="60911" y1="51750" x2="60597" y2="5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4992" r="20197" b="11754"/>
          <a:stretch/>
        </p:blipFill>
        <p:spPr bwMode="auto">
          <a:xfrm>
            <a:off x="7139948" y="613519"/>
            <a:ext cx="1240222" cy="21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47664" y="2606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Таинственный друг</a:t>
            </a:r>
          </a:p>
        </p:txBody>
      </p:sp>
      <p:pic>
        <p:nvPicPr>
          <p:cNvPr id="3078" name="Picture 6" descr="https://e7.pngegg.com/pngimages/66/974/png-clipart-harbor-seal-seals-sea-lions-earless-seal-schleich-harbor-seal-marine-mammal-mamm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0" r="12113"/>
          <a:stretch/>
        </p:blipFill>
        <p:spPr bwMode="auto">
          <a:xfrm>
            <a:off x="239315" y="749124"/>
            <a:ext cx="1799084" cy="154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buryatia.ru/buryatia/gov/bur/adm-terr/tunka/images/ondat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" b="95250" l="7592" r="95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9537"/>
            <a:ext cx="2556284" cy="13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nationalgriefawarenessday.com/wp-content/uploads/2018/01/free-program-template-rodent-silhouette-300x11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6836" y="5712048"/>
            <a:ext cx="2314541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s3.fotokto.ru/photo/full/284/28468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" b="99875" l="23304" r="6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0" r="36142"/>
          <a:stretch/>
        </p:blipFill>
        <p:spPr bwMode="auto">
          <a:xfrm>
            <a:off x="349472" y="3317726"/>
            <a:ext cx="1038827" cy="18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://s3.fotokto.ru/photo/full/284/2846801.jpg"/>
          <p:cNvPicPr>
            <a:picLocks noChangeAspect="1" noChangeArrowheads="1"/>
          </p:cNvPicPr>
          <p:nvPr/>
        </p:nvPicPr>
        <p:blipFill rotWithShape="1">
          <a:blip r:embed="rId1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5" b="99875" l="23304" r="6375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0" r="36142"/>
          <a:stretch/>
        </p:blipFill>
        <p:spPr bwMode="auto">
          <a:xfrm>
            <a:off x="7775806" y="2119537"/>
            <a:ext cx="945306" cy="166565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0"/>
              </a:schemeClr>
            </a:outerShdw>
          </a:effectLst>
        </p:spPr>
      </p:pic>
      <p:pic>
        <p:nvPicPr>
          <p:cNvPr id="29" name="Picture 6" descr="https://e7.pngegg.com/pngimages/66/974/png-clipart-harbor-seal-seals-sea-lions-earless-seal-schleich-harbor-seal-marine-mammal-mammal.png"/>
          <p:cNvPicPr>
            <a:picLocks noChangeAspect="1" noChangeArrowheads="1"/>
          </p:cNvPicPr>
          <p:nvPr/>
        </p:nvPicPr>
        <p:blipFill rotWithShape="1"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7" b="90000" l="10000" r="900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0" r="12113"/>
          <a:stretch/>
        </p:blipFill>
        <p:spPr bwMode="auto">
          <a:xfrm>
            <a:off x="7421500" y="3848639"/>
            <a:ext cx="1516117" cy="12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avatars.mds.yandex.net/get-zen_doc/1054867/pub_610b564bed7b6c21803f046c_610b56f38bf53e5ab9c9eda6/scale_1200"/>
          <p:cNvPicPr>
            <a:picLocks noChangeAspect="1" noChangeArrowheads="1"/>
          </p:cNvPicPr>
          <p:nvPr/>
        </p:nvPicPr>
        <p:blipFill rotWithShape="1">
          <a:blip r:embed="rId1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3683" l="250" r="94333">
                        <a14:foregroundMark x1="82083" y1="47080" x2="87667" y2="70918"/>
                        <a14:foregroundMark x1="88333" y1="70560" x2="91083" y2="74851"/>
                        <a14:foregroundMark x1="16500" y1="38379" x2="24833" y2="50060"/>
                        <a14:foregroundMark x1="13250" y1="8224" x2="16917" y2="15852"/>
                        <a14:foregroundMark x1="18750" y1="36472" x2="22917" y2="37426"/>
                        <a14:backgroundMark x1="3500" y1="2265" x2="13417" y2="88200"/>
                        <a14:backgroundMark x1="42667" y1="86889" x2="62167" y2="58045"/>
                        <a14:backgroundMark x1="78583" y1="66269" x2="84417" y2="81526"/>
                      </a14:backgroundRemoval>
                    </a14:imgEffect>
                    <a14:imgEffect>
                      <a14:brightnessContrast contras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5" t="2714" r="6804" b="6861"/>
          <a:stretch/>
        </p:blipFill>
        <p:spPr bwMode="auto">
          <a:xfrm>
            <a:off x="6806836" y="519960"/>
            <a:ext cx="2057987" cy="150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https://avatars.mds.yandex.net/get-zen_doc/1054867/pub_610b564bed7b6c21803f046c_610b56f38bf53e5ab9c9eda6/scale_1200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3683" l="250" r="94333">
                        <a14:foregroundMark x1="82083" y1="47080" x2="87667" y2="70918"/>
                        <a14:foregroundMark x1="88333" y1="70560" x2="91083" y2="74851"/>
                        <a14:foregroundMark x1="16500" y1="38379" x2="24833" y2="50060"/>
                        <a14:foregroundMark x1="13250" y1="8224" x2="16917" y2="15852"/>
                        <a14:foregroundMark x1="18750" y1="36472" x2="22917" y2="37426"/>
                        <a14:backgroundMark x1="3500" y1="2265" x2="13417" y2="88200"/>
                        <a14:backgroundMark x1="42667" y1="86889" x2="62167" y2="58045"/>
                        <a14:backgroundMark x1="78583" y1="66269" x2="84417" y2="81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5" t="2714" r="6804" b="6861"/>
          <a:stretch/>
        </p:blipFill>
        <p:spPr bwMode="auto">
          <a:xfrm>
            <a:off x="4663" y="5054472"/>
            <a:ext cx="2480035" cy="18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4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C 0.02639 0.00648 0.00798 -0.00046 0.04531 0.03449 C 0.05347 0.04213 0.05434 0.04074 0.06302 0.05023 C 0.06823 0.05625 0.07309 0.06273 0.07812 0.06898 C 0.08073 0.07222 0.08576 0.07847 0.08576 0.07871 C 0.08993 0.09375 0.10034 0.10347 0.10833 0.11597 C 0.12951 0.14977 0.10885 0.12292 0.12604 0.14421 C 0.13246 0.16783 0.12309 0.13958 0.13611 0.15996 C 0.13784 0.1625 0.13767 0.16621 0.13871 0.16945 C 0.1401 0.17361 0.14149 0.17824 0.14375 0.18195 C 0.14566 0.18472 0.14878 0.18611 0.15139 0.1882 C 0.15451 0.20394 0.1585 0.20764 0.16649 0.21968 C 0.17257 0.22871 0.17691 0.24074 0.18159 0.25093 C 0.19045 0.27037 0.19861 0.28935 0.20434 0.31065 C 0.20677 0.31991 0.21562 0.3294 0.21944 0.33889 C 0.22118 0.34306 0.22222 0.34769 0.22448 0.35139 C 0.22864 0.35764 0.23541 0.36088 0.23958 0.36713 C 0.24236 0.37107 0.24462 0.37546 0.24722 0.37963 C 0.24896 0.38287 0.25034 0.38611 0.25225 0.38912 C 0.25451 0.39236 0.25764 0.39468 0.25989 0.39838 C 0.26198 0.40232 0.26284 0.40718 0.26493 0.41111 C 0.27014 0.42037 0.27743 0.42986 0.28507 0.43611 C 0.28923 0.45208 0.2842 0.44097 0.29514 0.44861 C 0.31979 0.46574 0.30069 0.45833 0.32031 0.46435 C 0.33212 0.47431 0.34705 0.47477 0.36076 0.48009 C 0.3658 0.48195 0.371 0.48333 0.37587 0.48634 C 0.37934 0.48843 0.38246 0.49097 0.38593 0.49259 C 0.3993 0.49815 0.41545 0.5 0.42882 0.50208 C 0.44531 0.5088 0.46215 0.51574 0.47934 0.51759 C 0.52569 0.52246 0.52482 0.50208 0.52482 0.52384 " pathEditMode="relative" rAng="0" ptsTypes="fffffffffffffffffffffffffffffA"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85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C 0.00607 -0.00185 0.01284 -0.00232 0.01822 -0.00532 C 0.02013 -0.00648 0.02187 -0.00787 0.0243 -0.00857 C 0.03263 -0.01134 0.04392 -0.01227 0.05277 -0.01389 C 0.071 -0.01319 0.08923 -0.01343 0.10746 -0.01204 C 0.11631 -0.01134 0.12934 -0.00718 0.13802 -0.00532 C 0.22465 -0.00579 0.31128 -0.00579 0.39791 -0.00694 C 0.41892 -0.00718 0.45381 -0.01597 0.47291 -0.02407 C 0.47986 -0.02708 0.48576 -0.03056 0.49305 -0.03264 C 0.496 -0.03426 0.49843 -0.03634 0.50138 -0.03773 C 0.51458 -0.04421 0.49947 -0.0331 0.51562 -0.04282 C 0.52899 -0.05093 0.51475 -0.04607 0.5276 -0.04977 C 0.54253 -0.05903 0.56284 -0.06505 0.57239 -0.0787 C 0.58333 -0.09421 0.59131 -0.11134 0.60486 -0.125 C 0.6125 -0.13264 0.60625 -0.13218 0.62118 -0.14028 C 0.62708 -0.14352 0.63489 -0.14884 0.64149 -0.15069 C 0.65034 -0.15324 0.66267 -0.15417 0.67187 -0.15579 C 0.67465 -0.15625 0.67725 -0.15694 0.68003 -0.15741 C 0.68541 -0.1581 0.69635 -0.15903 0.69635 -0.15903 " pathEditMode="relative" rAng="0" ptsTypes="ffffffffffffffffffA">
                                      <p:cBhvr>
                                        <p:cTn id="11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9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18 -0.02245 L 0.55295 -0.673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85 0.07569 C 0.1217 0.07129 0.12465 0.06921 0.14219 0.07569 C 0.14705 0.07754 0.15052 0.0831 0.15469 0.0868 C 0.17413 0.10416 0.1809 0.13333 0.18802 0.1618 C 0.18958 0.16805 0.19358 0.17291 0.19635 0.17847 C 0.19757 0.18102 0.19757 0.18403 0.19844 0.1868 C 0.2033 0.20185 0.20833 0.21759 0.2151 0.23125 C 0.21823 0.24768 0.22378 0.25486 0.23385 0.26458 C 0.24809 0.27847 0.2526 0.28518 0.26927 0.28958 C 0.27812 0.29537 0.28698 0.2993 0.29635 0.30347 C 0.29878 0.30463 0.30035 0.30764 0.3026 0.30903 C 0.30729 0.31157 0.31233 0.31319 0.31719 0.31458 C 0.32135 0.31574 0.32552 0.3162 0.32969 0.31736 C 0.33524 0.31898 0.34635 0.32291 0.34635 0.32291 C 0.36684 0.32153 0.38715 0.32338 0.40677 0.31458 C 0.43177 0.3169 0.44896 0.31875 0.46927 0.3368 C 0.47344 0.34514 0.4776 0.35347 0.48177 0.3618 C 0.50382 0.40602 0.58802 0.43403 0.58802 0.43403 " pathEditMode="relative" ptsTypes="fffffffffffffffffA">
                                      <p:cBhvr>
                                        <p:cTn id="2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Большой - маленький</a:t>
            </a:r>
            <a:endParaRPr lang="ru-RU" dirty="0"/>
          </a:p>
        </p:txBody>
      </p:sp>
      <p:pic>
        <p:nvPicPr>
          <p:cNvPr id="6" name="Picture 14" descr="https://img2.freepng.ru/20180601/iiu/kisspng-flemish-giant-rabbit-rex-rabbit-hare-bad-bunny-5b11c1257c7bc7.47874949152789021350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" b="90800" l="10000" r="90000">
                        <a14:foregroundMark x1="30333" y1="76000" x2="32889" y2="8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04" r="21562" b="8381"/>
          <a:stretch/>
        </p:blipFill>
        <p:spPr bwMode="auto">
          <a:xfrm>
            <a:off x="57339" y="1844824"/>
            <a:ext cx="242906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7.pngwing.com/pngs/958/414/png-transparent-red-fox-vulpini-arctic-fox-xz-mammal-carnivoran-dog-like-mamm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6" b="99199" l="5435" r="94783">
                        <a14:foregroundMark x1="24130" y1="96662" x2="89891" y2="9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1" y="1844824"/>
            <a:ext cx="2556104" cy="208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amedeya.com/wp-content/uploads/2016/07/%D0%9C%D0%B5%D0%B4%D0%B2%D0%B5%D0%B4%D1%8C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42" b="921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8230" r="37413" b="8433"/>
          <a:stretch/>
        </p:blipFill>
        <p:spPr bwMode="auto">
          <a:xfrm>
            <a:off x="4968043" y="1571401"/>
            <a:ext cx="1656185" cy="236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e7.pngegg.com/pngimages/66/974/png-clipart-harbor-seal-seals-sea-lions-earless-seal-schleich-harbor-seal-marine-mammal-mammal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0" r="12113"/>
          <a:stretch/>
        </p:blipFill>
        <p:spPr bwMode="auto">
          <a:xfrm>
            <a:off x="7050313" y="2572468"/>
            <a:ext cx="1799084" cy="154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s://img2.freepng.ru/20180601/iiu/kisspng-flemish-giant-rabbit-rex-rabbit-hare-bad-bunny-5b11c1257c7bc7.478749491527890213509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00" b="90800" l="10000" r="90000">
                        <a14:foregroundMark x1="30333" y1="76000" x2="32889" y2="8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04" r="21562" b="8381"/>
          <a:stretch/>
        </p:blipFill>
        <p:spPr bwMode="auto">
          <a:xfrm>
            <a:off x="395536" y="4829873"/>
            <a:ext cx="1512168" cy="134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w7.pngwing.com/pngs/958/414/png-transparent-red-fox-vulpini-arctic-fox-xz-mammal-carnivoran-dog-like-mamma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06" b="99199" l="5435" r="94783">
                        <a14:foregroundMark x1="24130" y1="96662" x2="89891" y2="9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9" y="4670907"/>
            <a:ext cx="1847105" cy="15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amedeya.com/wp-content/uploads/2016/07/%D0%9C%D0%B5%D0%B4%D0%B2%D0%B5%D0%B4%D1%8C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242" b="921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8230" r="37413" b="8433"/>
          <a:stretch/>
        </p:blipFill>
        <p:spPr bwMode="auto">
          <a:xfrm>
            <a:off x="5436096" y="4829873"/>
            <a:ext cx="1035733" cy="14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e7.pngegg.com/pngimages/66/974/png-clipart-harbor-seal-seals-sea-lions-earless-seal-schleich-harbor-seal-marine-mammal-mammal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0" r="12113"/>
          <a:stretch/>
        </p:blipFill>
        <p:spPr bwMode="auto">
          <a:xfrm>
            <a:off x="7387580" y="4947454"/>
            <a:ext cx="1431776" cy="12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64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Потеряшки</a:t>
            </a:r>
            <a:endParaRPr lang="ru-RU" dirty="0"/>
          </a:p>
        </p:txBody>
      </p:sp>
      <p:pic>
        <p:nvPicPr>
          <p:cNvPr id="8194" name="Picture 2" descr="http://www.kolymastory.ru/wp-content/gallery/vrangel_ostrov/vrangel_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7" b="89926" l="10000" r="92667">
                        <a14:foregroundMark x1="81111" y1="42222" x2="81778" y2="51111"/>
                        <a14:foregroundMark x1="85556" y1="82222" x2="85556" y2="84593"/>
                        <a14:foregroundMark x1="31556" y1="39852" x2="34889" y2="43111"/>
                        <a14:foregroundMark x1="36000" y1="53778" x2="36889" y2="49037"/>
                        <a14:foregroundMark x1="37333" y1="44000" x2="41333" y2="44000"/>
                        <a14:backgroundMark x1="53778" y1="68593" x2="55111" y2="85481"/>
                        <a14:backgroundMark x1="62000" y1="71259" x2="73333" y2="80444"/>
                        <a14:backgroundMark x1="50889" y1="82519" x2="51111" y2="85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2" t="4593" r="12482" b="10074"/>
          <a:stretch/>
        </p:blipFill>
        <p:spPr bwMode="auto">
          <a:xfrm>
            <a:off x="76200" y="723901"/>
            <a:ext cx="3127648" cy="300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132" y="5111125"/>
            <a:ext cx="297489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natworld.info/wp-content/uploads/2019/02/Baloban-500x33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800" y1="25526" x2="40400" y2="2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723901"/>
            <a:ext cx="34598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s3.fotokto.ru/photo/full/284/28468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" b="99875" l="23304" r="6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0" r="36142"/>
          <a:stretch/>
        </p:blipFill>
        <p:spPr bwMode="auto">
          <a:xfrm>
            <a:off x="755576" y="4094491"/>
            <a:ext cx="1435166" cy="25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vatars.mds.yandex.net/get-zen_doc/1707291/pub_5d209ace23e23600adbfb1b1_5d209b023bcaee00ae261a43/scale_120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5" b="95414" l="7167" r="90000">
                        <a14:foregroundMark x1="72917" y1="30318" x2="72083" y2="32739"/>
                        <a14:foregroundMark x1="20083" y1="64331" x2="11833" y2="89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6" t="3217" r="15604"/>
          <a:stretch/>
        </p:blipFill>
        <p:spPr bwMode="auto">
          <a:xfrm>
            <a:off x="3103852" y="3851479"/>
            <a:ext cx="2520280" cy="204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s://i.pinimg.com/originals/5f/88/ac/5f88ac464dfd0371cbd8de2447ae187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3030" y1="55105" x2="65152" y2="66294"/>
                        <a14:foregroundMark x1="67778" y1="51748" x2="64949" y2="55664"/>
                        <a14:foregroundMark x1="58485" y1="64056" x2="58485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5" t="27446" r="7841" b="17659"/>
          <a:stretch/>
        </p:blipFill>
        <p:spPr bwMode="auto">
          <a:xfrm>
            <a:off x="4396126" y="2235466"/>
            <a:ext cx="3201938" cy="15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33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1367</TotalTime>
  <Words>353</Words>
  <Application>Microsoft Office PowerPoint</Application>
  <PresentationFormat>Экран (4:3)</PresentationFormat>
  <Paragraphs>86</Paragraphs>
  <Slides>15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Возрастная категория</vt:lpstr>
      <vt:lpstr>Весёлый счет </vt:lpstr>
      <vt:lpstr>Презентация PowerPoint</vt:lpstr>
      <vt:lpstr>Презентация PowerPoint</vt:lpstr>
      <vt:lpstr>Презентация PowerPoint</vt:lpstr>
      <vt:lpstr>Большой - маленький</vt:lpstr>
      <vt:lpstr>Потеряшки</vt:lpstr>
      <vt:lpstr>Презентация PowerPoint</vt:lpstr>
      <vt:lpstr>Мама и детёныш</vt:lpstr>
      <vt:lpstr>Хвастунишка</vt:lpstr>
      <vt:lpstr>Скажи, где находится Балобан</vt:lpstr>
      <vt:lpstr>Вкусное варенье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Ania</dc:creator>
  <cp:lastModifiedBy>Ania</cp:lastModifiedBy>
  <cp:revision>45</cp:revision>
  <dcterms:created xsi:type="dcterms:W3CDTF">2021-11-12T23:50:50Z</dcterms:created>
  <dcterms:modified xsi:type="dcterms:W3CDTF">2021-11-14T04:07:01Z</dcterms:modified>
</cp:coreProperties>
</file>