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5" r:id="rId9"/>
    <p:sldId id="266" r:id="rId10"/>
    <p:sldId id="281" r:id="rId11"/>
    <p:sldId id="280" r:id="rId12"/>
    <p:sldId id="282" r:id="rId13"/>
    <p:sldId id="264" r:id="rId14"/>
    <p:sldId id="263" r:id="rId15"/>
    <p:sldId id="279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420" y="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833E9-079E-4D03-B8ED-4009B0931DF8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FF0A2-CEEE-4287-8168-94CEE91EDB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841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FF0A2-CEEE-4287-8168-94CEE91EDB5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98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Расшифровать слово по первым звукам</a:t>
            </a:r>
          </a:p>
          <a:p>
            <a:r>
              <a:rPr lang="ru-RU" dirty="0" err="1" smtClean="0"/>
              <a:t>Сделть</a:t>
            </a:r>
            <a:r>
              <a:rPr lang="ru-RU" dirty="0" smtClean="0"/>
              <a:t> звукобуквенный анализ слова</a:t>
            </a:r>
          </a:p>
          <a:p>
            <a:r>
              <a:rPr lang="ru-RU" dirty="0" smtClean="0"/>
              <a:t>Определить сколько слогов</a:t>
            </a:r>
          </a:p>
          <a:p>
            <a:r>
              <a:rPr lang="ru-RU" dirty="0" smtClean="0"/>
              <a:t>На какой слог и звук падает ударение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FF0A2-CEEE-4287-8168-94CEE91EDB5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596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Лишний</a:t>
            </a:r>
            <a:r>
              <a:rPr lang="ru-RU" baseline="0" dirty="0" smtClean="0"/>
              <a:t> молоток, потому что молоток нужен строителю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FF0A2-CEEE-4287-8168-94CEE91EDB5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39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Лишняя лопата, потому</a:t>
            </a:r>
            <a:r>
              <a:rPr lang="ru-RU" baseline="0" dirty="0" smtClean="0"/>
              <a:t> что лечить ею нельзя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FF0A2-CEEE-4287-8168-94CEE91EDB5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647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Лишний циркуль – он нужен ученому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FF0A2-CEEE-4287-8168-94CEE91EDB5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296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Отработка качественных прилагательных!</a:t>
            </a:r>
          </a:p>
          <a:p>
            <a:r>
              <a:rPr lang="ru-RU" dirty="0" smtClean="0"/>
              <a:t> Машина какая? – полицейская; пожарная; скорая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FF0A2-CEEE-4287-8168-94CEE91EDB5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983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Ребёнок</a:t>
            </a:r>
            <a:r>
              <a:rPr lang="ru-RU" baseline="0" dirty="0" smtClean="0"/>
              <a:t> относительно схеме рассказывает характеристики звука </a:t>
            </a:r>
            <a:r>
              <a:rPr lang="en-US" baseline="0" dirty="0" smtClean="0"/>
              <a:t>[</a:t>
            </a:r>
            <a:r>
              <a:rPr lang="ru-RU" baseline="0" dirty="0" smtClean="0"/>
              <a:t>П</a:t>
            </a:r>
            <a:r>
              <a:rPr lang="en-US" baseline="0" dirty="0" smtClean="0"/>
              <a:t>]</a:t>
            </a:r>
            <a:endParaRPr lang="ru-RU" baseline="0" dirty="0" smtClean="0"/>
          </a:p>
          <a:p>
            <a:r>
              <a:rPr lang="ru-RU" baseline="0" dirty="0" smtClean="0"/>
              <a:t>Звук – согласный (потому что его нельзя пропеть, мешают губки)</a:t>
            </a:r>
          </a:p>
          <a:p>
            <a:r>
              <a:rPr lang="ru-RU" baseline="0" dirty="0" smtClean="0"/>
              <a:t>Он глухой – не работает горлышко</a:t>
            </a:r>
          </a:p>
          <a:p>
            <a:r>
              <a:rPr lang="ru-RU" baseline="0" dirty="0" smtClean="0"/>
              <a:t>Бывает твердым/мягким (зависит какой рядом с ним гласный)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FF0A2-CEEE-4287-8168-94CEE91EDB5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604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FF0A2-CEEE-4287-8168-94CEE91EDB5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118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Поймай только правильно написанную</a:t>
            </a:r>
            <a:r>
              <a:rPr lang="ru-RU" baseline="0" dirty="0" smtClean="0"/>
              <a:t> букву «П»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FF0A2-CEEE-4287-8168-94CEE91EDB5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594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Профессии: Пожарный, полицейский, почтальон, пилот, пианист, пограничник, повар, продавец, парикмахер</a:t>
            </a:r>
          </a:p>
          <a:p>
            <a:r>
              <a:rPr lang="ru-RU" baseline="0" dirty="0" smtClean="0"/>
              <a:t>При строительстве буквы, можно отрабатывать количество слогов в словах, а также какой звук твердый / мягкий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FF0A2-CEEE-4287-8168-94CEE91EDB5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185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FF0A2-CEEE-4287-8168-94CEE91EDB5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308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Профессии: почтальон,</a:t>
            </a:r>
            <a:r>
              <a:rPr lang="ru-RU" baseline="0" dirty="0" smtClean="0"/>
              <a:t> строитель, сварщик, балерина, программист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FF0A2-CEEE-4287-8168-94CEE91EDB5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418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Маляр, музыкант,</a:t>
            </a:r>
            <a:r>
              <a:rPr lang="ru-RU" baseline="0" dirty="0" smtClean="0"/>
              <a:t> художник, врач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FF0A2-CEEE-4287-8168-94CEE91EDB5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108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Расшифровать слово</a:t>
            </a:r>
            <a:r>
              <a:rPr lang="ru-RU" baseline="0" dirty="0" smtClean="0"/>
              <a:t> по первым звукам</a:t>
            </a:r>
          </a:p>
          <a:p>
            <a:r>
              <a:rPr lang="ru-RU" baseline="0" dirty="0" err="1" smtClean="0"/>
              <a:t>Сделть</a:t>
            </a:r>
            <a:r>
              <a:rPr lang="ru-RU" baseline="0" dirty="0" smtClean="0"/>
              <a:t> звукобуквенный анализ слова</a:t>
            </a:r>
          </a:p>
          <a:p>
            <a:r>
              <a:rPr lang="ru-RU" baseline="0" dirty="0" smtClean="0"/>
              <a:t>Определить сколько слогов</a:t>
            </a:r>
          </a:p>
          <a:p>
            <a:r>
              <a:rPr lang="ru-RU" baseline="0" dirty="0" smtClean="0"/>
              <a:t>На какой слог и звук падает ударение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FF0A2-CEEE-4287-8168-94CEE91EDB5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046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E3B1B-9D53-4248-A194-DE6FC295F7B5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58EC14F-2D6B-41DA-9532-6619E5D251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E3B1B-9D53-4248-A194-DE6FC295F7B5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C14F-2D6B-41DA-9532-6619E5D251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E3B1B-9D53-4248-A194-DE6FC295F7B5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C14F-2D6B-41DA-9532-6619E5D251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E3B1B-9D53-4248-A194-DE6FC295F7B5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58EC14F-2D6B-41DA-9532-6619E5D251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E3B1B-9D53-4248-A194-DE6FC295F7B5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C14F-2D6B-41DA-9532-6619E5D2511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E3B1B-9D53-4248-A194-DE6FC295F7B5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C14F-2D6B-41DA-9532-6619E5D251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E3B1B-9D53-4248-A194-DE6FC295F7B5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58EC14F-2D6B-41DA-9532-6619E5D2511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E3B1B-9D53-4248-A194-DE6FC295F7B5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C14F-2D6B-41DA-9532-6619E5D251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E3B1B-9D53-4248-A194-DE6FC295F7B5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C14F-2D6B-41DA-9532-6619E5D251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E3B1B-9D53-4248-A194-DE6FC295F7B5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C14F-2D6B-41DA-9532-6619E5D251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E3B1B-9D53-4248-A194-DE6FC295F7B5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C14F-2D6B-41DA-9532-6619E5D2511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B5E3B1B-9D53-4248-A194-DE6FC295F7B5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58EC14F-2D6B-41DA-9532-6619E5D2511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2.wdp"/><Relationship Id="rId18" Type="http://schemas.microsoft.com/office/2007/relationships/hdphoto" Target="../media/hdphoto14.wdp"/><Relationship Id="rId26" Type="http://schemas.openxmlformats.org/officeDocument/2006/relationships/image" Target="../media/image48.png"/><Relationship Id="rId3" Type="http://schemas.openxmlformats.org/officeDocument/2006/relationships/audio" Target="../media/audio2.wav"/><Relationship Id="rId21" Type="http://schemas.openxmlformats.org/officeDocument/2006/relationships/image" Target="../media/image45.png"/><Relationship Id="rId7" Type="http://schemas.microsoft.com/office/2007/relationships/hdphoto" Target="../media/hdphoto9.wdp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5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11.wdp"/><Relationship Id="rId24" Type="http://schemas.microsoft.com/office/2007/relationships/hdphoto" Target="../media/hdphoto17.wdp"/><Relationship Id="rId5" Type="http://schemas.microsoft.com/office/2007/relationships/hdphoto" Target="../media/hdphoto8.wdp"/><Relationship Id="rId15" Type="http://schemas.openxmlformats.org/officeDocument/2006/relationships/image" Target="../media/image42.png"/><Relationship Id="rId23" Type="http://schemas.openxmlformats.org/officeDocument/2006/relationships/image" Target="../media/image46.png"/><Relationship Id="rId28" Type="http://schemas.microsoft.com/office/2007/relationships/hdphoto" Target="../media/hdphoto18.wdp"/><Relationship Id="rId10" Type="http://schemas.openxmlformats.org/officeDocument/2006/relationships/image" Target="../media/image39.png"/><Relationship Id="rId19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microsoft.com/office/2007/relationships/hdphoto" Target="../media/hdphoto10.wdp"/><Relationship Id="rId14" Type="http://schemas.openxmlformats.org/officeDocument/2006/relationships/image" Target="../media/image41.png"/><Relationship Id="rId22" Type="http://schemas.microsoft.com/office/2007/relationships/hdphoto" Target="../media/hdphoto16.wdp"/><Relationship Id="rId27" Type="http://schemas.openxmlformats.org/officeDocument/2006/relationships/image" Target="../media/image49.png"/><Relationship Id="rId30" Type="http://schemas.microsoft.com/office/2007/relationships/hdphoto" Target="../media/hdphoto1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8.png"/><Relationship Id="rId5" Type="http://schemas.openxmlformats.org/officeDocument/2006/relationships/image" Target="../media/image53.jpeg"/><Relationship Id="rId10" Type="http://schemas.openxmlformats.org/officeDocument/2006/relationships/image" Target="../media/image57.jpeg"/><Relationship Id="rId4" Type="http://schemas.openxmlformats.org/officeDocument/2006/relationships/image" Target="../media/image52.jpeg"/><Relationship Id="rId9" Type="http://schemas.microsoft.com/office/2007/relationships/hdphoto" Target="../media/hdphoto2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6.jpeg"/><Relationship Id="rId3" Type="http://schemas.openxmlformats.org/officeDocument/2006/relationships/audio" Target="../media/audio2.wav"/><Relationship Id="rId7" Type="http://schemas.openxmlformats.org/officeDocument/2006/relationships/image" Target="../media/image61.jpe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6" Type="http://schemas.microsoft.com/office/2007/relationships/hdphoto" Target="../media/hdphoto2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microsoft.com/office/2007/relationships/hdphoto" Target="../media/hdphoto22.wdp"/><Relationship Id="rId5" Type="http://schemas.microsoft.com/office/2007/relationships/hdphoto" Target="../media/hdphoto21.wdp"/><Relationship Id="rId15" Type="http://schemas.openxmlformats.org/officeDocument/2006/relationships/image" Target="../media/image68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jpeg"/><Relationship Id="rId1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microsoft.com/office/2007/relationships/hdphoto" Target="../media/hdphoto2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microsoft.com/office/2007/relationships/hdphoto" Target="../media/hdphoto24.wdp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2.wav"/><Relationship Id="rId7" Type="http://schemas.openxmlformats.org/officeDocument/2006/relationships/image" Target="../media/image79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11" Type="http://schemas.microsoft.com/office/2007/relationships/hdphoto" Target="../media/hdphoto28.wdp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77.jpeg"/><Relationship Id="rId9" Type="http://schemas.microsoft.com/office/2007/relationships/hdphoto" Target="../media/hdphoto27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88.jpeg"/><Relationship Id="rId3" Type="http://schemas.openxmlformats.org/officeDocument/2006/relationships/audio" Target="../media/audio2.wav"/><Relationship Id="rId7" Type="http://schemas.openxmlformats.org/officeDocument/2006/relationships/image" Target="../media/image85.png"/><Relationship Id="rId12" Type="http://schemas.microsoft.com/office/2007/relationships/hdphoto" Target="../media/hdphoto3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7.png"/><Relationship Id="rId5" Type="http://schemas.microsoft.com/office/2007/relationships/hdphoto" Target="../media/hdphoto29.wdp"/><Relationship Id="rId10" Type="http://schemas.microsoft.com/office/2007/relationships/hdphoto" Target="../media/hdphoto31.wdp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90.jpeg"/><Relationship Id="rId7" Type="http://schemas.openxmlformats.org/officeDocument/2006/relationships/image" Target="../media/image93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microsoft.com/office/2007/relationships/hdphoto" Target="../media/hdphoto33.wdp"/><Relationship Id="rId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microsoft.com/office/2007/relationships/hdphoto" Target="../media/hdphoto34.wdp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microsoft.com/office/2007/relationships/hdphoto" Target="../media/hdphoto36.wdp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microsoft.com/office/2007/relationships/hdphoto" Target="../media/hdphoto37.wdp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13" Type="http://schemas.openxmlformats.org/officeDocument/2006/relationships/image" Target="../media/image106.png"/><Relationship Id="rId3" Type="http://schemas.openxmlformats.org/officeDocument/2006/relationships/image" Target="../media/image100.jpeg"/><Relationship Id="rId7" Type="http://schemas.openxmlformats.org/officeDocument/2006/relationships/image" Target="../media/image103.png"/><Relationship Id="rId12" Type="http://schemas.microsoft.com/office/2007/relationships/hdphoto" Target="../media/hdphoto41.wdp"/><Relationship Id="rId2" Type="http://schemas.openxmlformats.org/officeDocument/2006/relationships/notesSlide" Target="../notesSlides/notesSlide14.xml"/><Relationship Id="rId16" Type="http://schemas.microsoft.com/office/2007/relationships/hdphoto" Target="../media/hdphoto4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5.png"/><Relationship Id="rId5" Type="http://schemas.microsoft.com/office/2007/relationships/hdphoto" Target="../media/hdphoto38.wdp"/><Relationship Id="rId15" Type="http://schemas.openxmlformats.org/officeDocument/2006/relationships/image" Target="../media/image107.png"/><Relationship Id="rId10" Type="http://schemas.microsoft.com/office/2007/relationships/hdphoto" Target="../media/hdphoto40.wdp"/><Relationship Id="rId4" Type="http://schemas.openxmlformats.org/officeDocument/2006/relationships/image" Target="../media/image101.png"/><Relationship Id="rId9" Type="http://schemas.openxmlformats.org/officeDocument/2006/relationships/image" Target="../media/image104.png"/><Relationship Id="rId14" Type="http://schemas.microsoft.com/office/2007/relationships/hdphoto" Target="../media/hdphoto4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6.wdp"/><Relationship Id="rId7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8645" y="764704"/>
            <a:ext cx="7670058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Фронтальное логопедическое занятие </a:t>
            </a:r>
            <a:r>
              <a:rPr lang="ru-RU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старшей группе.</a:t>
            </a:r>
            <a:endParaRPr lang="ru-RU" sz="44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тему: Путешествие в страну профессий. Звука и буква «П»</a:t>
            </a:r>
            <a:endParaRPr lang="ru-RU" sz="4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9164" y="5157192"/>
            <a:ext cx="5849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             Подготовил: учитель – логопед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МБДОУ г. Иркутска детского сада № 5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             Турчанинова Анна Алексеевна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25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1196752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Внимательный счетовод</a:t>
            </a:r>
            <a:endParaRPr lang="ru-RU" b="1" cap="all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995936" y="1566084"/>
            <a:ext cx="1185734" cy="1228029"/>
            <a:chOff x="3638294" y="1696915"/>
            <a:chExt cx="792088" cy="823446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3707904" y="1696915"/>
              <a:ext cx="0" cy="823446"/>
            </a:xfrm>
            <a:prstGeom prst="line">
              <a:avLst/>
            </a:prstGeom>
            <a:ln w="142875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4374733" y="1696915"/>
              <a:ext cx="0" cy="823446"/>
            </a:xfrm>
            <a:prstGeom prst="line">
              <a:avLst/>
            </a:prstGeom>
            <a:ln w="142875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3638294" y="1746816"/>
              <a:ext cx="792088" cy="0"/>
            </a:xfrm>
            <a:prstGeom prst="line">
              <a:avLst/>
            </a:prstGeom>
            <a:ln w="142875"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899591" y="2996952"/>
            <a:ext cx="419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Сколько всего элементов у буквы «П»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899590" y="3645024"/>
            <a:ext cx="475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Сколько вертикальных элементов у буквы «П»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899591" y="5035173"/>
            <a:ext cx="489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Сколько диагональных  элементов у буквы «П»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755577" y="429309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Сколько горизонтальны  элементов у буквы «П»</a:t>
            </a:r>
            <a:endParaRPr lang="ru-RU" dirty="0"/>
          </a:p>
        </p:txBody>
      </p:sp>
      <p:sp>
        <p:nvSpPr>
          <p:cNvPr id="24" name="12-конечная звезда 23"/>
          <p:cNvSpPr/>
          <p:nvPr/>
        </p:nvSpPr>
        <p:spPr>
          <a:xfrm>
            <a:off x="4824028" y="2965594"/>
            <a:ext cx="468052" cy="432048"/>
          </a:xfrm>
          <a:prstGeom prst="star12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12-конечная звезда 24"/>
          <p:cNvSpPr/>
          <p:nvPr/>
        </p:nvSpPr>
        <p:spPr>
          <a:xfrm>
            <a:off x="5364088" y="2996952"/>
            <a:ext cx="432047" cy="400690"/>
          </a:xfrm>
          <a:prstGeom prst="star12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12-конечная звезда 25"/>
          <p:cNvSpPr/>
          <p:nvPr/>
        </p:nvSpPr>
        <p:spPr>
          <a:xfrm>
            <a:off x="5867692" y="2965594"/>
            <a:ext cx="492347" cy="432048"/>
          </a:xfrm>
          <a:prstGeom prst="star12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8" name="Группа 57"/>
          <p:cNvGrpSpPr/>
          <p:nvPr/>
        </p:nvGrpSpPr>
        <p:grpSpPr>
          <a:xfrm>
            <a:off x="6479247" y="2965594"/>
            <a:ext cx="1422518" cy="432048"/>
            <a:chOff x="6084168" y="2996952"/>
            <a:chExt cx="1148021" cy="369332"/>
          </a:xfrm>
        </p:grpSpPr>
        <p:sp>
          <p:nvSpPr>
            <p:cNvPr id="27" name="12-конечная звезда 26"/>
            <p:cNvSpPr/>
            <p:nvPr/>
          </p:nvSpPr>
          <p:spPr>
            <a:xfrm>
              <a:off x="6084168" y="2996952"/>
              <a:ext cx="357642" cy="369332"/>
            </a:xfrm>
            <a:prstGeom prst="star12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12-конечная звезда 27"/>
            <p:cNvSpPr/>
            <p:nvPr/>
          </p:nvSpPr>
          <p:spPr>
            <a:xfrm>
              <a:off x="6441810" y="2996952"/>
              <a:ext cx="357642" cy="369332"/>
            </a:xfrm>
            <a:prstGeom prst="star12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12-конечная звезда 28"/>
            <p:cNvSpPr/>
            <p:nvPr/>
          </p:nvSpPr>
          <p:spPr>
            <a:xfrm>
              <a:off x="6874547" y="2996952"/>
              <a:ext cx="357642" cy="369332"/>
            </a:xfrm>
            <a:prstGeom prst="star12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12-конечная звезда 29"/>
          <p:cNvSpPr/>
          <p:nvPr/>
        </p:nvSpPr>
        <p:spPr>
          <a:xfrm>
            <a:off x="5439914" y="3619208"/>
            <a:ext cx="483058" cy="504738"/>
          </a:xfrm>
          <a:prstGeom prst="star1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12-конечная звезда 30"/>
          <p:cNvSpPr/>
          <p:nvPr/>
        </p:nvSpPr>
        <p:spPr>
          <a:xfrm>
            <a:off x="6002394" y="3619208"/>
            <a:ext cx="439415" cy="504738"/>
          </a:xfrm>
          <a:prstGeom prst="star1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9" name="Группа 58"/>
          <p:cNvGrpSpPr/>
          <p:nvPr/>
        </p:nvGrpSpPr>
        <p:grpSpPr>
          <a:xfrm>
            <a:off x="6545917" y="3619208"/>
            <a:ext cx="1922376" cy="529872"/>
            <a:chOff x="6393422" y="3619208"/>
            <a:chExt cx="1580069" cy="369332"/>
          </a:xfrm>
        </p:grpSpPr>
        <p:sp>
          <p:nvSpPr>
            <p:cNvPr id="32" name="12-конечная звезда 31"/>
            <p:cNvSpPr/>
            <p:nvPr/>
          </p:nvSpPr>
          <p:spPr>
            <a:xfrm>
              <a:off x="6393422" y="3619208"/>
              <a:ext cx="357642" cy="369332"/>
            </a:xfrm>
            <a:prstGeom prst="star12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12-конечная звезда 32"/>
            <p:cNvSpPr/>
            <p:nvPr/>
          </p:nvSpPr>
          <p:spPr>
            <a:xfrm>
              <a:off x="6825470" y="3619208"/>
              <a:ext cx="357642" cy="369332"/>
            </a:xfrm>
            <a:prstGeom prst="star12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12-конечная звезда 33"/>
            <p:cNvSpPr/>
            <p:nvPr/>
          </p:nvSpPr>
          <p:spPr>
            <a:xfrm>
              <a:off x="7183112" y="3619208"/>
              <a:ext cx="357642" cy="369332"/>
            </a:xfrm>
            <a:prstGeom prst="star12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12-конечная звезда 34"/>
            <p:cNvSpPr/>
            <p:nvPr/>
          </p:nvSpPr>
          <p:spPr>
            <a:xfrm>
              <a:off x="7615849" y="3619208"/>
              <a:ext cx="357642" cy="369332"/>
            </a:xfrm>
            <a:prstGeom prst="star12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12-конечная звезда 35"/>
          <p:cNvSpPr/>
          <p:nvPr/>
        </p:nvSpPr>
        <p:spPr>
          <a:xfrm>
            <a:off x="5605606" y="4282306"/>
            <a:ext cx="459438" cy="514846"/>
          </a:xfrm>
          <a:prstGeom prst="star1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0" name="Группа 59"/>
          <p:cNvGrpSpPr/>
          <p:nvPr/>
        </p:nvGrpSpPr>
        <p:grpSpPr>
          <a:xfrm>
            <a:off x="6144466" y="4282306"/>
            <a:ext cx="2387973" cy="514846"/>
            <a:chOff x="6144467" y="4282306"/>
            <a:chExt cx="1971096" cy="369332"/>
          </a:xfrm>
        </p:grpSpPr>
        <p:sp>
          <p:nvSpPr>
            <p:cNvPr id="37" name="12-конечная звезда 36"/>
            <p:cNvSpPr/>
            <p:nvPr/>
          </p:nvSpPr>
          <p:spPr>
            <a:xfrm>
              <a:off x="6144467" y="4282306"/>
              <a:ext cx="357642" cy="369332"/>
            </a:xfrm>
            <a:prstGeom prst="star12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12-конечная звезда 37"/>
            <p:cNvSpPr/>
            <p:nvPr/>
          </p:nvSpPr>
          <p:spPr>
            <a:xfrm>
              <a:off x="6535494" y="4282306"/>
              <a:ext cx="357642" cy="369332"/>
            </a:xfrm>
            <a:prstGeom prst="star12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12-конечная звезда 38"/>
            <p:cNvSpPr/>
            <p:nvPr/>
          </p:nvSpPr>
          <p:spPr>
            <a:xfrm>
              <a:off x="6967542" y="4282306"/>
              <a:ext cx="357642" cy="369332"/>
            </a:xfrm>
            <a:prstGeom prst="star12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12-конечная звезда 39"/>
            <p:cNvSpPr/>
            <p:nvPr/>
          </p:nvSpPr>
          <p:spPr>
            <a:xfrm>
              <a:off x="7325184" y="4282306"/>
              <a:ext cx="357642" cy="369332"/>
            </a:xfrm>
            <a:prstGeom prst="star12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12-конечная звезда 40"/>
            <p:cNvSpPr/>
            <p:nvPr/>
          </p:nvSpPr>
          <p:spPr>
            <a:xfrm>
              <a:off x="7757921" y="4282306"/>
              <a:ext cx="357642" cy="369332"/>
            </a:xfrm>
            <a:prstGeom prst="star12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5726591" y="4931807"/>
            <a:ext cx="2830052" cy="576064"/>
            <a:chOff x="5846404" y="4920546"/>
            <a:chExt cx="2408161" cy="369332"/>
          </a:xfrm>
        </p:grpSpPr>
        <p:sp>
          <p:nvSpPr>
            <p:cNvPr id="42" name="12-конечная звезда 41"/>
            <p:cNvSpPr/>
            <p:nvPr/>
          </p:nvSpPr>
          <p:spPr>
            <a:xfrm>
              <a:off x="5846404" y="4920546"/>
              <a:ext cx="357642" cy="369332"/>
            </a:xfrm>
            <a:prstGeom prst="star12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12-конечная звезда 42"/>
            <p:cNvSpPr/>
            <p:nvPr/>
          </p:nvSpPr>
          <p:spPr>
            <a:xfrm>
              <a:off x="6283469" y="4920546"/>
              <a:ext cx="357642" cy="369332"/>
            </a:xfrm>
            <a:prstGeom prst="star12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12-конечная звезда 43"/>
            <p:cNvSpPr/>
            <p:nvPr/>
          </p:nvSpPr>
          <p:spPr>
            <a:xfrm>
              <a:off x="6674496" y="4920546"/>
              <a:ext cx="357642" cy="369332"/>
            </a:xfrm>
            <a:prstGeom prst="star12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12-конечная звезда 44"/>
            <p:cNvSpPr/>
            <p:nvPr/>
          </p:nvSpPr>
          <p:spPr>
            <a:xfrm>
              <a:off x="7106544" y="4920546"/>
              <a:ext cx="357642" cy="369332"/>
            </a:xfrm>
            <a:prstGeom prst="star12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12-конечная звезда 45"/>
            <p:cNvSpPr/>
            <p:nvPr/>
          </p:nvSpPr>
          <p:spPr>
            <a:xfrm>
              <a:off x="7464186" y="4920546"/>
              <a:ext cx="357642" cy="369332"/>
            </a:xfrm>
            <a:prstGeom prst="star12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12-конечная звезда 46"/>
            <p:cNvSpPr/>
            <p:nvPr/>
          </p:nvSpPr>
          <p:spPr>
            <a:xfrm>
              <a:off x="7896923" y="4920546"/>
              <a:ext cx="357642" cy="369332"/>
            </a:xfrm>
            <a:prstGeom prst="star12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12-конечная звезда 47"/>
          <p:cNvSpPr/>
          <p:nvPr/>
        </p:nvSpPr>
        <p:spPr>
          <a:xfrm>
            <a:off x="4851630" y="2996953"/>
            <a:ext cx="412847" cy="375346"/>
          </a:xfrm>
          <a:prstGeom prst="star12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12-конечная звезда 48"/>
          <p:cNvSpPr/>
          <p:nvPr/>
        </p:nvSpPr>
        <p:spPr>
          <a:xfrm>
            <a:off x="5401290" y="3012631"/>
            <a:ext cx="357642" cy="369332"/>
          </a:xfrm>
          <a:prstGeom prst="star12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12-конечная звезда 49"/>
          <p:cNvSpPr/>
          <p:nvPr/>
        </p:nvSpPr>
        <p:spPr>
          <a:xfrm>
            <a:off x="5887084" y="2996953"/>
            <a:ext cx="453562" cy="369332"/>
          </a:xfrm>
          <a:prstGeom prst="star12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12-конечная звезда 50"/>
          <p:cNvSpPr/>
          <p:nvPr/>
        </p:nvSpPr>
        <p:spPr>
          <a:xfrm>
            <a:off x="5471138" y="3632113"/>
            <a:ext cx="415946" cy="491834"/>
          </a:xfrm>
          <a:prstGeom prst="star12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12-конечная звезда 51"/>
          <p:cNvSpPr/>
          <p:nvPr/>
        </p:nvSpPr>
        <p:spPr>
          <a:xfrm>
            <a:off x="6009903" y="3649643"/>
            <a:ext cx="431906" cy="456774"/>
          </a:xfrm>
          <a:prstGeom prst="star12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12-конечная звезда 52"/>
          <p:cNvSpPr/>
          <p:nvPr/>
        </p:nvSpPr>
        <p:spPr>
          <a:xfrm>
            <a:off x="5624685" y="4303095"/>
            <a:ext cx="431868" cy="494057"/>
          </a:xfrm>
          <a:prstGeom prst="star12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76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artfile.ru/1600x1200_298646_%5bwww.ArtFile.ru%5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"/>
          <a:stretch/>
        </p:blipFill>
        <p:spPr bwMode="auto">
          <a:xfrm>
            <a:off x="-13067" y="0"/>
            <a:ext cx="91570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5601964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endParaRPr lang="ru-RU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7824" y="2519153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endParaRPr lang="ru-RU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>
            <a:off x="7759371" y="5011340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endParaRPr lang="ru-RU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8083407" y="3961422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endParaRPr lang="ru-RU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0800000">
            <a:off x="2051029" y="5690865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endParaRPr lang="ru-RU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27984" y="3429000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endParaRPr lang="ru-RU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3675" y="3637386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endParaRPr lang="ru-RU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7149" y="5934670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endParaRPr lang="ru-RU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5909" y="4534316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endParaRPr lang="ru-RU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cdn1.vectorstock.com/i/1000x1000/37/55/water-pail-vector-8453755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7"/>
          <a:stretch/>
        </p:blipFill>
        <p:spPr bwMode="auto">
          <a:xfrm>
            <a:off x="5436096" y="1858307"/>
            <a:ext cx="135563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60232" y="5690865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endParaRPr lang="ru-RU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332838" y="5236086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endParaRPr lang="ru-RU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>
            <a:off x="5465603" y="4767535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endParaRPr lang="ru-RU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87824" y="2714056"/>
            <a:ext cx="648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endParaRPr lang="ru-RU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6495" y="260648"/>
            <a:ext cx="3434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рыбалке</a:t>
            </a:r>
          </a:p>
        </p:txBody>
      </p:sp>
    </p:spTree>
    <p:extLst>
      <p:ext uri="{BB962C8B-B14F-4D97-AF65-F5344CB8AC3E}">
        <p14:creationId xmlns:p14="http://schemas.microsoft.com/office/powerpoint/2010/main" val="332459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29 -0.02913 C 0.05573 -0.03769 0.06997 -0.06035 0.08889 -0.06867 C 0.09514 -0.07445 0.10104 -0.07954 0.10816 -0.08277 C 0.11389 -0.08855 0.11979 -0.09179 0.1257 -0.09688 C 0.13646 -0.10613 0.14184 -0.1163 0.15382 -0.12023 C 0.16146 -0.12717 0.16372 -0.13318 0.17309 -0.13642 C 0.18021 -0.14636 0.18768 -0.14821 0.19584 -0.15514 C 0.20625 -0.16393 0.21563 -0.17549 0.22743 -0.18081 C 0.23281 -0.18844 0.24097 -0.19399 0.24844 -0.19723 C 0.2559 -0.20671 0.25052 -0.20092 0.26615 -0.21133 L 0.26615 -0.21133 C 0.27049 -0.21549 0.27379 -0.22127 0.2783 -0.2252 C 0.28143 -0.22798 0.28559 -0.22775 0.28889 -0.23006 C 0.30104 -0.23838 0.31372 -0.24694 0.3257 -0.25572 C 0.34115 -0.26705 0.35729 -0.28139 0.37136 -0.29549 C 0.37379 -0.29803 0.37726 -0.29803 0.38004 -0.30012 C 0.38941 -0.30705 0.39584 -0.31283 0.40643 -0.3163 C 0.41302 -0.32555 0.42639 -0.33202 0.43455 -0.33734 C 0.43993 -0.34081 0.44479 -0.3459 0.45035 -0.34913 C 0.45955 -0.35445 0.45955 -0.35283 0.46788 -0.35607 C 0.47136 -0.35746 0.4783 -0.36069 0.4783 -0.36069 C 0.48663 -0.36832 0.48177 -0.36486 0.4941 -0.37017 C 0.49584 -0.37087 0.49948 -0.37249 0.49948 -0.37249 " pathEditMode="relative" ptsTypes="fffffffffFffffffffffff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21387E-6 C 0.00885 -0.00833 0.01719 -0.01781 0.02639 -0.02544 C 0.03073 -0.02937 0.03646 -0.03029 0.04045 -0.03492 C 0.07813 -0.07815 0.1151 -0.12232 0.15087 -0.1681 C 0.19774 -0.22798 0.15208 -0.17873 0.17899 -0.21711 C 0.18264 -0.22243 0.18767 -0.22567 0.19132 -0.23099 C 0.19948 -0.24278 0.20625 -0.25619 0.21406 -0.26844 C 0.22431 -0.28463 0.23837 -0.29734 0.24913 -0.31284 C 0.26129 -0.33041 0.25851 -0.33226 0.27014 -0.34567 C 0.27517 -0.35145 0.28194 -0.35469 0.28594 -0.36185 C 0.28767 -0.36509 0.28889 -0.36879 0.29132 -0.37133 C 0.29931 -0.37966 0.31042 -0.38729 0.31927 -0.39469 C 0.32656 -0.40717 0.33663 -0.41295 0.34566 -0.42266 C 0.35174 -0.42914 0.35694 -0.43723 0.36319 -0.4437 C 0.36597 -0.44648 0.36927 -0.44786 0.37205 -0.45064 C 0.37465 -0.45341 0.37622 -0.45758 0.37899 -0.46012 C 0.4099 -0.48902 0.37656 -0.45318 0.39479 -0.47168 C 0.40174 -0.47885 0.4059 -0.4844 0.41406 -0.4881 C 0.42847 -0.50729 0.44427 -0.52694 0.46319 -0.53711 C 0.46892 -0.5489 0.47899 -0.55746 0.48785 -0.56509 C 0.49323 -0.56971 0.49722 -0.57781 0.50347 -0.58151 C 0.5092 -0.58497 0.51632 -0.58521 0.52118 -0.59099 " pathEditMode="relative" ptsTypes="fffffffffffffffffffff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19 0.043 C 0.04531 0.03838 0.05226 0.03375 0.05937 0.02913 C 0.06632 0.0245 0.07153 0.01734 0.07864 0.01271 C 0.08489 0.00439 0.08368 0.00023 0.09097 -0.00602 C 0.0993 -0.02289 0.08802 -0.00116 0.10139 -0.0222 C 0.10642 -0.03006 0.10694 -0.03723 0.11371 -0.04324 C 0.1158 -0.05434 0.11944 -0.06266 0.1243 -0.07145 C 0.12673 -0.07584 0.13125 -0.08532 0.13125 -0.08532 C 0.13489 -0.10058 0.14236 -0.10937 0.15052 -0.12047 C 0.15347 -0.1244 0.15764 -0.13457 0.15764 -0.13457 C 0.15989 -0.14336 0.16319 -0.15353 0.16805 -0.16024 C 0.17222 -0.17411 0.17517 -0.18821 0.17864 -0.20232 C 0.18021 -0.21735 0.18559 -0.23399 0.18559 -0.24902 " pathEditMode="relative" ptsTypes="ffffffffffff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2.94798E-6 C -0.00416 -0.04347 -0.00902 -0.09272 -0.02985 -0.12855 C -0.03263 -0.13988 -0.03749 -0.15052 -0.04374 -0.15907 C -0.0486 -0.1785 -0.04183 -0.15491 -0.04912 -0.17063 C -0.05017 -0.17272 -0.04999 -0.17549 -0.05086 -0.17757 C -0.05294 -0.18243 -0.05642 -0.18636 -0.05781 -0.19168 C -0.05833 -0.19399 -0.05867 -0.19653 -0.05954 -0.19861 C -0.06353 -0.20902 -0.06319 -0.20231 -0.06319 -0.20809 " pathEditMode="relative" ptsTypes="fffffff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6936 C 0.01927 -0.0763 0.025 -0.08277 0.02986 -0.0904 C 0.05225 -0.12578 0.01458 -0.07584 0.03871 -0.10682 C 0.04791 -0.13896 0.0651 -0.19353 0.07552 -0.23538 C 0.08212 -0.26173 0.08472 -0.28855 0.09132 -0.31468 C 0.10295 -0.40971 0.09114 -0.30867 0.09479 -0.57179 C 0.09496 -0.58243 0.09982 -0.59954 0.10712 -0.60439 " pathEditMode="relative" ptsTypes="ffffff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34 -0.07838 C 0.05069 -0.1274 0.04149 -0.10289 0.06441 -0.18335 C 0.06649 -0.19098 0.06961 -0.2067 0.06961 -0.2067 C 0.07326 -0.28346 0.07447 -0.27352 0.07135 -0.34682 C 0.071 -0.35653 0.06614 -0.37503 0.06614 -0.37503 C 0.06493 -0.3882 0.06406 -0.39607 0.06076 -0.40763 C 0.05798 -0.44138 0.04947 -0.47884 0.03107 -0.50335 C 0.02812 -0.51537 0.02274 -0.52231 0.01701 -0.53156 C 0.01336 -0.53757 0.01145 -0.54589 0.00642 -0.55005 C 0.00347 -0.55237 0.00052 -0.55445 -0.00226 -0.55722 C -0.01042 -0.56531 -0.01702 -0.57734 -0.02518 -0.5852 C -0.03994 -0.59953 -0.05469 -0.61433 -0.07066 -0.62497 " pathEditMode="relative" ptsTypes="fffffffffff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1" grpId="0"/>
      <p:bldP spid="13" grpId="0"/>
      <p:bldP spid="9" grpId="0"/>
      <p:bldP spid="12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2413" y="1026424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Помоги строителю построить букву</a:t>
            </a:r>
            <a:endParaRPr lang="ru-RU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9" name="Группа 2058"/>
          <p:cNvGrpSpPr/>
          <p:nvPr/>
        </p:nvGrpSpPr>
        <p:grpSpPr>
          <a:xfrm>
            <a:off x="5707500" y="5516421"/>
            <a:ext cx="1711064" cy="1305189"/>
            <a:chOff x="4501807" y="1546748"/>
            <a:chExt cx="1711064" cy="1305189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4501807" y="1546748"/>
              <a:ext cx="1711064" cy="1305189"/>
              <a:chOff x="4430458" y="1768272"/>
              <a:chExt cx="1236124" cy="1199907"/>
            </a:xfrm>
          </p:grpSpPr>
          <p:sp>
            <p:nvSpPr>
              <p:cNvPr id="14" name="Прямоугольник с одним вырезанным скругленным углом 13"/>
              <p:cNvSpPr/>
              <p:nvPr/>
            </p:nvSpPr>
            <p:spPr>
              <a:xfrm flipH="1">
                <a:off x="4430458" y="1768272"/>
                <a:ext cx="1176104" cy="1199907"/>
              </a:xfrm>
              <a:prstGeom prst="snipRoundRect">
                <a:avLst>
                  <a:gd name="adj1" fmla="val 16667"/>
                  <a:gd name="adj2" fmla="val 50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58" name="Picture 10" descr="https://listok-perm.ru/image/cache/data/product/177320-800x800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10000" r="90000">
                            <a14:backgroundMark x1="63250" y1="875" x2="64875" y2="29625"/>
                            <a14:backgroundMark x1="35276" y1="72656" x2="33742" y2="92578"/>
                            <a14:backgroundMark x1="32515" y1="3125" x2="40798" y2="78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7243" y="1889131"/>
                <a:ext cx="979339" cy="9793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7" name="Овал 46"/>
            <p:cNvSpPr/>
            <p:nvPr/>
          </p:nvSpPr>
          <p:spPr>
            <a:xfrm>
              <a:off x="4857253" y="2310012"/>
              <a:ext cx="360040" cy="380326"/>
            </a:xfrm>
            <a:prstGeom prst="ellipse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6</a:t>
              </a:r>
              <a:endParaRPr lang="ru-RU" dirty="0"/>
            </a:p>
          </p:txBody>
        </p:sp>
      </p:grpSp>
      <p:pic>
        <p:nvPicPr>
          <p:cNvPr id="2050" name="Picture 2" descr="https://c7.hotpng.com/preview/284/841/93/architectural-engineering-construction-worker-hammer-clip-art-construction-peop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14" l="2313" r="97687">
                        <a14:foregroundMark x1="94966" y1="32129" x2="97415" y2="36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165" y="32591"/>
            <a:ext cx="2207191" cy="307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9" name="Группа 2048"/>
          <p:cNvGrpSpPr/>
          <p:nvPr/>
        </p:nvGrpSpPr>
        <p:grpSpPr>
          <a:xfrm>
            <a:off x="1117396" y="4875875"/>
            <a:ext cx="1503649" cy="1225992"/>
            <a:chOff x="1126794" y="4881748"/>
            <a:chExt cx="1503649" cy="1225992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1126794" y="4881748"/>
              <a:ext cx="1503649" cy="1225992"/>
              <a:chOff x="1556183" y="4867304"/>
              <a:chExt cx="1296144" cy="1019549"/>
            </a:xfrm>
          </p:grpSpPr>
          <p:sp>
            <p:nvSpPr>
              <p:cNvPr id="5" name="Блок-схема: задержка 4"/>
              <p:cNvSpPr/>
              <p:nvPr/>
            </p:nvSpPr>
            <p:spPr>
              <a:xfrm rot="5400000">
                <a:off x="1700199" y="4734725"/>
                <a:ext cx="1008112" cy="1296144"/>
              </a:xfrm>
              <a:prstGeom prst="flowChartDelay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52" name="Picture 4" descr="https://ae01.alicdn.com/kf/H0908e353e719400fa81e3b03b88137a3Q/-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800" b="99333" l="0" r="977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9908" y="4867304"/>
                <a:ext cx="751656" cy="849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48" name="Овал 2047"/>
            <p:cNvSpPr/>
            <p:nvPr/>
          </p:nvSpPr>
          <p:spPr>
            <a:xfrm>
              <a:off x="2202406" y="4991419"/>
              <a:ext cx="360040" cy="380326"/>
            </a:xfrm>
            <a:prstGeom prst="ellipse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1</a:t>
              </a:r>
              <a:endParaRPr lang="ru-RU" dirty="0"/>
            </a:p>
          </p:txBody>
        </p:sp>
      </p:grpSp>
      <p:grpSp>
        <p:nvGrpSpPr>
          <p:cNvPr id="2051" name="Группа 2050"/>
          <p:cNvGrpSpPr/>
          <p:nvPr/>
        </p:nvGrpSpPr>
        <p:grpSpPr>
          <a:xfrm>
            <a:off x="2220828" y="5753505"/>
            <a:ext cx="1522443" cy="1131193"/>
            <a:chOff x="1108000" y="3750555"/>
            <a:chExt cx="1522443" cy="1131193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108000" y="3750555"/>
              <a:ext cx="1522443" cy="1131193"/>
              <a:chOff x="1547664" y="3747548"/>
              <a:chExt cx="1296144" cy="1131193"/>
            </a:xfrm>
          </p:grpSpPr>
          <p:sp>
            <p:nvSpPr>
              <p:cNvPr id="7" name="Блок-схема: процесс 6"/>
              <p:cNvSpPr/>
              <p:nvPr/>
            </p:nvSpPr>
            <p:spPr>
              <a:xfrm>
                <a:off x="1547664" y="3784235"/>
                <a:ext cx="1296144" cy="1094506"/>
              </a:xfrm>
              <a:prstGeom prst="flowChartProcess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54" name="Picture 6" descr="https://image.freepik.com/free-vector/police-officer-boy-checking-information-with-walky-talky_7814-670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160" r="923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0037" y="3747548"/>
                <a:ext cx="1119755" cy="11197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" name="Овал 42"/>
            <p:cNvSpPr/>
            <p:nvPr/>
          </p:nvSpPr>
          <p:spPr>
            <a:xfrm>
              <a:off x="1138022" y="4025517"/>
              <a:ext cx="360040" cy="380326"/>
            </a:xfrm>
            <a:prstGeom prst="ellipse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2</a:t>
              </a:r>
              <a:endParaRPr lang="ru-RU" dirty="0"/>
            </a:p>
          </p:txBody>
        </p:sp>
      </p:grpSp>
      <p:grpSp>
        <p:nvGrpSpPr>
          <p:cNvPr id="2067" name="Группа 2066"/>
          <p:cNvGrpSpPr/>
          <p:nvPr/>
        </p:nvGrpSpPr>
        <p:grpSpPr>
          <a:xfrm>
            <a:off x="1103255" y="2762748"/>
            <a:ext cx="1512166" cy="1013224"/>
            <a:chOff x="1103255" y="2762748"/>
            <a:chExt cx="1512166" cy="1013224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1103255" y="2762748"/>
              <a:ext cx="1512166" cy="1013224"/>
              <a:chOff x="1556183" y="2830863"/>
              <a:chExt cx="1296144" cy="912330"/>
            </a:xfrm>
          </p:grpSpPr>
          <p:sp>
            <p:nvSpPr>
              <p:cNvPr id="9" name="Блок-схема: процесс 8"/>
              <p:cNvSpPr/>
              <p:nvPr/>
            </p:nvSpPr>
            <p:spPr>
              <a:xfrm>
                <a:off x="1556183" y="2871904"/>
                <a:ext cx="1296144" cy="871289"/>
              </a:xfrm>
              <a:prstGeom prst="flowChartProcess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62" name="Picture 14" descr="https://oxymaxplayroom.com/ru/content/images/2020/08/1969.jp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8203" r="88281">
                            <a14:foregroundMark x1="44200" y1="56100" x2="55150" y2="52600"/>
                            <a14:foregroundMark x1="55650" y1="49600" x2="54150" y2="64550"/>
                            <a14:foregroundMark x1="43750" y1="70082" x2="42188" y2="83607"/>
                            <a14:foregroundMark x1="54688" y1="82377" x2="56250" y2="85246"/>
                            <a14:foregroundMark x1="41016" y1="28689" x2="39844" y2="34016"/>
                            <a14:foregroundMark x1="58594" y1="50000" x2="57422" y2="56148"/>
                            <a14:foregroundMark x1="46484" y1="49180" x2="45703" y2="532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9571" y="2830863"/>
                <a:ext cx="912330" cy="912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4" name="Овал 43"/>
            <p:cNvSpPr/>
            <p:nvPr/>
          </p:nvSpPr>
          <p:spPr>
            <a:xfrm>
              <a:off x="2123877" y="3235055"/>
              <a:ext cx="360040" cy="380326"/>
            </a:xfrm>
            <a:prstGeom prst="ellipse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3</a:t>
              </a:r>
              <a:endParaRPr lang="ru-RU" dirty="0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4582622" y="1514853"/>
            <a:ext cx="1711064" cy="1305189"/>
            <a:chOff x="4501807" y="1546748"/>
            <a:chExt cx="1711064" cy="1305189"/>
          </a:xfrm>
        </p:grpSpPr>
        <p:grpSp>
          <p:nvGrpSpPr>
            <p:cNvPr id="86" name="Группа 85"/>
            <p:cNvGrpSpPr/>
            <p:nvPr/>
          </p:nvGrpSpPr>
          <p:grpSpPr>
            <a:xfrm>
              <a:off x="4501807" y="1546748"/>
              <a:ext cx="1711064" cy="1305189"/>
              <a:chOff x="4430458" y="1768272"/>
              <a:chExt cx="1236124" cy="1199907"/>
            </a:xfrm>
          </p:grpSpPr>
          <p:sp>
            <p:nvSpPr>
              <p:cNvPr id="88" name="Прямоугольник с одним вырезанным скругленным углом 87"/>
              <p:cNvSpPr/>
              <p:nvPr/>
            </p:nvSpPr>
            <p:spPr>
              <a:xfrm flipH="1">
                <a:off x="4430458" y="1768272"/>
                <a:ext cx="1176104" cy="1199907"/>
              </a:xfrm>
              <a:prstGeom prst="snipRoundRect">
                <a:avLst>
                  <a:gd name="adj1" fmla="val 16667"/>
                  <a:gd name="adj2" fmla="val 50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9" name="Picture 10" descr="https://listok-perm.ru/image/cache/data/product/177320-800x800.jp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10000" r="90000">
                            <a14:backgroundMark x1="63250" y1="875" x2="64875" y2="29625"/>
                            <a14:backgroundMark x1="34663" y1="69922" x2="34969" y2="941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7243" y="1889131"/>
                <a:ext cx="979339" cy="9793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7" name="Овал 86"/>
            <p:cNvSpPr/>
            <p:nvPr/>
          </p:nvSpPr>
          <p:spPr>
            <a:xfrm>
              <a:off x="4857253" y="2310012"/>
              <a:ext cx="360040" cy="380326"/>
            </a:xfrm>
            <a:prstGeom prst="ellipse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6</a:t>
              </a:r>
              <a:endParaRPr lang="ru-RU" dirty="0"/>
            </a:p>
          </p:txBody>
        </p:sp>
      </p:grpSp>
      <p:grpSp>
        <p:nvGrpSpPr>
          <p:cNvPr id="2055" name="Группа 2054"/>
          <p:cNvGrpSpPr/>
          <p:nvPr/>
        </p:nvGrpSpPr>
        <p:grpSpPr>
          <a:xfrm>
            <a:off x="6452055" y="1684556"/>
            <a:ext cx="1508256" cy="1266518"/>
            <a:chOff x="1108000" y="1566084"/>
            <a:chExt cx="1508256" cy="1266518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1108000" y="1566084"/>
              <a:ext cx="1508256" cy="1266518"/>
              <a:chOff x="1547664" y="1772816"/>
              <a:chExt cx="1296144" cy="1099088"/>
            </a:xfrm>
          </p:grpSpPr>
          <p:sp>
            <p:nvSpPr>
              <p:cNvPr id="12" name="Прямоугольник с одним вырезанным скругленным углом 11"/>
              <p:cNvSpPr/>
              <p:nvPr/>
            </p:nvSpPr>
            <p:spPr>
              <a:xfrm>
                <a:off x="1547664" y="1772816"/>
                <a:ext cx="1296144" cy="1099088"/>
              </a:xfrm>
              <a:prstGeom prst="snipRoundRect">
                <a:avLst>
                  <a:gd name="adj1" fmla="val 16667"/>
                  <a:gd name="adj2" fmla="val 50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60" name="Picture 12" descr="https://cdn1.vectorstock.com/i/1000x1000/31/90/pilot-with-plane-vector-8203190.jpg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93333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930"/>
              <a:stretch/>
            </p:blipFill>
            <p:spPr bwMode="auto">
              <a:xfrm>
                <a:off x="1603713" y="1872126"/>
                <a:ext cx="687966" cy="9772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5" name="Овал 44"/>
            <p:cNvSpPr/>
            <p:nvPr/>
          </p:nvSpPr>
          <p:spPr>
            <a:xfrm>
              <a:off x="1868736" y="2053426"/>
              <a:ext cx="360040" cy="380326"/>
            </a:xfrm>
            <a:prstGeom prst="ellipse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4</a:t>
              </a:r>
              <a:endParaRPr lang="ru-RU" dirty="0"/>
            </a:p>
          </p:txBody>
        </p:sp>
      </p:grpSp>
      <p:grpSp>
        <p:nvGrpSpPr>
          <p:cNvPr id="2057" name="Группа 2056"/>
          <p:cNvGrpSpPr/>
          <p:nvPr/>
        </p:nvGrpSpPr>
        <p:grpSpPr>
          <a:xfrm>
            <a:off x="6210605" y="4104166"/>
            <a:ext cx="3207161" cy="1347097"/>
            <a:chOff x="1973772" y="1485584"/>
            <a:chExt cx="3207161" cy="1347097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1973772" y="1485584"/>
              <a:ext cx="3207161" cy="1347097"/>
              <a:chOff x="2204255" y="1705780"/>
              <a:chExt cx="2880320" cy="1143609"/>
            </a:xfrm>
          </p:grpSpPr>
          <p:sp>
            <p:nvSpPr>
              <p:cNvPr id="8" name="Блок-схема: ручное управление 7"/>
              <p:cNvSpPr/>
              <p:nvPr/>
            </p:nvSpPr>
            <p:spPr>
              <a:xfrm>
                <a:off x="2204255" y="1750301"/>
                <a:ext cx="2880320" cy="1099088"/>
              </a:xfrm>
              <a:prstGeom prst="flowChartManualOperation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56" name="Picture 8" descr="https://www.culture.ru/storage/images/4726affcaaf7197d2e1986263521efa3/79b1db3920140784b7a47ec55601daca.jpe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0" b="100000" l="2625" r="98375">
                            <a14:foregroundMark x1="42250" y1="34125" x2="67375" y2="55750"/>
                            <a14:foregroundMark x1="57750" y1="34125" x2="48625" y2="40250"/>
                            <a14:foregroundMark x1="52875" y1="52625" x2="69125" y2="58500"/>
                            <a14:foregroundMark x1="76250" y1="45000" x2="73500" y2="52375"/>
                            <a14:foregroundMark x1="67875" y1="59000" x2="52375" y2="56000"/>
                            <a14:foregroundMark x1="26750" y1="75000" x2="43000" y2="793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2327" y="1705780"/>
                <a:ext cx="1143609" cy="11436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6" name="Овал 45"/>
            <p:cNvSpPr/>
            <p:nvPr/>
          </p:nvSpPr>
          <p:spPr>
            <a:xfrm>
              <a:off x="4117541" y="1778806"/>
              <a:ext cx="360040" cy="380326"/>
            </a:xfrm>
            <a:prstGeom prst="ellipse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5</a:t>
              </a:r>
              <a:endParaRPr lang="ru-RU" dirty="0"/>
            </a:p>
          </p:txBody>
        </p:sp>
      </p:grpSp>
      <p:grpSp>
        <p:nvGrpSpPr>
          <p:cNvPr id="2061" name="Группа 2060"/>
          <p:cNvGrpSpPr/>
          <p:nvPr/>
        </p:nvGrpSpPr>
        <p:grpSpPr>
          <a:xfrm>
            <a:off x="4594873" y="2766058"/>
            <a:ext cx="1618406" cy="1052183"/>
            <a:chOff x="4585744" y="2808248"/>
            <a:chExt cx="1543187" cy="1052183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4585744" y="2808248"/>
              <a:ext cx="1543187" cy="1052183"/>
              <a:chOff x="4926214" y="3235724"/>
              <a:chExt cx="1543187" cy="1052183"/>
            </a:xfrm>
          </p:grpSpPr>
          <p:sp>
            <p:nvSpPr>
              <p:cNvPr id="17" name="Блок-схема: процесс 16"/>
              <p:cNvSpPr/>
              <p:nvPr/>
            </p:nvSpPr>
            <p:spPr>
              <a:xfrm>
                <a:off x="4926214" y="3261111"/>
                <a:ext cx="1543187" cy="1015684"/>
              </a:xfrm>
              <a:prstGeom prst="flowChartProcess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64" name="Picture 16" descr="https://thumbs.dreamstime.com/b/%D0%BA%D0%B0%D1%88%D0%B5%D0%B2%D0%B0%D1%80-3034587.jpg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0" b="96778" l="9913" r="937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6808" y="3235724"/>
                <a:ext cx="801997" cy="10521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Овал 47"/>
            <p:cNvSpPr/>
            <p:nvPr/>
          </p:nvSpPr>
          <p:spPr>
            <a:xfrm>
              <a:off x="5724699" y="2868264"/>
              <a:ext cx="360040" cy="380326"/>
            </a:xfrm>
            <a:prstGeom prst="ellipse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7</a:t>
              </a:r>
              <a:endParaRPr lang="ru-RU" dirty="0"/>
            </a:p>
          </p:txBody>
        </p:sp>
      </p:grpSp>
      <p:grpSp>
        <p:nvGrpSpPr>
          <p:cNvPr id="2065" name="Группа 2064"/>
          <p:cNvGrpSpPr/>
          <p:nvPr/>
        </p:nvGrpSpPr>
        <p:grpSpPr>
          <a:xfrm>
            <a:off x="7571621" y="5394790"/>
            <a:ext cx="1543188" cy="1530108"/>
            <a:chOff x="4585742" y="4730740"/>
            <a:chExt cx="1543188" cy="1530108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4585742" y="4730740"/>
              <a:ext cx="1543188" cy="1530108"/>
              <a:chOff x="4926213" y="5172692"/>
              <a:chExt cx="1543188" cy="1225992"/>
            </a:xfrm>
          </p:grpSpPr>
          <p:sp>
            <p:nvSpPr>
              <p:cNvPr id="23" name="Блок-схема: задержка 22"/>
              <p:cNvSpPr/>
              <p:nvPr/>
            </p:nvSpPr>
            <p:spPr>
              <a:xfrm rot="5400000">
                <a:off x="5193751" y="5021443"/>
                <a:ext cx="1008112" cy="1543188"/>
              </a:xfrm>
              <a:prstGeom prst="flowChartDelay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68" name="Picture 20" descr="https://printonic.ru/uploads/images/2016/04/15/img_5710ae85366fb.jpg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9964" b="93735" l="10000" r="97909">
                            <a14:foregroundMark x1="64182" y1="75895" x2="64182" y2="82041"/>
                            <a14:foregroundMark x1="75545" y1="30072" x2="79636" y2="20227"/>
                            <a14:foregroundMark x1="87727" y1="21301" x2="79182" y2="2637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6626" y="5172692"/>
                <a:ext cx="804649" cy="1225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Овал 49"/>
            <p:cNvSpPr/>
            <p:nvPr/>
          </p:nvSpPr>
          <p:spPr>
            <a:xfrm>
              <a:off x="4677233" y="5011882"/>
              <a:ext cx="360040" cy="380326"/>
            </a:xfrm>
            <a:prstGeom prst="ellipse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9</a:t>
              </a:r>
              <a:endParaRPr lang="ru-RU" dirty="0"/>
            </a:p>
          </p:txBody>
        </p:sp>
      </p:grpSp>
      <p:grpSp>
        <p:nvGrpSpPr>
          <p:cNvPr id="2063" name="Группа 2062"/>
          <p:cNvGrpSpPr/>
          <p:nvPr/>
        </p:nvGrpSpPr>
        <p:grpSpPr>
          <a:xfrm>
            <a:off x="2916482" y="4734192"/>
            <a:ext cx="1543187" cy="1022649"/>
            <a:chOff x="4586603" y="3812922"/>
            <a:chExt cx="1543187" cy="1022649"/>
          </a:xfrm>
        </p:grpSpPr>
        <p:grpSp>
          <p:nvGrpSpPr>
            <p:cNvPr id="58" name="Группа 57"/>
            <p:cNvGrpSpPr/>
            <p:nvPr/>
          </p:nvGrpSpPr>
          <p:grpSpPr>
            <a:xfrm>
              <a:off x="4586603" y="3812922"/>
              <a:ext cx="1543187" cy="1022649"/>
              <a:chOff x="4926214" y="4266332"/>
              <a:chExt cx="1543187" cy="1022649"/>
            </a:xfrm>
          </p:grpSpPr>
          <p:sp>
            <p:nvSpPr>
              <p:cNvPr id="59" name="Блок-схема: процесс 58"/>
              <p:cNvSpPr/>
              <p:nvPr/>
            </p:nvSpPr>
            <p:spPr>
              <a:xfrm>
                <a:off x="4926214" y="4266332"/>
                <a:ext cx="1543187" cy="1022649"/>
              </a:xfrm>
              <a:prstGeom prst="flowChartProcess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0" name="Picture 18" descr="https://printonic.ru/uploads/images/2016/04/15/img_5710aee6137f1.jpg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3187" b="97001" l="2545" r="99091">
                            <a14:foregroundMark x1="73636" y1="31209" x2="92818" y2="29897"/>
                            <a14:foregroundMark x1="80364" y1="34021" x2="89727" y2="33083"/>
                            <a14:foregroundMark x1="64273" y1="34958" x2="60273" y2="455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8358" y="4316152"/>
                <a:ext cx="1002917" cy="972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1" name="Овал 60"/>
            <p:cNvSpPr/>
            <p:nvPr/>
          </p:nvSpPr>
          <p:spPr>
            <a:xfrm>
              <a:off x="5758335" y="4451762"/>
              <a:ext cx="360040" cy="380326"/>
            </a:xfrm>
            <a:prstGeom prst="ellipse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8</a:t>
              </a:r>
              <a:endParaRPr lang="ru-RU" dirty="0"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1107998" y="3758435"/>
            <a:ext cx="1522443" cy="1131193"/>
            <a:chOff x="1108000" y="3750555"/>
            <a:chExt cx="1522443" cy="1131193"/>
          </a:xfrm>
        </p:grpSpPr>
        <p:grpSp>
          <p:nvGrpSpPr>
            <p:cNvPr id="66" name="Группа 65"/>
            <p:cNvGrpSpPr/>
            <p:nvPr/>
          </p:nvGrpSpPr>
          <p:grpSpPr>
            <a:xfrm>
              <a:off x="1108000" y="3750555"/>
              <a:ext cx="1522443" cy="1131193"/>
              <a:chOff x="1547664" y="3747548"/>
              <a:chExt cx="1296144" cy="1131193"/>
            </a:xfrm>
          </p:grpSpPr>
          <p:sp>
            <p:nvSpPr>
              <p:cNvPr id="68" name="Блок-схема: процесс 67"/>
              <p:cNvSpPr/>
              <p:nvPr/>
            </p:nvSpPr>
            <p:spPr>
              <a:xfrm>
                <a:off x="1547664" y="3784235"/>
                <a:ext cx="1296144" cy="1094506"/>
              </a:xfrm>
              <a:prstGeom prst="flowChartProcess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9" name="Picture 6" descr="https://image.freepik.com/free-vector/police-officer-boy-checking-information-with-walky-talky_7814-670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160" r="9233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0037" y="3747548"/>
                <a:ext cx="1119755" cy="11197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7" name="Овал 66"/>
            <p:cNvSpPr/>
            <p:nvPr/>
          </p:nvSpPr>
          <p:spPr>
            <a:xfrm>
              <a:off x="1138022" y="4025517"/>
              <a:ext cx="360040" cy="380326"/>
            </a:xfrm>
            <a:prstGeom prst="ellipse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2</a:t>
              </a:r>
              <a:endParaRPr lang="ru-RU" dirty="0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4056080" y="5844776"/>
            <a:ext cx="1512166" cy="1013224"/>
            <a:chOff x="1104090" y="2769492"/>
            <a:chExt cx="1512166" cy="1013224"/>
          </a:xfrm>
        </p:grpSpPr>
        <p:grpSp>
          <p:nvGrpSpPr>
            <p:cNvPr id="71" name="Группа 70"/>
            <p:cNvGrpSpPr/>
            <p:nvPr/>
          </p:nvGrpSpPr>
          <p:grpSpPr>
            <a:xfrm>
              <a:off x="1104090" y="2769492"/>
              <a:ext cx="1512166" cy="1013224"/>
              <a:chOff x="1556183" y="2830863"/>
              <a:chExt cx="1296144" cy="912330"/>
            </a:xfrm>
          </p:grpSpPr>
          <p:sp>
            <p:nvSpPr>
              <p:cNvPr id="73" name="Блок-схема: процесс 72"/>
              <p:cNvSpPr/>
              <p:nvPr/>
            </p:nvSpPr>
            <p:spPr>
              <a:xfrm>
                <a:off x="1556183" y="2871904"/>
                <a:ext cx="1296144" cy="871289"/>
              </a:xfrm>
              <a:prstGeom prst="flowChartProcess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4" name="Picture 14" descr="https://oxymaxplayroom.com/ru/content/images/2020/08/1969.jpg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10000" r="90000">
                            <a14:foregroundMark x1="44200" y1="56100" x2="55150" y2="52600"/>
                            <a14:foregroundMark x1="55650" y1="49600" x2="54150" y2="64550"/>
                            <a14:foregroundMark x1="37891" y1="69262" x2="66797" y2="92213"/>
                            <a14:foregroundMark x1="39844" y1="30738" x2="42969" y2="364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9571" y="2830863"/>
                <a:ext cx="912330" cy="912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2" name="Овал 71"/>
            <p:cNvSpPr/>
            <p:nvPr/>
          </p:nvSpPr>
          <p:spPr>
            <a:xfrm>
              <a:off x="2124712" y="3241799"/>
              <a:ext cx="360040" cy="380326"/>
            </a:xfrm>
            <a:prstGeom prst="ellipse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3</a:t>
              </a:r>
              <a:endParaRPr lang="ru-RU" dirty="0"/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1117396" y="1525525"/>
            <a:ext cx="1508256" cy="1266518"/>
            <a:chOff x="1108000" y="1566084"/>
            <a:chExt cx="1508256" cy="1266518"/>
          </a:xfrm>
        </p:grpSpPr>
        <p:grpSp>
          <p:nvGrpSpPr>
            <p:cNvPr id="76" name="Группа 75"/>
            <p:cNvGrpSpPr/>
            <p:nvPr/>
          </p:nvGrpSpPr>
          <p:grpSpPr>
            <a:xfrm>
              <a:off x="1108000" y="1566084"/>
              <a:ext cx="1508256" cy="1266518"/>
              <a:chOff x="1547664" y="1772816"/>
              <a:chExt cx="1296144" cy="1099088"/>
            </a:xfrm>
          </p:grpSpPr>
          <p:sp>
            <p:nvSpPr>
              <p:cNvPr id="78" name="Прямоугольник с одним вырезанным скругленным углом 77"/>
              <p:cNvSpPr/>
              <p:nvPr/>
            </p:nvSpPr>
            <p:spPr>
              <a:xfrm>
                <a:off x="1547664" y="1772816"/>
                <a:ext cx="1296144" cy="1099088"/>
              </a:xfrm>
              <a:prstGeom prst="snipRoundRect">
                <a:avLst>
                  <a:gd name="adj1" fmla="val 16667"/>
                  <a:gd name="adj2" fmla="val 50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9" name="Picture 12" descr="https://cdn1.vectorstock.com/i/1000x1000/31/90/pilot-with-plane-vector-8203190.jpg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93333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930"/>
              <a:stretch/>
            </p:blipFill>
            <p:spPr bwMode="auto">
              <a:xfrm>
                <a:off x="1603713" y="1872126"/>
                <a:ext cx="687966" cy="9772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7" name="Овал 76"/>
            <p:cNvSpPr/>
            <p:nvPr/>
          </p:nvSpPr>
          <p:spPr>
            <a:xfrm>
              <a:off x="1868736" y="2053426"/>
              <a:ext cx="360040" cy="380326"/>
            </a:xfrm>
            <a:prstGeom prst="ellipse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4</a:t>
              </a:r>
              <a:endParaRPr lang="ru-RU" dirty="0"/>
            </a:p>
          </p:txBody>
        </p:sp>
      </p:grpSp>
      <p:grpSp>
        <p:nvGrpSpPr>
          <p:cNvPr id="80" name="Группа 79"/>
          <p:cNvGrpSpPr/>
          <p:nvPr/>
        </p:nvGrpSpPr>
        <p:grpSpPr>
          <a:xfrm>
            <a:off x="2013648" y="1461231"/>
            <a:ext cx="3207161" cy="1347097"/>
            <a:chOff x="1973772" y="1485584"/>
            <a:chExt cx="3207161" cy="1347097"/>
          </a:xfrm>
        </p:grpSpPr>
        <p:grpSp>
          <p:nvGrpSpPr>
            <p:cNvPr id="81" name="Группа 80"/>
            <p:cNvGrpSpPr/>
            <p:nvPr/>
          </p:nvGrpSpPr>
          <p:grpSpPr>
            <a:xfrm>
              <a:off x="1973772" y="1485584"/>
              <a:ext cx="3207161" cy="1347097"/>
              <a:chOff x="2204255" y="1705780"/>
              <a:chExt cx="2880320" cy="1143609"/>
            </a:xfrm>
          </p:grpSpPr>
          <p:sp>
            <p:nvSpPr>
              <p:cNvPr id="83" name="Блок-схема: ручное управление 82"/>
              <p:cNvSpPr/>
              <p:nvPr/>
            </p:nvSpPr>
            <p:spPr>
              <a:xfrm>
                <a:off x="2204255" y="1750301"/>
                <a:ext cx="2880320" cy="1099088"/>
              </a:xfrm>
              <a:prstGeom prst="flowChartManualOperation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4" name="Picture 8" descr="https://www.culture.ru/storage/images/4726affcaaf7197d2e1986263521efa3/79b1db3920140784b7a47ec55601daca.jpe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0" b="100000" l="2625" r="98375">
                            <a14:foregroundMark x1="42250" y1="34125" x2="67375" y2="55750"/>
                            <a14:foregroundMark x1="57750" y1="34125" x2="48625" y2="40250"/>
                            <a14:foregroundMark x1="52875" y1="52625" x2="69125" y2="58500"/>
                            <a14:foregroundMark x1="76250" y1="45000" x2="73500" y2="52375"/>
                            <a14:foregroundMark x1="67875" y1="59000" x2="52375" y2="56000"/>
                            <a14:foregroundMark x1="26750" y1="75000" x2="43000" y2="793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2327" y="1705780"/>
                <a:ext cx="1143609" cy="11436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2" name="Овал 81"/>
            <p:cNvSpPr/>
            <p:nvPr/>
          </p:nvSpPr>
          <p:spPr>
            <a:xfrm>
              <a:off x="4117541" y="1778806"/>
              <a:ext cx="360040" cy="380326"/>
            </a:xfrm>
            <a:prstGeom prst="ellipse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5</a:t>
              </a:r>
              <a:endParaRPr lang="ru-RU" dirty="0"/>
            </a:p>
          </p:txBody>
        </p:sp>
      </p:grp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564" y="2960275"/>
            <a:ext cx="16398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1" name="Группа 90"/>
          <p:cNvGrpSpPr/>
          <p:nvPr/>
        </p:nvGrpSpPr>
        <p:grpSpPr>
          <a:xfrm>
            <a:off x="4594873" y="3824496"/>
            <a:ext cx="1630566" cy="1022649"/>
            <a:chOff x="4586603" y="3812922"/>
            <a:chExt cx="1543187" cy="1022649"/>
          </a:xfrm>
        </p:grpSpPr>
        <p:grpSp>
          <p:nvGrpSpPr>
            <p:cNvPr id="92" name="Группа 91"/>
            <p:cNvGrpSpPr/>
            <p:nvPr/>
          </p:nvGrpSpPr>
          <p:grpSpPr>
            <a:xfrm>
              <a:off x="4586603" y="3812922"/>
              <a:ext cx="1543187" cy="1022649"/>
              <a:chOff x="4926214" y="4266332"/>
              <a:chExt cx="1543187" cy="1022649"/>
            </a:xfrm>
          </p:grpSpPr>
          <p:sp>
            <p:nvSpPr>
              <p:cNvPr id="94" name="Блок-схема: процесс 93"/>
              <p:cNvSpPr/>
              <p:nvPr/>
            </p:nvSpPr>
            <p:spPr>
              <a:xfrm>
                <a:off x="4926214" y="4266332"/>
                <a:ext cx="1543187" cy="1022649"/>
              </a:xfrm>
              <a:prstGeom prst="flowChartProcess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5" name="Picture 18" descr="https://printonic.ru/uploads/images/2016/04/15/img_5710aee6137f1.jp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3187" b="97001" l="2545" r="99091">
                            <a14:foregroundMark x1="73636" y1="31209" x2="92818" y2="29897"/>
                            <a14:foregroundMark x1="80364" y1="34021" x2="89727" y2="33083"/>
                            <a14:foregroundMark x1="64273" y1="34958" x2="60273" y2="455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8358" y="4316152"/>
                <a:ext cx="1002917" cy="972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3" name="Овал 92"/>
            <p:cNvSpPr/>
            <p:nvPr/>
          </p:nvSpPr>
          <p:spPr>
            <a:xfrm>
              <a:off x="5758335" y="4451762"/>
              <a:ext cx="360040" cy="380326"/>
            </a:xfrm>
            <a:prstGeom prst="ellipse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8</a:t>
              </a:r>
              <a:endParaRPr lang="ru-RU" dirty="0"/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4614787" y="4697189"/>
            <a:ext cx="1598589" cy="1530108"/>
            <a:chOff x="4585742" y="4730740"/>
            <a:chExt cx="1543188" cy="1530108"/>
          </a:xfrm>
        </p:grpSpPr>
        <p:grpSp>
          <p:nvGrpSpPr>
            <p:cNvPr id="97" name="Группа 96"/>
            <p:cNvGrpSpPr/>
            <p:nvPr/>
          </p:nvGrpSpPr>
          <p:grpSpPr>
            <a:xfrm>
              <a:off x="4585742" y="4730740"/>
              <a:ext cx="1543188" cy="1530108"/>
              <a:chOff x="4926213" y="5172692"/>
              <a:chExt cx="1543188" cy="1225992"/>
            </a:xfrm>
          </p:grpSpPr>
          <p:sp>
            <p:nvSpPr>
              <p:cNvPr id="99" name="Блок-схема: задержка 98"/>
              <p:cNvSpPr/>
              <p:nvPr/>
            </p:nvSpPr>
            <p:spPr>
              <a:xfrm rot="5400000">
                <a:off x="5193751" y="5021443"/>
                <a:ext cx="1008112" cy="1543188"/>
              </a:xfrm>
              <a:prstGeom prst="flowChartDelay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0" name="Picture 20" descr="https://printonic.ru/uploads/images/2016/04/15/img_5710ae85366fb.jp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backgroundRemoval t="9964" b="93735" l="10000" r="97909">
                            <a14:foregroundMark x1="64182" y1="75895" x2="64182" y2="82041"/>
                            <a14:foregroundMark x1="75545" y1="30072" x2="79636" y2="20227"/>
                            <a14:foregroundMark x1="87727" y1="21301" x2="79182" y2="2637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6626" y="5172692"/>
                <a:ext cx="804649" cy="1225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8" name="Овал 97"/>
            <p:cNvSpPr/>
            <p:nvPr/>
          </p:nvSpPr>
          <p:spPr>
            <a:xfrm>
              <a:off x="4677233" y="5011882"/>
              <a:ext cx="360040" cy="380326"/>
            </a:xfrm>
            <a:prstGeom prst="ellipse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9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9465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25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25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25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25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196752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Отгадай профессию</a:t>
            </a:r>
            <a:endParaRPr lang="ru-RU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774008" y="4107173"/>
            <a:ext cx="2255860" cy="2585758"/>
            <a:chOff x="478632" y="3717032"/>
            <a:chExt cx="2796977" cy="2674113"/>
          </a:xfrm>
        </p:grpSpPr>
        <p:pic>
          <p:nvPicPr>
            <p:cNvPr id="11266" name="Picture 2" descr="https://banako.ru/wa-data/public/shop/products/80/00/80/images/284/284.97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632" y="3717032"/>
              <a:ext cx="2796977" cy="2535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769509" y="6052591"/>
              <a:ext cx="18090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Кто строит дома?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595071" y="4515606"/>
            <a:ext cx="2346727" cy="2214340"/>
            <a:chOff x="3707904" y="4655502"/>
            <a:chExt cx="2630550" cy="1952724"/>
          </a:xfrm>
        </p:grpSpPr>
        <p:pic>
          <p:nvPicPr>
            <p:cNvPr id="11269" name="Picture 5" descr="https://sun9-49.userapi.com/c852028/v852028070/8d21f/S-cHd7ztWPo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3" t="11822" r="4626" b="12995"/>
            <a:stretch/>
          </p:blipFill>
          <p:spPr bwMode="auto">
            <a:xfrm>
              <a:off x="3707904" y="4655502"/>
              <a:ext cx="2630550" cy="1597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4211960" y="6269672"/>
              <a:ext cx="19048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Кто пишет книги?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70547" y="1381418"/>
            <a:ext cx="2376264" cy="2744003"/>
            <a:chOff x="6826989" y="4049434"/>
            <a:chExt cx="2171739" cy="2358737"/>
          </a:xfrm>
        </p:grpSpPr>
        <p:pic>
          <p:nvPicPr>
            <p:cNvPr id="11271" name="Picture 7" descr="http://xn--80aaaagdqszrll6bep8r.xn--p1ai/wp-content/uploads/0015-370x370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5572" y="4049434"/>
              <a:ext cx="2003156" cy="2003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6826989" y="6069617"/>
              <a:ext cx="19098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Кто тушит пожар?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701899" y="1198939"/>
            <a:ext cx="2262589" cy="2725755"/>
            <a:chOff x="4211960" y="314617"/>
            <a:chExt cx="2366167" cy="3222361"/>
          </a:xfrm>
        </p:grpSpPr>
        <p:sp>
          <p:nvSpPr>
            <p:cNvPr id="5" name="TextBox 4"/>
            <p:cNvSpPr txBox="1"/>
            <p:nvPr/>
          </p:nvSpPr>
          <p:spPr>
            <a:xfrm>
              <a:off x="4211960" y="3044364"/>
              <a:ext cx="2366167" cy="492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Кто учит детей?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275" name="Picture 11" descr="https://ds05.infourok.ru/uploads/ex/0536/0008cb4d-ae4d7bd6/hello_html_436bdc7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411" y="314617"/>
              <a:ext cx="2029882" cy="2685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77" name="Picture 13" descr="https://clipart-best.com/img/teacher/teacher-clip-art-9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32236"/>
            <a:ext cx="1596468" cy="119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https://w7.pngwing.com/pngs/95/409/png-transparent-construction-worker-architectural-engineering-cartoon-construction-worker-building-hand-bo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29" l="0" r="99130">
                        <a14:foregroundMark x1="39457" y1="16786" x2="62717" y2="18143"/>
                        <a14:foregroundMark x1="14783" y1="35714" x2="33804" y2="37429"/>
                        <a14:foregroundMark x1="20435" y1="28286" x2="27609" y2="46214"/>
                        <a14:foregroundMark x1="11087" y1="37071" x2="30761" y2="46929"/>
                        <a14:foregroundMark x1="21957" y1="27929" x2="16848" y2="32000"/>
                        <a14:foregroundMark x1="17283" y1="30643" x2="19348" y2="35429"/>
                        <a14:foregroundMark x1="36413" y1="16786" x2="38913" y2="29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76566"/>
            <a:ext cx="885751" cy="134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https://cdn1.flamp.ru/5c314f21538da7893c878766fa4e4d6b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044" y="3378434"/>
            <a:ext cx="1048929" cy="149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https://i.pinimg.com/originals/4a/1f/f8/4a1ff8823a3845b40041ac1cfbaf0dc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973" y="4396666"/>
            <a:ext cx="1200808" cy="146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4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-0.1196 C -0.07934 -0.12006 -0.09635 -0.12006 -0.11319 -0.12098 C -0.12691 -0.12168 -0.1401 -0.12839 -0.15347 -0.13162 C -0.16441 -0.13694 -0.17673 -0.13671 -0.18784 -0.14088 C -0.19253 -0.14273 -0.19722 -0.14504 -0.20173 -0.14712 C -0.20277 -0.14759 -0.20503 -0.14851 -0.20503 -0.14851 C -0.20833 -0.15291 -0.21111 -0.15314 -0.21545 -0.15476 C -0.21909 -0.15799 -0.22343 -0.15915 -0.22691 -0.16239 C -0.2342 -0.16933 -0.22673 -0.16563 -0.23385 -0.1684 C -0.23455 -0.16956 -0.23524 -0.17072 -0.23611 -0.17164 C -0.23715 -0.1728 -0.23854 -0.17326 -0.23958 -0.17465 C -0.24722 -0.18483 -0.23611 -0.17419 -0.24531 -0.18228 C -0.24896 -0.18945 -0.25052 -0.19477 -0.25573 -0.19917 C -0.2585 -0.20472 -0.26007 -0.20958 -0.26371 -0.21444 C -0.2651 -0.21999 -0.2717 -0.22832 -0.2717 -0.22832 C -0.27343 -0.23456 -0.27587 -0.24104 -0.27864 -0.24659 C -0.27986 -0.25446 -0.28107 -0.26139 -0.28437 -0.2681 C -0.28611 -0.27666 -0.28767 -0.28545 -0.28906 -0.29401 C -0.28993 -0.29956 -0.29132 -0.3109 -0.29132 -0.3109 C -0.29097 -0.33495 -0.2901 -0.35878 -0.2901 -0.38284 C -0.2901 -0.42031 -0.31007 -0.40597 -0.33732 -0.40597 L -0.32916 -0.40736 " pathEditMode="relative" ptsTypes="ffffffffffffffffffffAA">
                                      <p:cBhvr>
                                        <p:cTn id="16" dur="2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28846E-6 C -0.00417 0.00832 2.22222E-6 0.00138 -0.00573 0.00763 C -0.00851 0.01064 -0.01007 0.01526 -0.01268 0.0185 C -0.01424 0.02521 -0.01736 0.03053 -0.01945 0.03678 C -0.02222 0.0451 -0.02257 0.05667 -0.02761 0.06292 C -0.02899 0.0687 -0.03125 0.07541 -0.03438 0.0798 C -0.03629 0.0872 -0.03941 0.0916 -0.04254 0.09808 C -0.04375 0.1034 -0.04601 0.10571 -0.04827 0.11034 C -0.04965 0.11658 -0.05174 0.11959 -0.05521 0.12422 C -0.05677 0.13069 -0.0599 0.13139 -0.0632 0.13648 C -0.0691 0.14573 -0.07639 0.15383 -0.08386 0.161 C -0.0849 0.16215 -0.08629 0.16285 -0.08733 0.164 C -0.08854 0.16539 -0.08958 0.16724 -0.0908 0.16863 C -0.09306 0.17094 -0.09774 0.17464 -0.09774 0.17464 C -0.10087 0.18112 -0.10504 0.18436 -0.11024 0.1869 C -0.11788 0.19639 -0.12899 0.19847 -0.13906 0.20078 C -0.15208 0.20402 -0.16528 0.20749 -0.17813 0.21142 C -0.18333 0.21304 -0.18976 0.21813 -0.19531 0.22068 C -0.19827 0.22438 -0.20139 0.22507 -0.20452 0.22831 C -0.20955 0.2334 -0.21458 0.23779 -0.22066 0.24057 C -0.22865 0.25121 -0.22483 0.24751 -0.23108 0.25283 C -0.23507 0.26093 -0.23872 0.27064 -0.24358 0.27735 C -0.24497 0.28244 -0.24653 0.28568 -0.24931 0.28961 C -0.25122 0.29632 -0.25208 0.30372 -0.25521 0.3095 C -0.25643 0.31482 -0.25747 0.31853 -0.25972 0.32315 C -0.26354 0.34305 -0.2724 0.36016 -0.27691 0.37983 C -0.27795 0.39139 -0.27952 0.41244 -0.28611 0.42123 " pathEditMode="relative" ptsTypes="ffffffffffffffffffffffffffA">
                                      <p:cBhvr>
                                        <p:cTn id="30" dur="2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37 C 0.09722 0.03701 0.01007 0.00926 0.23525 -0.07309 " pathEditMode="relative" rAng="-917579" ptsTypes="fA">
                                      <p:cBhvr>
                                        <p:cTn id="44" dur="2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-1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91 0.12029 C -0.02465 0.12653 -0.0217 0.13255 -0.01996 0.13903 C -0.01805 0.1462 -0.01771 0.1529 -0.01302 0.15892 C -0.01163 0.1654 -0.00729 0.17395 -0.00382 0.17997 C -0.00208 0.18275 0.00122 0.18506 0.00313 0.18783 C 0.00695 0.19339 0.01077 0.20079 0.0158 0.20565 C 0.01979 0.21559 0.03247 0.22091 0.04358 0.22346 C 0.04948 0.2267 0.05521 0.22716 0.06216 0.22855 C 0.0717 0.2304 0.08177 0.23155 0.09115 0.23456 C 0.12587 0.2341 0.19532 0.2334 0.19532 0.23364 " pathEditMode="relative" rAng="0" ptsTypes="fffffffffA">
                                      <p:cBhvr>
                                        <p:cTn id="58" dur="2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1" y="57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83568" y="1196752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Кому принадлежат эти предметы</a:t>
            </a:r>
            <a:endParaRPr lang="ru-RU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9" descr="https://flixtoys.ru/wp-content/uploads/shop/5b/d8/cf/c7/nabor-magnitikov-mag-rus-igrushki-20-predmetov-600x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0" b="9775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748243"/>
            <a:ext cx="1780108" cy="210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 descr="https://happybooks.ru/image/cache/catalog/import_yml/684/577/cover-1200x800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9" r="31020" b="2907"/>
          <a:stretch/>
        </p:blipFill>
        <p:spPr bwMode="auto">
          <a:xfrm>
            <a:off x="2240484" y="4748244"/>
            <a:ext cx="1273874" cy="197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s://cks-dolinsk.shl.muzkult.ru/media/2020/02/07/1249942384/professii28-svarshik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t="6074" r="16349" b="17502"/>
          <a:stretch/>
        </p:blipFill>
        <p:spPr bwMode="auto">
          <a:xfrm>
            <a:off x="3707904" y="4661806"/>
            <a:ext cx="1490986" cy="219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736x/ea/43/ee/ea43ee0c16706142050c0c98365438a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36222"/>
            <a:ext cx="1368152" cy="208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yt3.ggpht.com/a/AATXAJzekwGj4nrwNfBUqsLB63dtTz9fKdjzffHO9YB9=s900-c-k-c0xffffffff-no-rj-mo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579" y="4661806"/>
            <a:ext cx="2039267" cy="218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llo_html_m117cf38c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621" b="89002" l="40516" r="59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84" t="63878" r="40836" b="9861"/>
          <a:stretch/>
        </p:blipFill>
        <p:spPr bwMode="auto">
          <a:xfrm>
            <a:off x="5465701" y="2997983"/>
            <a:ext cx="1176104" cy="126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1pokirpichy.ru/wp-content/uploads/2014/01/raschet-kirpicha-dlya-stroitelstva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7"/>
          <a:stretch/>
        </p:blipFill>
        <p:spPr bwMode="auto">
          <a:xfrm>
            <a:off x="5603451" y="1565214"/>
            <a:ext cx="1731246" cy="135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.d-cd.net/b6329eds-960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083" y="1614745"/>
            <a:ext cx="1588618" cy="130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mg1.etsystatic.com/177/0/8210840/il_fullxfull.1128490473_2vag.jpg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3" t="18892" r="9296" b="18573"/>
          <a:stretch/>
        </p:blipFill>
        <p:spPr bwMode="auto">
          <a:xfrm>
            <a:off x="2512340" y="1384359"/>
            <a:ext cx="1368151" cy="208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im0-tub-ru.yandex.net/i?id=b108b2a33aa42a83ad66ead120213baa-l&amp;n=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00" b="100000" l="4600" r="96200">
                        <a14:foregroundMark x1="35600" y1="8000" x2="26900" y2="46133"/>
                        <a14:foregroundMark x1="46600" y1="60000" x2="33000" y2="86667"/>
                        <a14:foregroundMark x1="31700" y1="76533" x2="59400" y2="78133"/>
                        <a14:foregroundMark x1="50800" y1="80533" x2="50600" y2="88400"/>
                        <a14:backgroundMark x1="82100" y1="20000" x2="86900" y2="3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50754"/>
            <a:ext cx="1619744" cy="121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09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C 0.04375 0.00023 0.08767 0.0007 0.13177 0.00162 C 0.14583 0.00209 0.16128 0.00695 0.17517 0.00926 C 0.20556 0.01436 0.23559 0.0213 0.26615 0.02454 C 0.27743 0.02801 0.28785 0.02894 0.30035 0.03056 C 0.31493 0.03473 0.32674 0.03496 0.34323 0.03611 C 0.36302 0.04005 0.38021 0.04537 0.40035 0.04746 C 0.4184 0.05139 0.43785 0.05348 0.45486 0.06111 " pathEditMode="relative" rAng="0" ptsTypes="fffffffA">
                                      <p:cBhvr>
                                        <p:cTn id="1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3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44 C -0.02743 -0.02593 -0.07344 -0.0257 -0.10556 -0.03334 C -0.21181 -0.03287 -0.31806 -0.03287 -0.42431 -0.03171 C -0.44219 -0.03148 -0.46163 -0.02222 -0.47986 -0.01991 C -0.49566 -0.01435 -0.47483 -0.02246 -0.4908 -0.01412 C -0.49826 -0.01042 -0.49826 -0.01459 -0.50764 -0.00834 C -0.51597 -0.00278 -0.52431 0.00555 -0.53177 0.01273 C -0.53281 0.01713 -0.53594 0.02037 -0.53715 0.02454 C -0.53993 0.03565 -0.53906 0.05463 -0.53906 0.06504 " pathEditMode="relative" rAng="0" ptsTypes="ffffffffA">
                                      <p:cBhvr>
                                        <p:cTn id="2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97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115 C 0.13559 0.00462 0.08646 -0.0044 0.14358 0.01018 C 0.15573 0.01712 0.17014 0.02129 0.18316 0.02476 C 0.19826 0.03287 0.2125 0.04444 0.22795 0.05115 C 0.23299 0.05902 0.23802 0.05856 0.24427 0.06273 C 0.25503 0.07037 0.26337 0.0831 0.27483 0.08888 C 0.28246 0.10208 0.29253 0.11388 0.30174 0.1243 C 0.30347 0.12638 0.30521 0.12824 0.30712 0.13009 C 0.30903 0.13171 0.3125 0.13587 0.3125 0.13611 C 0.31719 0.14745 0.32101 0.15833 0.32674 0.16805 C 0.33194 0.19166 0.32483 0.16296 0.33212 0.18263 C 0.33299 0.18449 0.33542 0.19814 0.33576 0.2 C 0.33767 0.22245 0.33958 0.23865 0.33958 0.26157 " pathEditMode="relative" rAng="0" ptsTypes="ffffffffffffA">
                                      <p:cBhvr>
                                        <p:cTn id="2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C -0.01268 -0.00393 -0.00868 0.00278 -0.01962 0.00556 C -0.02518 0.00718 -0.03091 0.00741 -0.03681 0.00857 C -0.05365 0.01667 -0.07101 0.0213 -0.08854 0.02547 C -0.10261 0.02894 -0.11632 0.03635 -0.13056 0.03959 C -0.14202 0.04491 -0.15087 0.04584 -0.16337 0.04769 C -0.17726 0.05301 -0.1915 0.05857 -0.20556 0.06181 C -0.22066 0.06922 -0.23802 0.07338 -0.25365 0.07593 C -0.26702 0.08264 -0.28299 0.08357 -0.29584 0.09283 C -0.29775 0.09422 -0.29948 0.09699 -0.30156 0.09838 C -0.30521 0.1007 -0.31285 0.10394 -0.31285 0.10417 C -0.32031 0.11088 -0.32552 0.11598 -0.33229 0.12385 C -0.3375 0.13033 -0.33976 0.13773 -0.34601 0.14352 C -0.35 0.16297 -0.34393 0.14028 -0.35347 0.16019 C -0.35677 0.1676 -0.35747 0.17778 -0.36094 0.18565 C -0.36372 0.20139 -0.3665 0.21042 -0.37448 0.22223 C -0.37778 0.23635 -0.3875 0.24653 -0.39375 0.25834 C -0.39653 0.26389 -0.39983 0.26922 -0.40139 0.2757 C -0.40191 0.27824 -0.40209 0.28148 -0.4033 0.28403 C -0.40938 0.29885 -0.40903 0.28635 -0.40903 0.29815 " pathEditMode="relative" rAng="0" ptsTypes="fffffffffffffffffffA">
                                      <p:cBhvr>
                                        <p:cTn id="3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6.66667E-6 C -0.00781 0.02476 0.0014 0.003 -0.00833 0.01342 C -0.01909 0.02476 -0.00451 0.01643 -0.01666 0.02221 C -0.02551 0.03356 -0.01406 0.02013 -0.02499 0.02893 C -0.03211 0.03471 -0.03871 0.04397 -0.0434 0.05323 C -0.04479 0.06805 -0.0467 0.08147 -0.04999 0.09559 C -0.05433 0.14536 -0.05468 0.12846 -0.05173 0.2111 C -0.05121 0.22476 -0.04166 0.24328 -0.04166 0.25323 " pathEditMode="relative" ptsTypes="fffffffA">
                                      <p:cBhvr>
                                        <p:cTn id="47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ickimage.ru/wp-content/uploads/images/detskie/hospital/doktor12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2" r="36224"/>
          <a:stretch/>
        </p:blipFill>
        <p:spPr bwMode="auto">
          <a:xfrm>
            <a:off x="7380312" y="3427259"/>
            <a:ext cx="1437639" cy="357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humbs.dreamstime.com/b/%D0%BC%D0%B8%D0%BB%D1%8B%D0%B9-%D0%BA%D0%BE%D0%BB%D0%B5%D1%80%D0%B8%D0%B2%D1%89%D0%B8%D0%BA-%D0%B4%D0%BE%D0%BC%D0%B0-1227225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88" y="4005064"/>
            <a:ext cx="2003832" cy="27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clipartmax.com/png/full/182-1826941_violin-technique-clip-art-boy-playing-violin-clipar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920" y="3929266"/>
            <a:ext cx="199809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pinimg.com/736x/ee/32/b4/ee32b4998366a8480dfea22f67a2aa1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32069"/>
            <a:ext cx="2261882" cy="30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ds04.infourok.ru/uploads/ex/079b/0019d12a-3d6bfc4c/hello_html_7740b24c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8" t="35811" r="10561" b="37932"/>
          <a:stretch/>
        </p:blipFill>
        <p:spPr bwMode="auto">
          <a:xfrm>
            <a:off x="899592" y="2128271"/>
            <a:ext cx="2079104" cy="15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3.bp.blogspot.com/--XoEUIi5AZ8/UKunkCvGxeI/AAAAAAAAC6s/MtEpL1R5fB8/s1600/%D0%A1%D0%BB%D0%B0%D0%B9%D0%B413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t="3423" r="69194" b="64452"/>
          <a:stretch/>
        </p:blipFill>
        <p:spPr bwMode="auto">
          <a:xfrm>
            <a:off x="5508104" y="1976050"/>
            <a:ext cx="130697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w7.pngwing.com/pngs/493/621/png-transparent-palette-paintbrush-drawing-watercolor-brush-stroke-watercolor-painting-painting-pain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48" l="1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35565"/>
            <a:ext cx="1547297" cy="156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w7.pngwing.com/pngs/453/844/png-transparent-bass-violin-violone-viola-music-violin-double-bass-violin-painting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37" t="10170" r="18710" b="15111"/>
          <a:stretch/>
        </p:blipFill>
        <p:spPr bwMode="auto">
          <a:xfrm>
            <a:off x="7306651" y="1545119"/>
            <a:ext cx="1584960" cy="17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81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39 -0.00324 C 0.28837 -0.025 0.2434 -0.02685 0.38472 -0.02106 C 0.39358 -0.0206 0.40417 -0.01412 0.41302 -0.01226 C 0.42587 -0.00625 0.44132 -0.00694 0.45469 -0.00555 C 0.49687 0.01389 0.61649 -0.00115 0.67639 -0.00115 L 0.69305 -0.00115 " pathEditMode="relative" ptsTypes="ffffAA">
                                      <p:cBhvr>
                                        <p:cTn id="11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5.18519E-6 C 0.03924 -0.00046 0.14445 -0.01203 0.20834 5.18519E-6 C 0.20782 0.01783 0.20747 0.03542 0.2066 0.05325 C 0.20608 0.06529 0.20174 0.07709 0.20174 0.0889 L 0.20834 0.07339 " pathEditMode="relative" ptsTypes="fffAA">
                                      <p:cBhvr>
                                        <p:cTn id="20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C -0.01458 0.00509 -0.02986 0.00856 -0.04496 0.01111 C -0.05451 0.01458 -0.06319 0.01736 -0.07326 0.01991 C -0.07656 0.02083 -0.08333 0.02222 -0.08333 0.02222 C -0.20937 0.08218 -0.35104 0.02824 -0.48489 0.02894 C -0.48645 0.05185 -0.49166 0.075 -0.49166 0.09769 " pathEditMode="relative" ptsTypes="fffffA">
                                      <p:cBhvr>
                                        <p:cTn id="29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0.06455 C 0.00747 0.06317 -0.00399 0.06132 -0.01527 0.05946 C -0.31684 0.06062 -0.25156 0.05507 -0.39062 0.06571 C -0.40034 0.06733 -0.41076 0.06895 -0.421 0.06988 C -0.42986 0.07566 -0.42968 0.0833 -0.43993 0.08769 C -0.44166 0.09093 -0.4434 0.0944 -0.44548 0.09787 C -0.4467 0.10042 -0.44948 0.10481 -0.44948 0.10528 C -0.45191 0.1143 -0.45659 0.12517 -0.45659 0.13559 " pathEditMode="relative" rAng="0" ptsTypes="fffffffA">
                                      <p:cBhvr>
                                        <p:cTn id="38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02" y="30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196752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Какая профессия зашифрована в картинках</a:t>
            </a:r>
            <a:endParaRPr lang="ru-RU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s://i.pinimg.com/originals/0a/e0/6c/0ae06cc484962b8cb155a0967698fd5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0" t="60065" r="44377"/>
          <a:stretch/>
        </p:blipFill>
        <p:spPr bwMode="auto">
          <a:xfrm>
            <a:off x="404112" y="2014121"/>
            <a:ext cx="1087103" cy="100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1.bp.blogspot.com/-NmEdTqbASgc/XpiauqoVkFI/AAAAAAAAAJA/bw4FOif_2Dgdpmh8jv6f8J3jsYkTYioygCLcBGAsYHQ/s1600/s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" b="100000" l="0" r="99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68" y="1819413"/>
            <a:ext cx="1905420" cy="121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4.bp.blogspot.com/-774OmOVIiww/WtZHYu5L9NI/AAAAAAAARFg/S8CCy-94LE8E_bpQfoxtmz-lqhYW0poawCLcBGAs/s1600/%25D0%25B2%25D0%25BE%25D0%25BB%25D0%25BA_DoV%2B%25281%25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120" y="1666703"/>
            <a:ext cx="1689526" cy="174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img2.freepng.ru/20190624/pkl/kisspng-the-red-summer-watermelon-red-velvet-portable-netw-5d107b2ea5a5d2.291051611561361198678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5" b="98966" l="10000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699" y="1819413"/>
            <a:ext cx="2338923" cy="150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s://img2.freepng.ru/20180316/few/kisspng-robot-cartoon-clip-art-cartoon-robot-pictures-5aac477a8cdec6.44809984152123993057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>
                        <a14:foregroundMark x1="43556" y1="25333" x2="56333" y2="24167"/>
                        <a14:foregroundMark x1="56111" y1="22833" x2="53444" y2="2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949" y="1666703"/>
            <a:ext cx="2458593" cy="163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9351" y="3068169"/>
            <a:ext cx="474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1316" y="3140968"/>
            <a:ext cx="474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9752" y="3140968"/>
            <a:ext cx="474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О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6851" y="3140968"/>
            <a:ext cx="474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68344" y="3140968"/>
            <a:ext cx="474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Р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3283162" y="5088080"/>
            <a:ext cx="22695" cy="17289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865246" y="5726443"/>
            <a:ext cx="2386432" cy="7200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>
            <a:endCxn id="10" idx="4"/>
          </p:cNvCxnSpPr>
          <p:nvPr/>
        </p:nvCxnSpPr>
        <p:spPr>
          <a:xfrm>
            <a:off x="906252" y="5770366"/>
            <a:ext cx="2345426" cy="7200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ый треугольник 9"/>
          <p:cNvSpPr/>
          <p:nvPr/>
        </p:nvSpPr>
        <p:spPr>
          <a:xfrm>
            <a:off x="865246" y="5733256"/>
            <a:ext cx="2386432" cy="757190"/>
          </a:xfrm>
          <a:prstGeom prst="rtTriangle">
            <a:avLst/>
          </a:prstGeom>
          <a:solidFill>
            <a:srgbClr val="0070C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ый треугольник 23"/>
          <p:cNvSpPr/>
          <p:nvPr/>
        </p:nvSpPr>
        <p:spPr>
          <a:xfrm flipH="1" flipV="1">
            <a:off x="865246" y="5758669"/>
            <a:ext cx="2386432" cy="702554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процесс 22"/>
          <p:cNvSpPr/>
          <p:nvPr/>
        </p:nvSpPr>
        <p:spPr>
          <a:xfrm>
            <a:off x="3311772" y="5753424"/>
            <a:ext cx="2466368" cy="719403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ый треугольник 26"/>
          <p:cNvSpPr/>
          <p:nvPr/>
        </p:nvSpPr>
        <p:spPr>
          <a:xfrm>
            <a:off x="3303854" y="5794230"/>
            <a:ext cx="2474286" cy="678597"/>
          </a:xfrm>
          <a:prstGeom prst="rt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ый треугольник 27"/>
          <p:cNvSpPr/>
          <p:nvPr/>
        </p:nvSpPr>
        <p:spPr>
          <a:xfrm flipH="1" flipV="1">
            <a:off x="3349275" y="5753423"/>
            <a:ext cx="2466368" cy="693099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3311772" y="5767912"/>
            <a:ext cx="2477716" cy="66107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302" name="Picture 14" descr="https://sun9-45.userapi.com/_uyiWBCHCzEpVP5dTe9ZhYCd2ThdG7evTGtfBw/bjQlOIhwamU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288" y="3899634"/>
            <a:ext cx="1826808" cy="182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5815643" y="5753424"/>
            <a:ext cx="844589" cy="7194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815642" y="5758437"/>
            <a:ext cx="844589" cy="7143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63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5" grpId="0"/>
      <p:bldP spid="10" grpId="0" animBg="1"/>
      <p:bldP spid="24" grpId="0" animBg="1"/>
      <p:bldP spid="27" grpId="0" animBg="1"/>
      <p:bldP spid="28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p1.hiclipart.com/preview/865/13/109/penguin-png-clip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2" b="90283" l="5375" r="96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49068"/>
            <a:ext cx="1086125" cy="153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multiurok.ru/img/247222/image_5cee3c503a0c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14"/>
          <a:stretch/>
        </p:blipFill>
        <p:spPr bwMode="auto">
          <a:xfrm>
            <a:off x="1583002" y="1361862"/>
            <a:ext cx="1512168" cy="149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img2.freepng.ru/20180517/kpw/kisspng-boat-watercraft-paddle-5afd4ac91739c9.43179419152654919309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31" b="90000" l="7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67830"/>
            <a:ext cx="2016224" cy="129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1.bp.blogspot.com/-NmEdTqbASgc/XpiauqoVkFI/AAAAAAAAAJA/bw4FOif_2Dgdpmh8jv6f8J3jsYkTYioygCLcBGAsYHQ/s1600/s12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9" b="100000" l="0" r="99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49357"/>
            <a:ext cx="1612759" cy="103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w7.pngwing.com/pngs/80/89/png-transparent-birthday-cake-cupcake-cream-a-cake-baked-goods-painted-foo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5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83" y="1249719"/>
            <a:ext cx="1849062" cy="160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64288" y="2857599"/>
            <a:ext cx="474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9592" y="2827238"/>
            <a:ext cx="474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7341" y="2760734"/>
            <a:ext cx="474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58863" y="2781523"/>
            <a:ext cx="474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52044" y="2852165"/>
            <a:ext cx="474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О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2" name="Picture 10" descr="https://thumbs.dreamstime.com/b/kids-professions-cartoon-airplane-pilot-toy-plane-design-children-s-coloring-book-cartoon-airplane-pilot-toy-116955233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444" y="3704853"/>
            <a:ext cx="2702024" cy="27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роцесс 3"/>
          <p:cNvSpPr/>
          <p:nvPr/>
        </p:nvSpPr>
        <p:spPr>
          <a:xfrm>
            <a:off x="827584" y="4005064"/>
            <a:ext cx="1873903" cy="648072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2701487" y="4005064"/>
            <a:ext cx="1873903" cy="648072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4575390" y="4005064"/>
            <a:ext cx="936952" cy="648072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27584" y="4005064"/>
            <a:ext cx="1873903" cy="6480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701487" y="4005064"/>
            <a:ext cx="1873903" cy="6480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ый треугольник 13"/>
          <p:cNvSpPr/>
          <p:nvPr/>
        </p:nvSpPr>
        <p:spPr>
          <a:xfrm>
            <a:off x="839554" y="4041048"/>
            <a:ext cx="1801895" cy="612088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ый треугольник 23"/>
          <p:cNvSpPr/>
          <p:nvPr/>
        </p:nvSpPr>
        <p:spPr>
          <a:xfrm flipH="1" flipV="1">
            <a:off x="2777687" y="4015734"/>
            <a:ext cx="1797703" cy="648071"/>
          </a:xfrm>
          <a:prstGeom prst="rt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ый треугольник 25"/>
          <p:cNvSpPr/>
          <p:nvPr/>
        </p:nvSpPr>
        <p:spPr>
          <a:xfrm>
            <a:off x="2701487" y="4026406"/>
            <a:ext cx="1870513" cy="626728"/>
          </a:xfrm>
          <a:prstGeom prst="rt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ый треугольник 26"/>
          <p:cNvSpPr/>
          <p:nvPr/>
        </p:nvSpPr>
        <p:spPr>
          <a:xfrm flipH="1" flipV="1">
            <a:off x="869442" y="4005064"/>
            <a:ext cx="1797703" cy="622797"/>
          </a:xfrm>
          <a:prstGeom prst="rt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4575390" y="4030338"/>
            <a:ext cx="913727" cy="622796"/>
          </a:xfrm>
          <a:prstGeom prst="flowChartProces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675998" y="3645024"/>
            <a:ext cx="0" cy="12241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29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 animBg="1"/>
      <p:bldP spid="24" grpId="0" animBg="1"/>
      <p:bldP spid="26" grpId="0" animBg="1"/>
      <p:bldP spid="27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4517" y="1150585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Что, кому принадлежит?</a:t>
            </a:r>
            <a:endParaRPr lang="ru-RU" sz="24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4" descr="http://shkola-sadik.ru/upload/iblock/dc5/dc529cedb27747ef6e413842e2707d69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6" r="26305"/>
          <a:stretch/>
        </p:blipFill>
        <p:spPr bwMode="auto">
          <a:xfrm>
            <a:off x="757416" y="1381418"/>
            <a:ext cx="164313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s://avatars.mds.yandex.net/get-pdb/1863907/fb676c32-31e6-41e9-ad26-25deed138f7d/s1200?webp=fals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9" t="8915" r="46529" b="68307"/>
          <a:stretch/>
        </p:blipFill>
        <p:spPr bwMode="auto">
          <a:xfrm>
            <a:off x="2756762" y="3284984"/>
            <a:ext cx="1274347" cy="122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s://avatars.mds.yandex.net/get-pdb/1863907/fb676c32-31e6-41e9-ad26-25deed138f7d/s1200?webp=fals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8" t="8915" r="25421" b="68307"/>
          <a:stretch/>
        </p:blipFill>
        <p:spPr bwMode="auto">
          <a:xfrm>
            <a:off x="3393389" y="1892681"/>
            <a:ext cx="1594821" cy="139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s://avatars.mds.yandex.net/get-pdb/1863907/fb676c32-31e6-41e9-ad26-25deed138f7d/s1200?webp=fal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4" t="36795" r="26171" b="40427"/>
          <a:stretch/>
        </p:blipFill>
        <p:spPr bwMode="auto">
          <a:xfrm>
            <a:off x="3878317" y="3045036"/>
            <a:ext cx="1043822" cy="110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s://avatars.mds.yandex.net/get-pdb/1863907/fb676c32-31e6-41e9-ad26-25deed138f7d/s1200?webp=fals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CFDF8"/>
              </a:clrFrom>
              <a:clrTo>
                <a:srgbClr val="FC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9" t="67257" r="45629" b="11207"/>
          <a:stretch/>
        </p:blipFill>
        <p:spPr bwMode="auto">
          <a:xfrm>
            <a:off x="3154080" y="2029407"/>
            <a:ext cx="1376306" cy="125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https://i.mycdn.me/i?r=AyH4iRPQ2q0otWIFepML2LxRA0B50x0Tuv0x-4NMsoGRNQ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57" b="36066" l="1001" r="38548">
                        <a14:foregroundMark x1="7259" y1="34300" x2="27785" y2="8827"/>
                        <a14:foregroundMark x1="16521" y1="20555" x2="17272" y2="19924"/>
                        <a14:foregroundMark x1="18899" y1="17024" x2="7509" y2="21564"/>
                        <a14:foregroundMark x1="22653" y1="21564" x2="35294" y2="16015"/>
                        <a14:foregroundMark x1="10638" y1="32282" x2="30538" y2="25095"/>
                        <a14:foregroundMark x1="31539" y1="10845" x2="33417" y2="10845"/>
                        <a14:foregroundMark x1="31039" y1="22573" x2="32290" y2="2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07" r="61710" b="63894"/>
          <a:stretch/>
        </p:blipFill>
        <p:spPr bwMode="auto">
          <a:xfrm>
            <a:off x="3842233" y="3919109"/>
            <a:ext cx="1805488" cy="156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3" t="5000" r="38590" b="70213"/>
          <a:stretch/>
        </p:blipFill>
        <p:spPr bwMode="auto">
          <a:xfrm>
            <a:off x="5350732" y="2813179"/>
            <a:ext cx="1304093" cy="133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8" name="Picture 22" descr="https://thumbs.dreamstime.com/b/print-vector-set-aviation-icons-illustrations-aircraft-helm-other-attributes-pilot-154267050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6" t="21001" r="7610" b="55232"/>
          <a:stretch/>
        </p:blipFill>
        <p:spPr bwMode="auto">
          <a:xfrm>
            <a:off x="4808953" y="1749569"/>
            <a:ext cx="1701363" cy="129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0" name="Picture 24" descr="https://thumbs.dreamstime.com/b/print-vector-set-aviation-icons-illustrations-aircraft-helm-other-attributes-pilot-154267050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9" t="43591" b="34961"/>
          <a:stretch/>
        </p:blipFill>
        <p:spPr bwMode="auto">
          <a:xfrm>
            <a:off x="4190800" y="3353537"/>
            <a:ext cx="2697006" cy="120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thumbs.dreamstime.com/b/kids-professions-cartoon-airplane-pilot-toy-plane-design-children-s-coloring-book-cartoon-airplane-pilot-toy-116955233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71" y="1198208"/>
            <a:ext cx="3693658" cy="36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8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944E-6 C -0.00052 0.00925 -0.00087 0.01689 -0.00226 0.02567 C -0.00295 0.03562 -0.00365 0.04602 -0.00712 0.05412 C -0.00781 0.05967 -0.00868 0.06406 -0.00972 0.06938 C -0.01059 0.07701 -0.01198 0.08372 -0.01389 0.09066 C -0.01493 0.09783 -0.01788 0.11286 -0.02014 0.11911 C -0.02049 0.12119 -0.02187 0.12997 -0.0224 0.1309 C -0.02292 0.13182 -0.02361 0.13298 -0.0243 0.13437 C -0.02674 0.14015 -0.02812 0.14709 -0.03142 0.15218 C -0.03212 0.15657 -0.03299 0.15773 -0.03542 0.16027 C -0.03628 0.1649 -0.03733 0.16582 -0.03958 0.1686 C -0.04323 0.17808 -0.05035 0.19334 -0.05694 0.19681 C -0.05937 0.20144 -0.0625 0.20491 -0.0651 0.20884 C -0.06562 0.2093 -0.06597 0.21069 -0.06667 0.21115 C -0.06788 0.21231 -0.07083 0.21369 -0.07083 0.21392 C -0.07344 0.21855 -0.07743 0.22202 -0.08125 0.22433 C -0.08299 0.22618 -0.08628 0.22988 -0.08802 0.23127 C -0.08941 0.23266 -0.09097 0.23266 -0.09219 0.23358 C -0.09288 0.23405 -0.09358 0.23428 -0.09427 0.23474 C -0.10035 0.24029 -0.10694 0.24491 -0.11371 0.24769 C -0.1191 0.25417 -0.1118 0.24607 -0.11858 0.25139 C -0.12153 0.25347 -0.12448 0.25625 -0.1276 0.25833 C -0.12882 0.25925 -0.13038 0.25995 -0.13177 0.26087 C -0.13229 0.26087 -0.13368 0.26203 -0.13368 0.26203 C -0.13802 0.26712 -0.1441 0.26827 -0.14896 0.27244 C -0.15486 0.27775 -0.16354 0.28377 -0.16979 0.28562 C -0.17517 0.29024 -0.18194 0.2914 -0.18767 0.29256 C -0.19496 0.29672 -0.20243 0.2988 -0.20972 0.2988 " pathEditMode="relative" rAng="0" ptsTypes="fffffffffffffffffffffffffffA">
                                      <p:cBhvr>
                                        <p:cTn id="11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6" y="14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12303E-7 C 0.00052 0.01549 0.00243 0.02775 0.00365 0.04278 C 0.00417 0.04787 0.00417 0.05273 0.00469 0.05782 C 0.00521 0.06175 0.0066 0.06915 0.0066 0.06938 C 0.00834 0.09274 0.01129 0.11702 0.01441 0.14015 C 0.01615 0.15449 0.01684 0.16906 0.0191 0.18339 C 0.02014 0.1982 0.02223 0.21184 0.02396 0.22618 C 0.02605 0.24306 0.02466 0.25069 0.0316 0.26179 C 0.03507 0.26758 0.0375 0.27405 0.04202 0.27683 C 0.04809 0.28515 0.05209 0.2907 0.05938 0.29371 C 0.0632 0.29741 0.06754 0.30273 0.07171 0.30504 C 0.08091 0.31036 0.09028 0.31059 0.09966 0.31429 C 0.10764 0.3173 0.11511 0.32192 0.12344 0.32377 C 0.12605 0.32493 0.12865 0.32585 0.13108 0.32747 C 0.13299 0.32863 0.13698 0.33117 0.13698 0.33141 C 0.25591 0.32886 0.21493 0.35962 0.25677 0.32007 C 0.25938 0.31452 0.26302 0.30735 0.26632 0.30319 C 0.26875 0.29602 0.27171 0.28955 0.27396 0.28238 C 0.27743 0.2722 0.27986 0.25971 0.28455 0.25069 " pathEditMode="relative" rAng="0" ptsTypes="ffffffffffffffffffA">
                                      <p:cBhvr>
                                        <p:cTn id="20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17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1.80389E-6 C 0.00347 0.02058 -0.00312 0.03932 -0.01042 0.05712 C -0.01337 0.06383 -0.01163 0.06314 -0.01337 0.06915 C -0.01562 0.07678 -0.01979 0.08326 -0.02326 0.08996 C -0.02517 0.0969 -0.02812 0.10176 -0.03229 0.10685 C -0.03351 0.11355 -0.03628 0.1161 -0.03924 0.12142 C -0.0408 0.1272 -0.04427 0.13113 -0.04635 0.13622 C -0.04931 0.14362 -0.05469 0.14663 -0.05816 0.1531 C -0.06302 0.16212 -0.0717 0.16929 -0.08003 0.17253 C -0.08819 0.18178 -0.07552 0.16813 -0.08507 0.17623 C -0.09236 0.18247 -0.08385 0.17854 -0.09115 0.18108 C -0.09479 0.18409 -0.09896 0.18964 -0.10191 0.19218 C -0.1059 0.19519 -0.11198 0.1982 -0.1158 0.20051 C -0.11719 0.20144 -0.11771 0.20329 -0.11892 0.20421 C -0.12986 0.21277 -0.14306 0.21855 -0.15469 0.22387 C -0.15903 0.22757 -0.16354 0.23127 -0.16858 0.23335 C -0.17344 0.23936 -0.18299 0.24121 -0.18958 0.24306 C -0.19757 0.24931 -0.20816 0.25023 -0.21736 0.25162 C -0.23472 0.25879 -0.25417 0.25347 -0.27222 0.25046 C -0.27812 0.24815 -0.28472 0.24676 -0.29097 0.24561 C -0.30191 0.24191 -0.30816 0.23682 -0.31701 0.22849 C -0.32066 0.22502 -0.32448 0.22294 -0.32778 0.21878 " pathEditMode="relative" rAng="0" ptsTypes="fffffffffffffffffffffA">
                                      <p:cBhvr>
                                        <p:cTn id="29" dur="2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67" y="129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0393 C -0.01875 -0.00994 -0.0382 -0.00486 -0.05695 -0.00208 C -0.0632 0.00023 -0.06945 0.00185 -0.0757 0.00416 C -0.0783 0.00509 -0.08351 0.00717 -0.08351 0.00717 C -0.08733 0.01064 -0.09497 0.01365 -0.09983 0.01526 C -0.10208 0.01873 -0.10538 0.01804 -0.10833 0.02035 C -0.11684 0.02752 -0.12674 0.03238 -0.13629 0.03654 C -0.1382 0.03885 -0.14549 0.04649 -0.14809 0.04764 C -0.15 0.05527 -0.15729 0.0629 -0.16129 0.06984 C -0.16354 0.07909 -0.1599 0.06568 -0.16441 0.07586 C -0.16493 0.07701 -0.16476 0.07863 -0.16511 0.07979 C -0.16563 0.08094 -0.16615 0.08187 -0.16684 0.08303 C -0.16858 0.08996 -0.16736 0.08719 -0.16979 0.09204 C -0.17049 0.09551 -0.17205 0.09852 -0.17205 0.10222 " pathEditMode="relative" rAng="0" ptsTypes="fffffffffffffA">
                                      <p:cBhvr>
                                        <p:cTn id="38" dur="2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11" y="4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13228E-6 C 0.00035 0.00647 0.00104 0.02405 0.0026 0.03283 C 0.0033 0.0363 0.00503 0.04278 0.00503 0.04278 C 0.00608 0.05619 0.00851 0.06961 0.0125 0.08209 C 0.01354 0.08926 0.01458 0.10036 0.01614 0.10684 C 0.01736 0.11147 0.01944 0.11563 0.02101 0.12002 C 0.02396 0.12789 0.02483 0.1369 0.02726 0.14477 C 0.02951 0.15194 0.03299 0.16373 0.03594 0.1709 C 0.03733 0.17437 0.0408 0.18085 0.0408 0.18085 C 0.04219 0.18871 0.04392 0.1901 0.04826 0.19565 C 0.05 0.20282 0.05417 0.20675 0.05816 0.21207 C 0.07066 0.22826 0.0842 0.23635 0.10139 0.24005 C 0.11198 0.23959 0.12274 0.23912 0.13333 0.23843 C 0.1375 0.2382 0.14167 0.23774 0.14583 0.23681 C 0.14913 0.23612 0.15555 0.23357 0.15555 0.23357 C 0.16059 0.22895 0.16597 0.22456 0.1717 0.22201 C 0.17656 0.21507 0.18038 0.20351 0.18038 0.19403 " pathEditMode="relative" ptsTypes="ffffffffffffffffA">
                                      <p:cBhvr>
                                        <p:cTn id="47" dur="20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6087E-6 C 0.02223 0.04811 0.0441 0.0976 0.06702 0.14524 C 0.0698 0.15102 0.07431 0.1531 0.07743 0.15796 C 0.08768 0.17368 0.1073 0.19959 0.12049 0.20514 C 0.1316 0.21647 0.14028 0.22572 0.15313 0.22919 C 0.16528 0.23798 0.18021 0.24121 0.19323 0.24376 C 0.22032 0.25532 0.24931 0.24676 0.27622 0.23728 C 0.28212 0.23266 0.28768 0.22711 0.29393 0.22433 C 0.29688 0.21763 0.29879 0.21022 0.30157 0.20352 C 0.304 0.1975 0.30348 0.20306 0.30348 0.19681 " pathEditMode="relative" rAng="0" ptsTypes="fffffffffA">
                                      <p:cBhvr>
                                        <p:cTn id="56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69103E-6 C 0.04115 0.05597 0.08212 0.04996 0.12518 0.04996 " pathEditMode="relative" rAng="0" ptsTypes="fA">
                                      <p:cBhvr>
                                        <p:cTn id="65" dur="20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27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0.09112 C -0.04583 0.10962 -0.06944 0.17183 -0.07795 0.20629 C -0.08264 0.22502 -0.07777 0.21369 -0.08281 0.22433 C -0.08489 0.23404 -0.0875 0.23982 -0.09027 0.24884 C -0.09288 0.26688 -0.09635 0.28445 -0.10139 0.30157 C -0.10173 0.30481 -0.10208 0.30828 -0.1026 0.31151 C -0.1033 0.31475 -0.10503 0.32123 -0.10503 0.32146 C -0.10538 0.32516 -0.10538 0.32909 -0.10625 0.33279 C -0.10677 0.33464 -0.10833 0.3358 -0.10885 0.33765 C -0.11145 0.34782 -0.11145 0.358 -0.11614 0.36725 C -0.11961 0.38182 -0.12569 0.39662 -0.13107 0.41003 C -0.13316 0.41512 -0.13437 0.4209 -0.13593 0.42645 C -0.13698 0.42969 -0.13836 0.4364 -0.13836 0.43663 C -0.13975 0.45004 -0.14375 0.46369 -0.14826 0.47594 C -0.15156 0.48496 -0.15277 0.49722 -0.15451 0.50717 C -0.15555 0.51965 -0.15729 0.53099 -0.15937 0.54324 C -0.16041 0.54995 -0.16302 0.55804 -0.16302 0.56475 " pathEditMode="relative" rAng="0" ptsTypes="ffffffffffffffffA">
                                      <p:cBhvr>
                                        <p:cTn id="74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1" y="23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74ACBD"/>
              </a:clrFrom>
              <a:clrTo>
                <a:srgbClr val="74ACB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500" b="90167" l="6734" r="42821">
                        <a14:foregroundMark x1="26048" y1="49000" x2="25286" y2="5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9" t="38440" r="56281" b="8865"/>
          <a:stretch/>
        </p:blipFill>
        <p:spPr bwMode="auto">
          <a:xfrm>
            <a:off x="395536" y="2126090"/>
            <a:ext cx="3364957" cy="365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hello_html_fd6cfa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1500" l="45235" r="93266">
                        <a14:foregroundMark x1="46506" y1="29333" x2="46760" y2="36667"/>
                        <a14:foregroundMark x1="75985" y1="39167" x2="89962" y2="9333"/>
                        <a14:foregroundMark x1="79416" y1="29333" x2="88691" y2="10167"/>
                        <a14:foregroundMark x1="67471" y1="31167" x2="68742" y2="34667"/>
                        <a14:foregroundMark x1="85769" y1="62167" x2="77128" y2="84667"/>
                        <a14:foregroundMark x1="53113" y1="85833" x2="65820" y2="61667"/>
                        <a14:foregroundMark x1="64549" y1="55000" x2="64168" y2="57833"/>
                        <a14:foregroundMark x1="57433" y1="52667" x2="57306" y2="56333"/>
                        <a14:foregroundMark x1="51588" y1="54000" x2="52097" y2="57833"/>
                        <a14:foregroundMark x1="47395" y1="59833" x2="49301" y2="63500"/>
                        <a14:foregroundMark x1="52732" y1="75000" x2="53367" y2="82833"/>
                        <a14:foregroundMark x1="51461" y1="77667" x2="52478" y2="83667"/>
                        <a14:foregroundMark x1="62135" y1="77500" x2="61881" y2="85000"/>
                        <a14:foregroundMark x1="65947" y1="32833" x2="66836" y2="34667"/>
                        <a14:backgroundMark x1="45743" y1="16500" x2="67598" y2="13667"/>
                        <a14:backgroundMark x1="45870" y1="46000" x2="83863" y2="47167"/>
                        <a14:backgroundMark x1="74460" y1="57333" x2="68615" y2="8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66" t="47542" r="32771" b="6877"/>
          <a:stretch/>
        </p:blipFill>
        <p:spPr bwMode="auto">
          <a:xfrm>
            <a:off x="4976630" y="3770231"/>
            <a:ext cx="1899625" cy="307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ello_html_fd6cfa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1500" l="45235" r="93266">
                        <a14:foregroundMark x1="46506" y1="29333" x2="46760" y2="36667"/>
                        <a14:foregroundMark x1="75985" y1="39167" x2="89962" y2="9333"/>
                        <a14:foregroundMark x1="79416" y1="29333" x2="88691" y2="10167"/>
                        <a14:foregroundMark x1="67471" y1="31167" x2="68742" y2="34667"/>
                        <a14:foregroundMark x1="85769" y1="62167" x2="77128" y2="84667"/>
                        <a14:foregroundMark x1="53113" y1="85833" x2="65820" y2="61667"/>
                        <a14:foregroundMark x1="64549" y1="55000" x2="64168" y2="57833"/>
                        <a14:foregroundMark x1="57433" y1="52667" x2="57306" y2="56333"/>
                        <a14:foregroundMark x1="51588" y1="54000" x2="52097" y2="57833"/>
                        <a14:foregroundMark x1="47395" y1="59833" x2="49301" y2="63500"/>
                        <a14:foregroundMark x1="52732" y1="75000" x2="53367" y2="82833"/>
                        <a14:foregroundMark x1="51461" y1="77667" x2="52478" y2="83667"/>
                        <a14:foregroundMark x1="62135" y1="77500" x2="61881" y2="85000"/>
                        <a14:foregroundMark x1="65947" y1="32833" x2="66836" y2="34667"/>
                        <a14:backgroundMark x1="45743" y1="16500" x2="67598" y2="13667"/>
                        <a14:backgroundMark x1="45870" y1="46000" x2="83863" y2="47167"/>
                        <a14:backgroundMark x1="74460" y1="57333" x2="68615" y2="8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94" t="7410" r="6449" b="50318"/>
          <a:stretch/>
        </p:blipFill>
        <p:spPr bwMode="auto">
          <a:xfrm>
            <a:off x="6045082" y="1403505"/>
            <a:ext cx="1662347" cy="263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ello_html_fd6cfa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1500" l="45235" r="93266">
                        <a14:foregroundMark x1="46506" y1="29333" x2="46760" y2="36667"/>
                        <a14:foregroundMark x1="75985" y1="39167" x2="89962" y2="9333"/>
                        <a14:foregroundMark x1="79416" y1="29333" x2="88691" y2="10167"/>
                        <a14:foregroundMark x1="67471" y1="31167" x2="68742" y2="34667"/>
                        <a14:foregroundMark x1="85769" y1="62167" x2="77128" y2="84667"/>
                        <a14:foregroundMark x1="53113" y1="85833" x2="65820" y2="61667"/>
                        <a14:foregroundMark x1="64549" y1="55000" x2="64168" y2="57833"/>
                        <a14:foregroundMark x1="57433" y1="52667" x2="57306" y2="56333"/>
                        <a14:foregroundMark x1="51588" y1="54000" x2="52097" y2="57833"/>
                        <a14:foregroundMark x1="47395" y1="59833" x2="49301" y2="63500"/>
                        <a14:foregroundMark x1="52732" y1="75000" x2="53367" y2="82833"/>
                        <a14:foregroundMark x1="51461" y1="77667" x2="52478" y2="83667"/>
                        <a14:foregroundMark x1="62135" y1="77500" x2="61881" y2="85000"/>
                        <a14:foregroundMark x1="65947" y1="32833" x2="66836" y2="34667"/>
                        <a14:backgroundMark x1="45743" y1="16500" x2="67598" y2="13667"/>
                        <a14:backgroundMark x1="45870" y1="46000" x2="83863" y2="47167"/>
                        <a14:backgroundMark x1="74460" y1="57333" x2="68615" y2="8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60" t="7410" r="27865" b="50318"/>
          <a:stretch/>
        </p:blipFill>
        <p:spPr bwMode="auto">
          <a:xfrm>
            <a:off x="6876256" y="2441590"/>
            <a:ext cx="2048340" cy="246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ello_html_fd6cfa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1500" l="45235" r="93266">
                        <a14:foregroundMark x1="46506" y1="29333" x2="46760" y2="36667"/>
                        <a14:foregroundMark x1="75985" y1="39167" x2="89962" y2="9333"/>
                        <a14:foregroundMark x1="79416" y1="29333" x2="88691" y2="10167"/>
                        <a14:foregroundMark x1="67471" y1="31167" x2="68742" y2="34667"/>
                        <a14:foregroundMark x1="85769" y1="62167" x2="77128" y2="84667"/>
                        <a14:foregroundMark x1="53113" y1="85833" x2="65820" y2="61667"/>
                        <a14:foregroundMark x1="64549" y1="55000" x2="64168" y2="57833"/>
                        <a14:foregroundMark x1="57433" y1="52667" x2="57306" y2="56333"/>
                        <a14:foregroundMark x1="51588" y1="54000" x2="52097" y2="57833"/>
                        <a14:foregroundMark x1="47395" y1="59833" x2="49301" y2="63500"/>
                        <a14:foregroundMark x1="52732" y1="75000" x2="53367" y2="82833"/>
                        <a14:foregroundMark x1="51461" y1="77667" x2="52478" y2="83667"/>
                        <a14:foregroundMark x1="62135" y1="77500" x2="61881" y2="85000"/>
                        <a14:foregroundMark x1="65947" y1="32833" x2="66836" y2="34667"/>
                        <a14:backgroundMark x1="45743" y1="16500" x2="67598" y2="13667"/>
                        <a14:backgroundMark x1="45870" y1="46000" x2="83863" y2="47167"/>
                        <a14:backgroundMark x1="74460" y1="57333" x2="68615" y2="8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11" t="55428" r="6449" b="8047"/>
          <a:stretch/>
        </p:blipFill>
        <p:spPr bwMode="auto">
          <a:xfrm>
            <a:off x="3760538" y="2224220"/>
            <a:ext cx="1625255" cy="214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3568" y="1196752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Какой предмет лишний???</a:t>
            </a:r>
            <a:endParaRPr lang="ru-RU" sz="20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3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0210" y="1124744"/>
            <a:ext cx="8280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Цели: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Формирование представление и знаний старших дошкольников о профессиях.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Обобщение знаний старших дошкольников о звуке и букве «П»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056" y="1986518"/>
            <a:ext cx="85237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Коррекционно – образовательные: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Отрабатывать навык звуко-буквенного анализа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синтеза;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Актуализировать знаний дошкольников 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звуке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букве «П»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Обогатить и активизировать пассивный и активный словарь по теме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профессии;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азвивать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расширять знания дошкольников о профессиях: (врач, пожарный, полицейский,  парикмахер, водитель, летчик, космонавт, пограничник, продавец, строитель, пилот, официант, актёр, музыкант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Коррекционно-развивающие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Развивать зрительную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память;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Развивать зрительное внимание;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 слухоречевую память;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навык словоизменения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словообразования.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Коррекционно - воспитательные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Воспитывать уважение друг к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другу;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самоконтроль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самооценку;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Воспитывать уважительное отношение к каждой профессии.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23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ello_html_m5e9d637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242" b="91443" l="8835" r="35467">
                        <a14:foregroundMark x1="10115" y1="54027" x2="12292" y2="57886"/>
                        <a14:foregroundMark x1="21895" y1="89597" x2="28553" y2="89597"/>
                        <a14:foregroundMark x1="20743" y1="56040" x2="30602" y2="44128"/>
                        <a14:foregroundMark x1="20871" y1="40940" x2="25352" y2="39933"/>
                        <a14:foregroundMark x1="19974" y1="43289" x2="25224" y2="44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91" t="35648" r="61161" b="7592"/>
          <a:stretch/>
        </p:blipFill>
        <p:spPr bwMode="auto">
          <a:xfrm>
            <a:off x="6537356" y="2132856"/>
            <a:ext cx="2595241" cy="374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ello_html_m5e9d637f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44" b="92450" l="46095" r="93726">
                        <a14:foregroundMark x1="53393" y1="16275" x2="64277" y2="30369"/>
                        <a14:foregroundMark x1="77209" y1="29530" x2="91037" y2="10570"/>
                        <a14:foregroundMark x1="77977" y1="59899" x2="90397" y2="86577"/>
                        <a14:foregroundMark x1="64533" y1="75336" x2="67862" y2="81879"/>
                        <a14:foregroundMark x1="54673" y1="55872" x2="54673" y2="55872"/>
                        <a14:foregroundMark x1="57618" y1="53523" x2="57618" y2="53523"/>
                        <a14:backgroundMark x1="72471" y1="7215" x2="74776" y2="53356"/>
                        <a14:backgroundMark x1="47375" y1="10403" x2="71703" y2="10906"/>
                        <a14:backgroundMark x1="57618" y1="56879" x2="62740" y2="66611"/>
                        <a14:backgroundMark x1="52753" y1="79698" x2="61588" y2="75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3" t="49797" r="28413" b="7506"/>
          <a:stretch/>
        </p:blipFill>
        <p:spPr bwMode="auto">
          <a:xfrm>
            <a:off x="899592" y="1338546"/>
            <a:ext cx="2078654" cy="267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ello_html_m5e9d637f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44" b="92450" l="46095" r="93726">
                        <a14:foregroundMark x1="53393" y1="16275" x2="64277" y2="30369"/>
                        <a14:foregroundMark x1="77209" y1="29530" x2="91037" y2="10570"/>
                        <a14:foregroundMark x1="77977" y1="59899" x2="90397" y2="86577"/>
                        <a14:foregroundMark x1="64533" y1="75336" x2="67862" y2="81879"/>
                        <a14:foregroundMark x1="54673" y1="55872" x2="54673" y2="55872"/>
                        <a14:foregroundMark x1="57618" y1="53523" x2="57618" y2="53523"/>
                        <a14:backgroundMark x1="72471" y1="7215" x2="74776" y2="53356"/>
                        <a14:backgroundMark x1="47375" y1="10403" x2="71703" y2="10906"/>
                        <a14:backgroundMark x1="57618" y1="56879" x2="62740" y2="66611"/>
                        <a14:backgroundMark x1="52753" y1="79698" x2="61588" y2="75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51" t="49797" r="6541" b="7506"/>
          <a:stretch/>
        </p:blipFill>
        <p:spPr bwMode="auto">
          <a:xfrm>
            <a:off x="1691680" y="4365104"/>
            <a:ext cx="1736160" cy="239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ello_html_m5e9d637f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44" b="92450" l="46095" r="93726">
                        <a14:foregroundMark x1="53393" y1="16275" x2="64277" y2="30369"/>
                        <a14:foregroundMark x1="77209" y1="29530" x2="91037" y2="10570"/>
                        <a14:foregroundMark x1="77977" y1="59899" x2="90397" y2="86577"/>
                        <a14:foregroundMark x1="64533" y1="75336" x2="67862" y2="81879"/>
                        <a14:foregroundMark x1="54673" y1="55872" x2="54673" y2="55872"/>
                        <a14:foregroundMark x1="57618" y1="53523" x2="57618" y2="53523"/>
                        <a14:backgroundMark x1="72471" y1="7215" x2="74776" y2="53356"/>
                        <a14:backgroundMark x1="47375" y1="10403" x2="71703" y2="10906"/>
                        <a14:backgroundMark x1="57618" y1="56879" x2="62740" y2="66611"/>
                        <a14:backgroundMark x1="52753" y1="79698" x2="61588" y2="75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53" t="7100" r="6541" b="59398"/>
          <a:stretch/>
        </p:blipFill>
        <p:spPr bwMode="auto">
          <a:xfrm>
            <a:off x="4139952" y="1553985"/>
            <a:ext cx="1912897" cy="245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ello_html_m5e9d637f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44" b="92450" l="46095" r="93726">
                        <a14:foregroundMark x1="53393" y1="16275" x2="64277" y2="30369"/>
                        <a14:foregroundMark x1="77209" y1="29530" x2="91037" y2="10570"/>
                        <a14:foregroundMark x1="77977" y1="59899" x2="90397" y2="86577"/>
                        <a14:foregroundMark x1="64533" y1="75336" x2="67862" y2="81879"/>
                        <a14:foregroundMark x1="54673" y1="55872" x2="54673" y2="55872"/>
                        <a14:foregroundMark x1="57618" y1="53523" x2="57618" y2="53523"/>
                        <a14:backgroundMark x1="72471" y1="7215" x2="74776" y2="53356"/>
                        <a14:backgroundMark x1="47375" y1="10403" x2="71703" y2="10906"/>
                        <a14:backgroundMark x1="57618" y1="56879" x2="62740" y2="66611"/>
                        <a14:backgroundMark x1="52753" y1="79698" x2="61588" y2="75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36" t="11666" r="26784" b="62645"/>
          <a:stretch/>
        </p:blipFill>
        <p:spPr bwMode="auto">
          <a:xfrm>
            <a:off x="4572001" y="4409181"/>
            <a:ext cx="2370092" cy="17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79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ello_html_5b4f93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403" b="91779" l="12420" r="39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4566" r="59578" b="6629"/>
          <a:stretch/>
        </p:blipFill>
        <p:spPr bwMode="auto">
          <a:xfrm>
            <a:off x="395536" y="1916832"/>
            <a:ext cx="303654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ello_html_5b4f93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1" b="86074" l="40973" r="94110">
                        <a14:foregroundMark x1="44174" y1="62919" x2="57618" y2="81040"/>
                        <a14:foregroundMark x1="58387" y1="60570" x2="43918" y2="80705"/>
                        <a14:foregroundMark x1="43406" y1="61409" x2="43918" y2="83054"/>
                        <a14:foregroundMark x1="59411" y1="60570" x2="59411" y2="79698"/>
                        <a14:foregroundMark x1="56466" y1="65436" x2="56978" y2="82047"/>
                        <a14:foregroundMark x1="45839" y1="82550" x2="53265" y2="82886"/>
                        <a14:foregroundMark x1="49040" y1="61074" x2="49808" y2="64597"/>
                        <a14:foregroundMark x1="68886" y1="72819" x2="89373" y2="64430"/>
                        <a14:foregroundMark x1="69270" y1="72315" x2="79641" y2="74832"/>
                        <a14:foregroundMark x1="77081" y1="73658" x2="80282" y2="79027"/>
                        <a14:foregroundMark x1="46095" y1="59564" x2="46095" y2="72148"/>
                        <a14:foregroundMark x1="54417" y1="60570" x2="52753" y2="68289"/>
                        <a14:foregroundMark x1="59795" y1="83389" x2="58387" y2="78188"/>
                        <a14:foregroundMark x1="84507" y1="13255" x2="74392" y2="27349"/>
                        <a14:foregroundMark x1="46479" y1="30872" x2="60179" y2="15772"/>
                        <a14:foregroundMark x1="61716" y1="11409" x2="56978" y2="32886"/>
                        <a14:foregroundMark x1="54673" y1="58725" x2="57618" y2="60403"/>
                        <a14:foregroundMark x1="56082" y1="36242" x2="56082" y2="36242"/>
                        <a14:foregroundMark x1="56210" y1="36577" x2="55826" y2="37584"/>
                        <a14:foregroundMark x1="62740" y1="11577" x2="60563" y2="12752"/>
                        <a14:foregroundMark x1="61076" y1="12081" x2="60948" y2="12919"/>
                        <a14:foregroundMark x1="60563" y1="13591" x2="61460" y2="11913"/>
                        <a14:foregroundMark x1="62484" y1="11409" x2="58515" y2="16107"/>
                        <a14:foregroundMark x1="60691" y1="12081" x2="60563" y2="14597"/>
                        <a14:foregroundMark x1="62612" y1="11913" x2="61204" y2="13926"/>
                        <a14:foregroundMark x1="60691" y1="12081" x2="59795" y2="14597"/>
                        <a14:foregroundMark x1="62100" y1="10906" x2="57106" y2="18960"/>
                        <a14:foregroundMark x1="60179" y1="12584" x2="61844" y2="12248"/>
                        <a14:foregroundMark x1="60435" y1="12584" x2="61588" y2="12081"/>
                        <a14:foregroundMark x1="60819" y1="12248" x2="60435" y2="14262"/>
                        <a14:foregroundMark x1="62740" y1="11745" x2="59667" y2="15604"/>
                        <a14:foregroundMark x1="61460" y1="12248" x2="60819" y2="13758"/>
                        <a14:foregroundMark x1="61460" y1="11409" x2="59411" y2="14933"/>
                        <a14:foregroundMark x1="61588" y1="11242" x2="59667" y2="14597"/>
                        <a14:foregroundMark x1="62100" y1="11409" x2="60307" y2="13758"/>
                        <a14:foregroundMark x1="62484" y1="11409" x2="60435" y2="14933"/>
                        <a14:foregroundMark x1="62484" y1="11577" x2="60563" y2="15101"/>
                        <a14:foregroundMark x1="61460" y1="10906" x2="59283" y2="14597"/>
                        <a14:foregroundMark x1="62484" y1="11913" x2="59667" y2="14765"/>
                        <a14:backgroundMark x1="68118" y1="7886" x2="63636" y2="72148"/>
                        <a14:backgroundMark x1="41741" y1="39094" x2="86684" y2="40604"/>
                        <a14:backgroundMark x1="47631" y1="14094" x2="90909" y2="9228"/>
                        <a14:backgroundMark x1="45070" y1="11242" x2="50192" y2="8893"/>
                        <a14:backgroundMark x1="44686" y1="28691" x2="53265" y2="8725"/>
                        <a14:backgroundMark x1="90525" y1="10403" x2="93726" y2="23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40" t="51727" r="36097" b="13542"/>
          <a:stretch/>
        </p:blipFill>
        <p:spPr bwMode="auto">
          <a:xfrm>
            <a:off x="4283969" y="4113076"/>
            <a:ext cx="1685908" cy="197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ello_html_5b4f93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1" b="86074" l="40973" r="94110">
                        <a14:foregroundMark x1="44174" y1="62919" x2="57618" y2="81040"/>
                        <a14:foregroundMark x1="58387" y1="60570" x2="43918" y2="80705"/>
                        <a14:foregroundMark x1="43406" y1="61409" x2="43918" y2="83054"/>
                        <a14:foregroundMark x1="59411" y1="60570" x2="59411" y2="79698"/>
                        <a14:foregroundMark x1="56466" y1="65436" x2="56978" y2="82047"/>
                        <a14:foregroundMark x1="45839" y1="82550" x2="53265" y2="82886"/>
                        <a14:foregroundMark x1="49040" y1="61074" x2="49808" y2="64597"/>
                        <a14:foregroundMark x1="68886" y1="72819" x2="89373" y2="64430"/>
                        <a14:foregroundMark x1="69270" y1="72315" x2="79641" y2="74832"/>
                        <a14:foregroundMark x1="77081" y1="73658" x2="80282" y2="79027"/>
                        <a14:foregroundMark x1="46095" y1="59564" x2="46095" y2="72148"/>
                        <a14:foregroundMark x1="54417" y1="60570" x2="52753" y2="68289"/>
                        <a14:foregroundMark x1="59795" y1="83389" x2="58387" y2="78188"/>
                        <a14:foregroundMark x1="84507" y1="13255" x2="74392" y2="27349"/>
                        <a14:foregroundMark x1="46479" y1="30872" x2="60179" y2="15772"/>
                        <a14:foregroundMark x1="61716" y1="11409" x2="56978" y2="32886"/>
                        <a14:foregroundMark x1="54673" y1="58725" x2="57618" y2="60403"/>
                        <a14:foregroundMark x1="56082" y1="36242" x2="56082" y2="36242"/>
                        <a14:foregroundMark x1="56210" y1="36577" x2="55826" y2="37584"/>
                        <a14:foregroundMark x1="62740" y1="11577" x2="60563" y2="12752"/>
                        <a14:foregroundMark x1="61076" y1="12081" x2="60948" y2="12919"/>
                        <a14:foregroundMark x1="60563" y1="13591" x2="61460" y2="11913"/>
                        <a14:foregroundMark x1="62484" y1="11409" x2="58515" y2="16107"/>
                        <a14:foregroundMark x1="60691" y1="12081" x2="60563" y2="14597"/>
                        <a14:foregroundMark x1="62612" y1="11913" x2="61204" y2="13926"/>
                        <a14:foregroundMark x1="60691" y1="12081" x2="59795" y2="14597"/>
                        <a14:foregroundMark x1="62100" y1="10906" x2="57106" y2="18960"/>
                        <a14:foregroundMark x1="60179" y1="12584" x2="61844" y2="12248"/>
                        <a14:foregroundMark x1="60435" y1="12584" x2="61588" y2="12081"/>
                        <a14:foregroundMark x1="60819" y1="12248" x2="60435" y2="14262"/>
                        <a14:foregroundMark x1="62740" y1="11745" x2="59667" y2="15604"/>
                        <a14:foregroundMark x1="61460" y1="12248" x2="60819" y2="13758"/>
                        <a14:foregroundMark x1="61460" y1="11409" x2="59411" y2="14933"/>
                        <a14:foregroundMark x1="61588" y1="11242" x2="59667" y2="14597"/>
                        <a14:foregroundMark x1="62100" y1="11409" x2="60307" y2="13758"/>
                        <a14:foregroundMark x1="62484" y1="11409" x2="60435" y2="14933"/>
                        <a14:foregroundMark x1="62484" y1="11577" x2="60563" y2="15101"/>
                        <a14:foregroundMark x1="61460" y1="10906" x2="59283" y2="14597"/>
                        <a14:foregroundMark x1="62484" y1="11913" x2="59667" y2="14765"/>
                        <a14:backgroundMark x1="68118" y1="7886" x2="63636" y2="72148"/>
                        <a14:backgroundMark x1="41741" y1="39094" x2="86684" y2="40604"/>
                        <a14:backgroundMark x1="47631" y1="14094" x2="90909" y2="9228"/>
                        <a14:backgroundMark x1="45070" y1="11242" x2="50192" y2="8893"/>
                        <a14:backgroundMark x1="44686" y1="28691" x2="53265" y2="8725"/>
                        <a14:backgroundMark x1="90525" y1="10403" x2="93726" y2="23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26" t="7966" r="5885" b="63331"/>
          <a:stretch/>
        </p:blipFill>
        <p:spPr bwMode="auto">
          <a:xfrm>
            <a:off x="4283969" y="1386318"/>
            <a:ext cx="1732456" cy="16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ello_html_5b4f93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1" b="86074" l="40973" r="94110">
                        <a14:foregroundMark x1="44174" y1="62919" x2="57618" y2="81040"/>
                        <a14:foregroundMark x1="58387" y1="60570" x2="43918" y2="80705"/>
                        <a14:foregroundMark x1="43406" y1="61409" x2="43918" y2="83054"/>
                        <a14:foregroundMark x1="59411" y1="60570" x2="59411" y2="79698"/>
                        <a14:foregroundMark x1="56466" y1="65436" x2="56978" y2="82047"/>
                        <a14:foregroundMark x1="45839" y1="82550" x2="53265" y2="82886"/>
                        <a14:foregroundMark x1="49040" y1="61074" x2="49808" y2="64597"/>
                        <a14:foregroundMark x1="68886" y1="72819" x2="89373" y2="64430"/>
                        <a14:foregroundMark x1="69270" y1="72315" x2="79641" y2="74832"/>
                        <a14:foregroundMark x1="77081" y1="73658" x2="80282" y2="79027"/>
                        <a14:foregroundMark x1="46095" y1="59564" x2="46095" y2="72148"/>
                        <a14:foregroundMark x1="54417" y1="60570" x2="52753" y2="68289"/>
                        <a14:foregroundMark x1="59795" y1="83389" x2="58387" y2="78188"/>
                        <a14:foregroundMark x1="84507" y1="13255" x2="74392" y2="27349"/>
                        <a14:foregroundMark x1="46479" y1="30872" x2="60179" y2="15772"/>
                        <a14:foregroundMark x1="61716" y1="11409" x2="56978" y2="32886"/>
                        <a14:foregroundMark x1="54673" y1="58725" x2="57618" y2="60403"/>
                        <a14:foregroundMark x1="56082" y1="36242" x2="56082" y2="36242"/>
                        <a14:foregroundMark x1="56210" y1="36577" x2="55826" y2="37584"/>
                        <a14:foregroundMark x1="62740" y1="11577" x2="60563" y2="12752"/>
                        <a14:foregroundMark x1="61076" y1="12081" x2="60948" y2="12919"/>
                        <a14:foregroundMark x1="60563" y1="13591" x2="61460" y2="11913"/>
                        <a14:foregroundMark x1="62484" y1="11409" x2="58515" y2="16107"/>
                        <a14:foregroundMark x1="60691" y1="12081" x2="60563" y2="14597"/>
                        <a14:foregroundMark x1="62612" y1="11913" x2="61204" y2="13926"/>
                        <a14:foregroundMark x1="60691" y1="12081" x2="59795" y2="14597"/>
                        <a14:foregroundMark x1="62100" y1="10906" x2="57106" y2="18960"/>
                        <a14:foregroundMark x1="60179" y1="12584" x2="61844" y2="12248"/>
                        <a14:foregroundMark x1="60435" y1="12584" x2="61588" y2="12081"/>
                        <a14:foregroundMark x1="60819" y1="12248" x2="60435" y2="14262"/>
                        <a14:foregroundMark x1="62740" y1="11745" x2="59667" y2="15604"/>
                        <a14:foregroundMark x1="61460" y1="12248" x2="60819" y2="13758"/>
                        <a14:foregroundMark x1="61460" y1="11409" x2="59411" y2="14933"/>
                        <a14:foregroundMark x1="61588" y1="11242" x2="59667" y2="14597"/>
                        <a14:foregroundMark x1="62100" y1="11409" x2="60307" y2="13758"/>
                        <a14:foregroundMark x1="62484" y1="11409" x2="60435" y2="14933"/>
                        <a14:foregroundMark x1="62484" y1="11577" x2="60563" y2="15101"/>
                        <a14:foregroundMark x1="61460" y1="10906" x2="59283" y2="14597"/>
                        <a14:foregroundMark x1="62484" y1="11913" x2="59667" y2="14765"/>
                        <a14:backgroundMark x1="68118" y1="7886" x2="63636" y2="72148"/>
                        <a14:backgroundMark x1="41741" y1="39094" x2="86684" y2="40604"/>
                        <a14:backgroundMark x1="47631" y1="14094" x2="90909" y2="9228"/>
                        <a14:backgroundMark x1="45070" y1="11242" x2="50192" y2="8893"/>
                        <a14:backgroundMark x1="44686" y1="28691" x2="53265" y2="8725"/>
                        <a14:backgroundMark x1="90525" y1="10403" x2="93726" y2="23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29" t="57034" r="5885" b="13542"/>
          <a:stretch/>
        </p:blipFill>
        <p:spPr bwMode="auto">
          <a:xfrm>
            <a:off x="5838223" y="2089773"/>
            <a:ext cx="2200914" cy="167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ello_html_5b4f93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1" b="86074" l="40973" r="94110">
                        <a14:foregroundMark x1="44174" y1="62919" x2="57618" y2="81040"/>
                        <a14:foregroundMark x1="58387" y1="60570" x2="43918" y2="80705"/>
                        <a14:foregroundMark x1="43406" y1="61409" x2="43918" y2="83054"/>
                        <a14:foregroundMark x1="59411" y1="60570" x2="59411" y2="79698"/>
                        <a14:foregroundMark x1="56466" y1="65436" x2="56978" y2="82047"/>
                        <a14:foregroundMark x1="45839" y1="82550" x2="53265" y2="82886"/>
                        <a14:foregroundMark x1="49040" y1="61074" x2="49808" y2="64597"/>
                        <a14:foregroundMark x1="68886" y1="72819" x2="89373" y2="64430"/>
                        <a14:foregroundMark x1="69270" y1="72315" x2="79641" y2="74832"/>
                        <a14:foregroundMark x1="77081" y1="73658" x2="80282" y2="79027"/>
                        <a14:foregroundMark x1="46095" y1="59564" x2="46095" y2="72148"/>
                        <a14:foregroundMark x1="54417" y1="60570" x2="52753" y2="68289"/>
                        <a14:foregroundMark x1="59795" y1="83389" x2="58387" y2="78188"/>
                        <a14:foregroundMark x1="84507" y1="13255" x2="74392" y2="27349"/>
                        <a14:foregroundMark x1="46479" y1="30872" x2="60179" y2="15772"/>
                        <a14:foregroundMark x1="61716" y1="11409" x2="56978" y2="32886"/>
                        <a14:foregroundMark x1="54673" y1="58725" x2="57618" y2="60403"/>
                        <a14:foregroundMark x1="56082" y1="36242" x2="56082" y2="36242"/>
                        <a14:foregroundMark x1="56210" y1="36577" x2="55826" y2="37584"/>
                        <a14:foregroundMark x1="62740" y1="11577" x2="60563" y2="12752"/>
                        <a14:foregroundMark x1="61076" y1="12081" x2="60948" y2="12919"/>
                        <a14:foregroundMark x1="60563" y1="13591" x2="61460" y2="11913"/>
                        <a14:foregroundMark x1="62484" y1="11409" x2="58515" y2="16107"/>
                        <a14:foregroundMark x1="60691" y1="12081" x2="60563" y2="14597"/>
                        <a14:foregroundMark x1="62612" y1="11913" x2="61204" y2="13926"/>
                        <a14:foregroundMark x1="60691" y1="12081" x2="59795" y2="14597"/>
                        <a14:foregroundMark x1="62100" y1="10906" x2="57106" y2="18960"/>
                        <a14:foregroundMark x1="60179" y1="12584" x2="61844" y2="12248"/>
                        <a14:foregroundMark x1="60435" y1="12584" x2="61588" y2="12081"/>
                        <a14:foregroundMark x1="60819" y1="12248" x2="60435" y2="14262"/>
                        <a14:foregroundMark x1="62740" y1="11745" x2="59667" y2="15604"/>
                        <a14:foregroundMark x1="61460" y1="12248" x2="60819" y2="13758"/>
                        <a14:foregroundMark x1="61460" y1="11409" x2="59411" y2="14933"/>
                        <a14:foregroundMark x1="61588" y1="11242" x2="59667" y2="14597"/>
                        <a14:foregroundMark x1="62100" y1="11409" x2="60307" y2="13758"/>
                        <a14:foregroundMark x1="62484" y1="11409" x2="60435" y2="14933"/>
                        <a14:foregroundMark x1="62484" y1="11577" x2="60563" y2="15101"/>
                        <a14:foregroundMark x1="61460" y1="10906" x2="59283" y2="14597"/>
                        <a14:foregroundMark x1="62484" y1="11913" x2="59667" y2="14765"/>
                        <a14:backgroundMark x1="68118" y1="7886" x2="63636" y2="72148"/>
                        <a14:backgroundMark x1="41741" y1="39094" x2="86684" y2="40604"/>
                        <a14:backgroundMark x1="47631" y1="14094" x2="90909" y2="9228"/>
                        <a14:backgroundMark x1="45070" y1="11242" x2="50192" y2="8893"/>
                        <a14:backgroundMark x1="44686" y1="28691" x2="53265" y2="8725"/>
                        <a14:backgroundMark x1="90525" y1="10403" x2="93726" y2="23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82" t="7601" r="36096" b="62221"/>
          <a:stretch/>
        </p:blipFill>
        <p:spPr bwMode="auto">
          <a:xfrm>
            <a:off x="6509879" y="3783565"/>
            <a:ext cx="1481960" cy="171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88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 descr="https://mlroom.ru/assets/gallery/35/1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0" y="1052736"/>
            <a:ext cx="9147310" cy="578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nukadeti.ru/content/images/essence/color/1753/28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97281" l="1000" r="98417">
                        <a14:foregroundMark x1="46417" y1="35723" x2="48000" y2="68974"/>
                        <a14:foregroundMark x1="42000" y1="61928" x2="55583" y2="61928"/>
                        <a14:foregroundMark x1="44500" y1="34734" x2="53000" y2="46477"/>
                        <a14:foregroundMark x1="54250" y1="32880" x2="43583" y2="67491"/>
                        <a14:foregroundMark x1="44500" y1="68974" x2="56833" y2="69839"/>
                        <a14:foregroundMark x1="78917" y1="81582" x2="95583" y2="74042"/>
                        <a14:foregroundMark x1="75750" y1="48331" x2="89917" y2="52040"/>
                        <a14:foregroundMark x1="86167" y1="55871" x2="79500" y2="48331"/>
                        <a14:foregroundMark x1="44167" y1="35723" x2="44833" y2="49320"/>
                        <a14:foregroundMark x1="15818" y1="66038" x2="18182" y2="81132"/>
                        <a14:foregroundMark x1="42545" y1="52561" x2="47273" y2="50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0" y="3520705"/>
            <a:ext cx="2284227" cy="15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3354" y="6858000"/>
            <a:ext cx="3165941" cy="174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 descr="https://png.pngtree.com/element_our/20190602/ourlarge/pngtree-state-agency-police-car-illustration-image_142315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84040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 descr="https://elektro-montagnik.ru/lectures/part7/image/image17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2" b="94954" l="4000" r="90000">
                        <a14:foregroundMark x1="16833" y1="76835" x2="29833" y2="7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871" y="3390580"/>
            <a:ext cx="247733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5" name="Picture 13" descr="https://w7.pngwing.com/pngs/652/808/png-transparent-job-free-content-profession-firefighters-painted-firefighter-han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31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496" y="1838546"/>
            <a:ext cx="2065882" cy="179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7" name="Picture 15" descr="https://img2.freepng.ru/20180509/qlq/kisspng-police-officer-computer-icons-clip-art-5af3a52b30c807.499609301525916971199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578476"/>
            <a:ext cx="2150523" cy="191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3" name="Picture 21" descr="https://krasnoe-maslo.com/wp-content/uploads/2020/08/sovety-vrach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592" l="3158" r="100000">
                        <a14:foregroundMark x1="34561" y1="17746" x2="48596" y2="14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971" y="4441248"/>
            <a:ext cx="1283436" cy="23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78709" y="1064859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Чья машина на дороге?</a:t>
            </a:r>
            <a:endParaRPr lang="ru-RU" sz="32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83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29232E-6 L -0.62205 -0.009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11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83 0.02127 L 0.24913 0.02127 C 0.31615 0.02127 0.39913 -0.01365 0.39913 -0.0421 L 0.39913 -0.10454 " pathEditMode="relative" rAng="0" ptsTypes="FfFF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-6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44218E-6 L -0.23871 2.44218E-6 C -0.34583 2.44218E-6 -0.47708 0.04903 -0.47708 0.08904 L -0.47708 0.1783 " pathEditMode="relative" rAng="0" ptsTypes="FfFF">
                                      <p:cBhvr>
                                        <p:cTn id="29" dur="2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54" y="8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www.ukrboard.com.ua/imgs/board/98/2397798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54006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24777"/>
            <a:ext cx="897317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3568" y="1196752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 перепутал художник???</a:t>
            </a:r>
            <a:endParaRPr lang="ru-RU" sz="20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22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45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f1.pngfuel.com/png/279/944/963/boy-child-cartoon-football-player-male-smile-line-hand-png-clip-ar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0" b="100000" l="1429" r="97363">
                        <a14:foregroundMark x1="28901" y1="59293" x2="49890" y2="55657"/>
                        <a14:foregroundMark x1="69560" y1="59495" x2="51429" y2="82626"/>
                        <a14:foregroundMark x1="78352" y1="51616" x2="84945" y2="65253"/>
                        <a14:foregroundMark x1="49670" y1="33939" x2="56923" y2="34747"/>
                        <a14:foregroundMark x1="73736" y1="79596" x2="46374" y2="73333"/>
                        <a14:foregroundMark x1="31758" y1="94848" x2="40989" y2="84646"/>
                        <a14:foregroundMark x1="8352" y1="70909" x2="15055" y2="84444"/>
                        <a14:foregroundMark x1="68681" y1="69899" x2="94505" y2="88687"/>
                        <a14:foregroundMark x1="32198" y1="96061" x2="67143" y2="78586"/>
                        <a14:foregroundMark x1="77912" y1="48990" x2="71538" y2="54848"/>
                        <a14:foregroundMark x1="56484" y1="43939" x2="63077" y2="76768"/>
                        <a14:foregroundMark x1="74396" y1="78586" x2="90440" y2="76162"/>
                        <a14:foregroundMark x1="89341" y1="74949" x2="94725" y2="90202"/>
                        <a14:foregroundMark x1="80769" y1="84242" x2="92857" y2="90000"/>
                        <a14:foregroundMark x1="26264" y1="96061" x2="42198" y2="96263"/>
                        <a14:foregroundMark x1="37473" y1="97071" x2="29121" y2="97071"/>
                        <a14:foregroundMark x1="73956" y1="55657" x2="74615" y2="52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37"/>
          <a:stretch/>
        </p:blipFill>
        <p:spPr bwMode="auto">
          <a:xfrm>
            <a:off x="3995936" y="1268760"/>
            <a:ext cx="3841932" cy="530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874" flipH="1">
            <a:off x="2504111" y="4570234"/>
            <a:ext cx="1296144" cy="137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10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dkrd.ru/files/media/images_category/1557403379_428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0537"/>
            <a:ext cx="7138988" cy="636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987">
            <a:off x="3869238" y="658385"/>
            <a:ext cx="1797965" cy="134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80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5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ds05.infourok.ru/uploads/ex/1357/0006dd9e-c7c3aecd/hello_html_mee97a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59376"/>
            <a:ext cx="576064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84984"/>
            <a:ext cx="26035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57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5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1124744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ОТГАДАЙ ЧТО ЗДЕСЬ ЗАШИФРОВАНО</a:t>
            </a:r>
          </a:p>
          <a:p>
            <a:pPr algn="ctr"/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Расставь буквы по своим местам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367536"/>
              </p:ext>
            </p:extLst>
          </p:nvPr>
        </p:nvGraphicFramePr>
        <p:xfrm>
          <a:off x="899590" y="2302118"/>
          <a:ext cx="8136905" cy="11988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2415"/>
                <a:gridCol w="1162415"/>
                <a:gridCol w="1162415"/>
                <a:gridCol w="1162415"/>
                <a:gridCol w="1162415"/>
                <a:gridCol w="1162415"/>
                <a:gridCol w="1162415"/>
              </a:tblGrid>
              <a:tr h="599445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Ы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9445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15616" y="4221088"/>
            <a:ext cx="936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7744" y="4221088"/>
            <a:ext cx="936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9872" y="4221088"/>
            <a:ext cx="936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endParaRPr lang="ru-RU" sz="6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4221088"/>
            <a:ext cx="936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endParaRPr lang="ru-RU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46440" y="4221088"/>
            <a:ext cx="936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endParaRPr lang="ru-RU" sz="6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6256" y="4238208"/>
            <a:ext cx="936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endParaRPr lang="ru-RU" sz="6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35944" y="4238208"/>
            <a:ext cx="936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endParaRPr lang="ru-RU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Анна\Desktop\a4ac5b3001cb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120" y="548680"/>
            <a:ext cx="2946661" cy="323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Анна\Desktop\a4ac5b3001cb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87" y="504730"/>
            <a:ext cx="2946661" cy="323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67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196752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Угадай профессию по описанию</a:t>
            </a:r>
            <a:endParaRPr lang="ru-RU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hello_html_m24e5f8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0" t="13048" r="14158" b="13540"/>
          <a:stretch/>
        </p:blipFill>
        <p:spPr bwMode="auto">
          <a:xfrm>
            <a:off x="3174637" y="2317930"/>
            <a:ext cx="3251680" cy="3379257"/>
          </a:xfrm>
          <a:prstGeom prst="diamon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Ромб 8"/>
          <p:cNvSpPr/>
          <p:nvPr/>
        </p:nvSpPr>
        <p:spPr>
          <a:xfrm>
            <a:off x="3164794" y="2338467"/>
            <a:ext cx="3251680" cy="337925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16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ello_html_m24e5f82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22" b="45271" l="54534" r="95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967" r="3494" b="50000"/>
          <a:stretch/>
        </p:blipFill>
        <p:spPr bwMode="auto">
          <a:xfrm>
            <a:off x="5221726" y="1714305"/>
            <a:ext cx="2009268" cy="200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llo_html_m24e5f82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7" b="38462" l="1739" r="33292">
                        <a14:foregroundMark x1="18261" y1="7945" x2="17267" y2="29130"/>
                        <a14:foregroundMark x1="8944" y1="22194" x2="31056" y2="16393"/>
                        <a14:foregroundMark x1="23230" y1="11475" x2="10559" y2="20303"/>
                        <a14:foregroundMark x1="14161" y1="11097" x2="20745" y2="28878"/>
                        <a14:foregroundMark x1="14410" y1="10593" x2="8447" y2="21816"/>
                        <a14:foregroundMark x1="8447" y1="22699" x2="24596" y2="28499"/>
                        <a14:foregroundMark x1="23602" y1="11097" x2="27081" y2="24968"/>
                        <a14:foregroundMark x1="10311" y1="13871" x2="8199" y2="22825"/>
                        <a14:foregroundMark x1="16894" y1="18159" x2="12298" y2="27364"/>
                        <a14:foregroundMark x1="26087" y1="14628" x2="20745" y2="21059"/>
                        <a14:foregroundMark x1="23851" y1="17907" x2="19006" y2="22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162" b="62470"/>
          <a:stretch/>
        </p:blipFill>
        <p:spPr bwMode="auto">
          <a:xfrm>
            <a:off x="1966329" y="1714305"/>
            <a:ext cx="162851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llo_html_m24e5f823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212300"/>
              </a:clrFrom>
              <a:clrTo>
                <a:srgbClr val="2123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691" b="93695" l="63354" r="95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4" t="61323" r="4436" b="2653"/>
          <a:stretch/>
        </p:blipFill>
        <p:spPr bwMode="auto">
          <a:xfrm>
            <a:off x="5561541" y="4415871"/>
            <a:ext cx="1996273" cy="210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ello_html_m24e5f8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t="72746" r="63929" b="3238"/>
          <a:stretch/>
        </p:blipFill>
        <p:spPr bwMode="auto">
          <a:xfrm>
            <a:off x="1540203" y="4724088"/>
            <a:ext cx="2117371" cy="148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1442262" y="1682254"/>
            <a:ext cx="0" cy="4915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442262" y="1682254"/>
            <a:ext cx="66967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139006" y="1682254"/>
            <a:ext cx="0" cy="4915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442262" y="6597353"/>
            <a:ext cx="66967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1531091" y="4050640"/>
            <a:ext cx="164354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6455911" y="4028096"/>
            <a:ext cx="164354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4762193" y="5827244"/>
            <a:ext cx="5914" cy="770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4787449" y="1762312"/>
            <a:ext cx="16469" cy="555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09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984575" y="1340768"/>
            <a:ext cx="7416824" cy="5184576"/>
            <a:chOff x="971600" y="1796134"/>
            <a:chExt cx="6408712" cy="4624283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971600" y="1804514"/>
              <a:ext cx="0" cy="46159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971600" y="1804514"/>
              <a:ext cx="64087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7380312" y="1804514"/>
              <a:ext cx="0" cy="46159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971600" y="6420417"/>
              <a:ext cx="64087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971600" y="4007559"/>
              <a:ext cx="17931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endCxn id="18" idx="3"/>
            </p:cNvCxnSpPr>
            <p:nvPr/>
          </p:nvCxnSpPr>
          <p:spPr>
            <a:xfrm flipH="1" flipV="1">
              <a:off x="5649117" y="4007558"/>
              <a:ext cx="1693348" cy="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4148738" y="5697187"/>
              <a:ext cx="5660" cy="7232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>
              <a:endCxn id="18" idx="0"/>
            </p:cNvCxnSpPr>
            <p:nvPr/>
          </p:nvCxnSpPr>
          <p:spPr>
            <a:xfrm flipH="1">
              <a:off x="4148738" y="1796134"/>
              <a:ext cx="15180" cy="588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hello_html_m7b1def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7" b="48148" l="56954" r="95861">
                        <a14:foregroundMark x1="59106" y1="12290" x2="74007" y2="11785"/>
                        <a14:foregroundMark x1="60762" y1="7239" x2="71523" y2="12121"/>
                        <a14:foregroundMark x1="73510" y1="12121" x2="61093" y2="1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18" t="3547" r="4245" b="51801"/>
          <a:stretch/>
        </p:blipFill>
        <p:spPr bwMode="auto">
          <a:xfrm>
            <a:off x="5432678" y="1442170"/>
            <a:ext cx="2409120" cy="238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ello_html_m7b1def1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7" b="40067" l="3808" r="37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9" r="61322" b="55348"/>
          <a:stretch/>
        </p:blipFill>
        <p:spPr bwMode="auto">
          <a:xfrm>
            <a:off x="1086079" y="1325937"/>
            <a:ext cx="2376264" cy="23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ello_html_m7b1def1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77" b="96128" l="61589" r="95530">
                        <a14:foregroundMark x1="87417" y1="88552" x2="84768" y2="90404"/>
                        <a14:foregroundMark x1="71192" y1="78283" x2="74172" y2="82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52" t="50000" r="3311" b="5348"/>
          <a:stretch/>
        </p:blipFill>
        <p:spPr bwMode="auto">
          <a:xfrm>
            <a:off x="1086079" y="3681117"/>
            <a:ext cx="2764964" cy="274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ello_html_m7b1def1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605" b="95327" l="5399" r="36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5" t="55140" r="59648" b="208"/>
          <a:stretch/>
        </p:blipFill>
        <p:spPr bwMode="auto">
          <a:xfrm>
            <a:off x="5652120" y="3895225"/>
            <a:ext cx="2548940" cy="252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llo_html_m7b1def1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5" t="15243" r="15905" b="13333"/>
          <a:stretch/>
        </p:blipFill>
        <p:spPr bwMode="auto">
          <a:xfrm>
            <a:off x="2899144" y="1953009"/>
            <a:ext cx="3533872" cy="3640155"/>
          </a:xfrm>
          <a:prstGeom prst="diamon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Ромб 17"/>
          <p:cNvSpPr/>
          <p:nvPr/>
        </p:nvSpPr>
        <p:spPr>
          <a:xfrm>
            <a:off x="2899144" y="2000057"/>
            <a:ext cx="3498737" cy="364015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13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63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984574" y="1124744"/>
            <a:ext cx="7835897" cy="5424353"/>
            <a:chOff x="971600" y="1796134"/>
            <a:chExt cx="6408712" cy="4644622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971600" y="1804514"/>
              <a:ext cx="0" cy="46159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971600" y="1804514"/>
              <a:ext cx="64087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7380312" y="1804514"/>
              <a:ext cx="0" cy="46159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971600" y="6420417"/>
              <a:ext cx="64087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H="1" flipV="1">
              <a:off x="971601" y="4007559"/>
              <a:ext cx="2462889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4965705" y="4007560"/>
              <a:ext cx="23767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>
              <a:stCxn id="17" idx="2"/>
            </p:cNvCxnSpPr>
            <p:nvPr/>
          </p:nvCxnSpPr>
          <p:spPr>
            <a:xfrm>
              <a:off x="4207563" y="5117279"/>
              <a:ext cx="31676" cy="13234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H="1">
              <a:off x="4148738" y="1796134"/>
              <a:ext cx="15181" cy="10800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2" descr="https://sauletekis24.files.wordpress.com/2017/05/18582216_1220823298043966_1123261696080902716_n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8FEB3"/>
              </a:clrFrom>
              <a:clrTo>
                <a:srgbClr val="F8FE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45" b="68825"/>
          <a:stretch/>
        </p:blipFill>
        <p:spPr bwMode="auto">
          <a:xfrm rot="21007980">
            <a:off x="766247" y="1377779"/>
            <a:ext cx="3230688" cy="201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auletekis24.files.wordpress.com/2017/05/18582216_1220823298043966_1123261696080902716_n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8FEB3"/>
              </a:clrFrom>
              <a:clrTo>
                <a:srgbClr val="F8FE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8" r="69970" b="35372"/>
          <a:stretch/>
        </p:blipFill>
        <p:spPr bwMode="auto">
          <a:xfrm>
            <a:off x="5868144" y="4300887"/>
            <a:ext cx="2327245" cy="17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sauletekis24.files.wordpress.com/2017/05/18582216_1220823298043966_1123261696080902716_n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8FEB3"/>
              </a:clrFrom>
              <a:clrTo>
                <a:srgbClr val="F8FEB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997" b="93029" l="7867" r="31891">
                        <a14:backgroundMark x1="9792" y1="81111" x2="10938" y2="84861"/>
                        <a14:backgroundMark x1="10938" y1="85972" x2="16563" y2="89444"/>
                        <a14:backgroundMark x1="27813" y1="81944" x2="28750" y2="8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4" t="65993" r="65106" b="3967"/>
          <a:stretch/>
        </p:blipFill>
        <p:spPr bwMode="auto">
          <a:xfrm>
            <a:off x="6156176" y="1340766"/>
            <a:ext cx="2496882" cy="187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sauletekis24.files.wordpress.com/2017/05/18582216_1220823298043966_1123261696080902716_n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8FEB3"/>
              </a:clrFrom>
              <a:clrTo>
                <a:srgbClr val="F8FE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4" t="31515" r="44625" b="38445"/>
          <a:stretch/>
        </p:blipFill>
        <p:spPr bwMode="auto">
          <a:xfrm>
            <a:off x="1021338" y="4083061"/>
            <a:ext cx="2720505" cy="239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sauletekis24.files.wordpress.com/2017/05/18582216_1220823298043966_1123261696080902716_n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8FEB3"/>
              </a:clrFrom>
              <a:clrTo>
                <a:srgbClr val="F8FE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2" t="6936" r="2127" b="21719"/>
          <a:stretch/>
        </p:blipFill>
        <p:spPr bwMode="auto">
          <a:xfrm>
            <a:off x="3870176" y="2115213"/>
            <a:ext cx="2141984" cy="288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Ромб 21"/>
          <p:cNvSpPr/>
          <p:nvPr/>
        </p:nvSpPr>
        <p:spPr>
          <a:xfrm>
            <a:off x="3087128" y="2009859"/>
            <a:ext cx="3630787" cy="364015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13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62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755576" y="1124744"/>
            <a:ext cx="7835897" cy="5424353"/>
            <a:chOff x="971600" y="1796134"/>
            <a:chExt cx="6408712" cy="4644622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971600" y="1804514"/>
              <a:ext cx="0" cy="46159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971600" y="1804514"/>
              <a:ext cx="64087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7380312" y="1804514"/>
              <a:ext cx="0" cy="46159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971600" y="6420417"/>
              <a:ext cx="64087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H="1" flipV="1">
              <a:off x="971601" y="4007559"/>
              <a:ext cx="2462889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4965705" y="4007560"/>
              <a:ext cx="23767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4207563" y="5117279"/>
              <a:ext cx="31676" cy="13234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H="1">
              <a:off x="4148738" y="1796134"/>
              <a:ext cx="15181" cy="10800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2" descr="hello_html_m1873e49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99" b="26991" l="4354" r="391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460" b="70010"/>
          <a:stretch/>
        </p:blipFill>
        <p:spPr bwMode="auto">
          <a:xfrm>
            <a:off x="1003594" y="1522056"/>
            <a:ext cx="251532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ello_html_m1873e49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7" b="38588" l="55094" r="96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4" t="4600" r="3117" b="59500"/>
          <a:stretch/>
        </p:blipFill>
        <p:spPr bwMode="auto">
          <a:xfrm>
            <a:off x="5639146" y="1363730"/>
            <a:ext cx="2757919" cy="213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ello_html_m1873e49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131" b="96217" l="54969" r="96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71" t="69341" r="2989" b="669"/>
          <a:stretch/>
        </p:blipFill>
        <p:spPr bwMode="auto">
          <a:xfrm>
            <a:off x="1003594" y="4077072"/>
            <a:ext cx="282974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ello_html_m1873e49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808" b="96091" l="2138" r="392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27" t="60342" r="58287" b="2735"/>
          <a:stretch/>
        </p:blipFill>
        <p:spPr bwMode="auto">
          <a:xfrm>
            <a:off x="5508104" y="4033302"/>
            <a:ext cx="2605522" cy="220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ello_html_m1873e49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t="14341" r="14960" b="14341"/>
          <a:stretch/>
        </p:blipFill>
        <p:spPr bwMode="auto">
          <a:xfrm>
            <a:off x="2922881" y="1582573"/>
            <a:ext cx="3471852" cy="3524456"/>
          </a:xfrm>
          <a:prstGeom prst="diamon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Ромб 17"/>
          <p:cNvSpPr/>
          <p:nvPr/>
        </p:nvSpPr>
        <p:spPr>
          <a:xfrm>
            <a:off x="2834132" y="1524724"/>
            <a:ext cx="3630787" cy="364015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13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38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755576" y="1124744"/>
            <a:ext cx="7835897" cy="5424353"/>
            <a:chOff x="971600" y="1796134"/>
            <a:chExt cx="6408712" cy="4644622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971600" y="1804514"/>
              <a:ext cx="0" cy="46159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971600" y="1804514"/>
              <a:ext cx="64087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7380312" y="1804514"/>
              <a:ext cx="0" cy="46159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971600" y="6420417"/>
              <a:ext cx="64087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H="1" flipV="1">
              <a:off x="971601" y="4007559"/>
              <a:ext cx="2462889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4965705" y="4007560"/>
              <a:ext cx="23767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4207563" y="5117279"/>
              <a:ext cx="31676" cy="13234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H="1">
              <a:off x="4148738" y="1796134"/>
              <a:ext cx="15181" cy="10800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 descr="https://i.pinimg.com/736x/56/30/9f/56309f39324aee0df040053f1ec17539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8" t="2515" r="25885" b="65180"/>
          <a:stretch/>
        </p:blipFill>
        <p:spPr bwMode="auto">
          <a:xfrm>
            <a:off x="1287907" y="1234024"/>
            <a:ext cx="194669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.pinimg.com/736x/56/30/9f/56309f39324aee0df040053f1ec17539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DF9"/>
              </a:clrFrom>
              <a:clrTo>
                <a:srgbClr val="FEFD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367" b="64209" l="80000" r="97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001" t="40961" r="1910" b="32912"/>
          <a:stretch/>
        </p:blipFill>
        <p:spPr bwMode="auto">
          <a:xfrm>
            <a:off x="5940152" y="1296163"/>
            <a:ext cx="2000519" cy="206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.pinimg.com/736x/56/30/9f/56309f39324aee0df040053f1ec17539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986" b="64209" l="52429" r="73143">
                        <a14:foregroundMark x1="62429" y1="49640" x2="62000" y2="51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38" t="40390" r="25885" b="32875"/>
          <a:stretch/>
        </p:blipFill>
        <p:spPr bwMode="auto">
          <a:xfrm>
            <a:off x="1331640" y="4028500"/>
            <a:ext cx="2232248" cy="218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i.pinimg.com/736x/56/30/9f/56309f39324aee0df040053f1ec17539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15" b="26978" l="78429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22" t="3629" r="2001" b="70375"/>
          <a:stretch/>
        </p:blipFill>
        <p:spPr bwMode="auto">
          <a:xfrm>
            <a:off x="5639146" y="3881079"/>
            <a:ext cx="2605262" cy="248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7912" r="50000" b="13441"/>
          <a:stretch/>
        </p:blipFill>
        <p:spPr bwMode="auto">
          <a:xfrm>
            <a:off x="3525599" y="1948576"/>
            <a:ext cx="1982505" cy="248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Ромб 22"/>
          <p:cNvSpPr/>
          <p:nvPr/>
        </p:nvSpPr>
        <p:spPr>
          <a:xfrm>
            <a:off x="2858130" y="1536536"/>
            <a:ext cx="3630787" cy="364015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13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50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196752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Какой первый звук в слове?</a:t>
            </a:r>
            <a:endParaRPr lang="ru-RU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" b="99200" l="1714" r="100000">
                        <a14:foregroundMark x1="16857" y1="15733" x2="36857" y2="20933"/>
                        <a14:foregroundMark x1="22429" y1="11067" x2="20429" y2="18133"/>
                        <a14:foregroundMark x1="38857" y1="16667" x2="36857" y2="24133"/>
                        <a14:foregroundMark x1="18857" y1="18533" x2="23857" y2="20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34516"/>
            <a:ext cx="1710056" cy="183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https://img2.freepng.ru/20190901/lfr/transparent-cartoon-cook-clip-art-chef-finger-5d6bad87f35d83.57549631156733786399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foregroundMark x1="51444" y1="2250" x2="68333" y2="17375"/>
                        <a14:foregroundMark x1="48444" y1="45250" x2="44667" y2="84875"/>
                        <a14:foregroundMark x1="37889" y1="94250" x2="57778" y2="94625"/>
                        <a14:backgroundMark x1="66444" y1="1750" x2="73222" y2="5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90287"/>
            <a:ext cx="2380601" cy="211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mage.freepik.com/free-vector/cartoon-smiling-officer-policeman-standing_29190-534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143" y="2739167"/>
            <a:ext cx="2286570" cy="243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oxymaxplayroom.com/ru/content/images/2020/08/1969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90126"/>
            <a:ext cx="2124236" cy="212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Группа 50"/>
          <p:cNvGrpSpPr/>
          <p:nvPr/>
        </p:nvGrpSpPr>
        <p:grpSpPr>
          <a:xfrm>
            <a:off x="827584" y="3706376"/>
            <a:ext cx="1872208" cy="379172"/>
            <a:chOff x="827584" y="3706376"/>
            <a:chExt cx="1800200" cy="252782"/>
          </a:xfrm>
        </p:grpSpPr>
        <p:sp>
          <p:nvSpPr>
            <p:cNvPr id="48" name="Блок-схема: процесс 47"/>
            <p:cNvSpPr/>
            <p:nvPr/>
          </p:nvSpPr>
          <p:spPr>
            <a:xfrm>
              <a:off x="827584" y="3706377"/>
              <a:ext cx="1800200" cy="252781"/>
            </a:xfrm>
            <a:prstGeom prst="flowChartProces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979712" y="3706377"/>
              <a:ext cx="0" cy="2527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1403648" y="3706376"/>
              <a:ext cx="0" cy="2527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9" name="Группа 58"/>
          <p:cNvGrpSpPr/>
          <p:nvPr/>
        </p:nvGrpSpPr>
        <p:grpSpPr>
          <a:xfrm>
            <a:off x="2861810" y="4725144"/>
            <a:ext cx="1800200" cy="472744"/>
            <a:chOff x="827584" y="3706376"/>
            <a:chExt cx="1800200" cy="252782"/>
          </a:xfrm>
        </p:grpSpPr>
        <p:sp>
          <p:nvSpPr>
            <p:cNvPr id="60" name="Блок-схема: процесс 59"/>
            <p:cNvSpPr/>
            <p:nvPr/>
          </p:nvSpPr>
          <p:spPr>
            <a:xfrm>
              <a:off x="827584" y="3706377"/>
              <a:ext cx="1800200" cy="252781"/>
            </a:xfrm>
            <a:prstGeom prst="flowChartProces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1" name="Прямая соединительная линия 60"/>
            <p:cNvCxnSpPr/>
            <p:nvPr/>
          </p:nvCxnSpPr>
          <p:spPr>
            <a:xfrm>
              <a:off x="1979712" y="3706377"/>
              <a:ext cx="0" cy="2527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1403648" y="3706376"/>
              <a:ext cx="0" cy="2527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3" name="Группа 62"/>
          <p:cNvGrpSpPr/>
          <p:nvPr/>
        </p:nvGrpSpPr>
        <p:grpSpPr>
          <a:xfrm>
            <a:off x="4934208" y="3832766"/>
            <a:ext cx="1757935" cy="505808"/>
            <a:chOff x="827584" y="3706376"/>
            <a:chExt cx="1800200" cy="252782"/>
          </a:xfrm>
        </p:grpSpPr>
        <p:sp>
          <p:nvSpPr>
            <p:cNvPr id="64" name="Блок-схема: процесс 63"/>
            <p:cNvSpPr/>
            <p:nvPr/>
          </p:nvSpPr>
          <p:spPr>
            <a:xfrm>
              <a:off x="827584" y="3706377"/>
              <a:ext cx="1800200" cy="252781"/>
            </a:xfrm>
            <a:prstGeom prst="flowChartProces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5" name="Прямая соединительная линия 64"/>
            <p:cNvCxnSpPr/>
            <p:nvPr/>
          </p:nvCxnSpPr>
          <p:spPr>
            <a:xfrm>
              <a:off x="1979712" y="3706377"/>
              <a:ext cx="0" cy="2527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>
              <a:off x="1403648" y="3706376"/>
              <a:ext cx="0" cy="2527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7" name="Группа 66"/>
          <p:cNvGrpSpPr/>
          <p:nvPr/>
        </p:nvGrpSpPr>
        <p:grpSpPr>
          <a:xfrm>
            <a:off x="7024608" y="5197888"/>
            <a:ext cx="1939879" cy="463360"/>
            <a:chOff x="827584" y="3706376"/>
            <a:chExt cx="1800200" cy="252782"/>
          </a:xfrm>
        </p:grpSpPr>
        <p:sp>
          <p:nvSpPr>
            <p:cNvPr id="68" name="Блок-схема: процесс 67"/>
            <p:cNvSpPr/>
            <p:nvPr/>
          </p:nvSpPr>
          <p:spPr>
            <a:xfrm>
              <a:off x="827584" y="3706377"/>
              <a:ext cx="1800200" cy="252781"/>
            </a:xfrm>
            <a:prstGeom prst="flowChartProces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9" name="Прямая соединительная линия 68"/>
            <p:cNvCxnSpPr/>
            <p:nvPr/>
          </p:nvCxnSpPr>
          <p:spPr>
            <a:xfrm>
              <a:off x="1979712" y="3706377"/>
              <a:ext cx="0" cy="2527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>
              <a:off x="1403648" y="3706376"/>
              <a:ext cx="0" cy="2527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204" name="Picture 12" descr="https://i.ytimg.com/vi/41upNwerflU/hqdefault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5463" r="42340" b="5743"/>
          <a:stretch/>
        </p:blipFill>
        <p:spPr bwMode="auto">
          <a:xfrm>
            <a:off x="1027293" y="3698977"/>
            <a:ext cx="322659" cy="38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2" descr="https://i.ytimg.com/vi/41upNwerflU/hqdefault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5463" r="42340" b="5743"/>
          <a:stretch/>
        </p:blipFill>
        <p:spPr bwMode="auto">
          <a:xfrm>
            <a:off x="2987824" y="4744423"/>
            <a:ext cx="322659" cy="38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2" descr="https://i.ytimg.com/vi/41upNwerflU/hqdefault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5463" r="42340" b="5743"/>
          <a:stretch/>
        </p:blipFill>
        <p:spPr bwMode="auto">
          <a:xfrm>
            <a:off x="7164288" y="5236282"/>
            <a:ext cx="322659" cy="38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2" descr="https://i.ytimg.com/vi/41upNwerflU/hqdefault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5463" r="42340" b="5743"/>
          <a:stretch/>
        </p:blipFill>
        <p:spPr bwMode="auto">
          <a:xfrm>
            <a:off x="5076056" y="3918869"/>
            <a:ext cx="322659" cy="38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67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1731414" y="1916832"/>
            <a:ext cx="6297096" cy="4608512"/>
            <a:chOff x="1731414" y="1916832"/>
            <a:chExt cx="6297096" cy="4608512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731414" y="1916832"/>
              <a:ext cx="6297096" cy="4608512"/>
              <a:chOff x="1731414" y="1916832"/>
              <a:chExt cx="6297096" cy="4608512"/>
            </a:xfrm>
          </p:grpSpPr>
          <p:pic>
            <p:nvPicPr>
              <p:cNvPr id="9218" name="Picture 2" descr="https://1.bp.blogspot.com/-4W7SxXK7WfI/XDHaA_QDfxI/AAAAAAAABhw/oto40a6DevIT6GVf40O38e7tmJHvduuiQCLcBGAs/s1600/%25D0%259E%25D0%25B1%25D0%25BB%25D0%25BE%25D0%25B6%25D0%25BA%25D0%25B0%2B%25D0%25A3%25D0%259D%25D0%2598%25D0%2592%25D0%2595%25D0%25A0%25D0%25A1%25D0%2590%25D0%259B%25D0%25AC%25D0%259D%25D0%25AB%25D0%2599%2B%25D0%25A0%25D0%2590%25D0%2597%25D0%2594%25D0%2590%25D0%25A2%25D0%259E%25D0%25A7%25D0%259D%25D0%25AB%25D0%2599%2B%25D0%259C%25D0%2590%25D0%25A2%25D0%2595%25D0%25A0%25D0%2598%25D0%2590%25D0%259B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85" t="69547" r="25411" b="5750"/>
              <a:stretch/>
            </p:blipFill>
            <p:spPr bwMode="auto">
              <a:xfrm>
                <a:off x="1763688" y="1916832"/>
                <a:ext cx="6264822" cy="44644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Блок-схема: процесс 5"/>
              <p:cNvSpPr/>
              <p:nvPr/>
            </p:nvSpPr>
            <p:spPr>
              <a:xfrm>
                <a:off x="1731414" y="2564904"/>
                <a:ext cx="2592288" cy="3960440"/>
              </a:xfrm>
              <a:prstGeom prst="flowChartProcess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Блок-схема: процесс 7"/>
            <p:cNvSpPr/>
            <p:nvPr/>
          </p:nvSpPr>
          <p:spPr>
            <a:xfrm>
              <a:off x="5868144" y="3212976"/>
              <a:ext cx="1656184" cy="504056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83568" y="1196752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Характеристика звука с опорой на схему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1916832"/>
            <a:ext cx="144016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6" t="31430" r="11036" b="60832"/>
          <a:stretch/>
        </p:blipFill>
        <p:spPr bwMode="auto">
          <a:xfrm>
            <a:off x="1558933" y="2564904"/>
            <a:ext cx="1828800" cy="94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6" t="39470" r="9421" b="49041"/>
          <a:stretch/>
        </p:blipFill>
        <p:spPr bwMode="auto">
          <a:xfrm>
            <a:off x="2082721" y="3478606"/>
            <a:ext cx="1889674" cy="119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81" y="5106566"/>
            <a:ext cx="2627313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10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825</TotalTime>
  <Words>525</Words>
  <Application>Microsoft Office PowerPoint</Application>
  <PresentationFormat>Экран (4:3)</PresentationFormat>
  <Paragraphs>151</Paragraphs>
  <Slides>27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Ania</dc:creator>
  <cp:lastModifiedBy>Ania</cp:lastModifiedBy>
  <cp:revision>71</cp:revision>
  <dcterms:created xsi:type="dcterms:W3CDTF">2021-02-13T03:17:14Z</dcterms:created>
  <dcterms:modified xsi:type="dcterms:W3CDTF">2021-02-14T05:40:38Z</dcterms:modified>
</cp:coreProperties>
</file>