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68" r:id="rId5"/>
    <p:sldId id="258" r:id="rId6"/>
    <p:sldId id="259" r:id="rId7"/>
    <p:sldId id="270" r:id="rId8"/>
    <p:sldId id="260" r:id="rId9"/>
    <p:sldId id="269" r:id="rId10"/>
    <p:sldId id="261" r:id="rId11"/>
    <p:sldId id="262" r:id="rId12"/>
    <p:sldId id="263" r:id="rId13"/>
    <p:sldId id="264" r:id="rId14"/>
    <p:sldId id="265" r:id="rId15"/>
    <p:sldId id="271" r:id="rId16"/>
    <p:sldId id="272" r:id="rId17"/>
    <p:sldId id="266" r:id="rId18"/>
    <p:sldId id="273" r:id="rId19"/>
    <p:sldId id="275" r:id="rId20"/>
    <p:sldId id="276" r:id="rId21"/>
    <p:sldId id="277" r:id="rId22"/>
    <p:sldId id="279" r:id="rId23"/>
    <p:sldId id="281" r:id="rId24"/>
    <p:sldId id="280" r:id="rId25"/>
    <p:sldId id="274" r:id="rId26"/>
    <p:sldId id="283" r:id="rId27"/>
    <p:sldId id="282" r:id="rId28"/>
    <p:sldId id="284" r:id="rId29"/>
    <p:sldId id="285" r:id="rId30"/>
    <p:sldId id="26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009900"/>
    <a:srgbClr val="0000FF"/>
    <a:srgbClr val="00CC66"/>
    <a:srgbClr val="00FF00"/>
    <a:srgbClr val="33CCFF"/>
    <a:srgbClr val="333399"/>
    <a:srgbClr val="80008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A839C-2DC1-4673-A8CA-E17B04FCA231}" type="doc">
      <dgm:prSet loTypeId="urn:microsoft.com/office/officeart/2005/8/layout/radial3" loCatId="cycle" qsTypeId="urn:microsoft.com/office/officeart/2005/8/quickstyle/3d4" qsCatId="3D" csTypeId="urn:microsoft.com/office/officeart/2005/8/colors/colorful5" csCatId="colorful" phldr="1"/>
      <dgm:spPr/>
      <dgm:t>
        <a:bodyPr/>
        <a:lstStyle/>
        <a:p>
          <a:endParaRPr lang="ru-RU"/>
        </a:p>
      </dgm:t>
    </dgm:pt>
    <dgm:pt modelId="{593FD259-A36C-4BD7-9D7B-4C6C40D98479}">
      <dgm:prSet phldrT="[Текст]" custT="1"/>
      <dgm:spPr/>
      <dgm:t>
        <a:bodyPr/>
        <a:lstStyle/>
        <a:p>
          <a:r>
            <a:rPr lang="ru-RU" sz="2000" dirty="0" err="1" smtClean="0">
              <a:solidFill>
                <a:srgbClr val="00B050"/>
              </a:solidFill>
              <a:latin typeface="Arial Black" pitchFamily="34" charset="0"/>
            </a:rPr>
            <a:t>Эмоцио-нальное</a:t>
          </a:r>
          <a:r>
            <a:rPr lang="ru-RU" sz="2000" dirty="0" smtClean="0">
              <a:solidFill>
                <a:srgbClr val="00B050"/>
              </a:solidFill>
              <a:latin typeface="Arial Black" pitchFamily="34" charset="0"/>
            </a:rPr>
            <a:t> развитие</a:t>
          </a:r>
          <a:endParaRPr lang="ru-RU" sz="2000" dirty="0">
            <a:solidFill>
              <a:srgbClr val="00B050"/>
            </a:solidFill>
            <a:latin typeface="Arial Black" pitchFamily="34" charset="0"/>
          </a:endParaRPr>
        </a:p>
      </dgm:t>
    </dgm:pt>
    <dgm:pt modelId="{84765056-B570-4567-8ADB-684EEA68CE10}">
      <dgm:prSet phldrT="[Текст]" custT="1"/>
      <dgm:spPr/>
      <dgm:t>
        <a:bodyPr/>
        <a:lstStyle/>
        <a:p>
          <a:r>
            <a:rPr lang="ru-RU" sz="2000" dirty="0" err="1" smtClean="0">
              <a:solidFill>
                <a:srgbClr val="009900"/>
              </a:solidFill>
              <a:latin typeface="Arial Black" pitchFamily="34" charset="0"/>
            </a:rPr>
            <a:t>Эстетичес-кое</a:t>
          </a:r>
          <a:r>
            <a:rPr lang="ru-RU" sz="2000" dirty="0" smtClean="0">
              <a:solidFill>
                <a:srgbClr val="009900"/>
              </a:solidFill>
              <a:latin typeface="Arial Black" pitchFamily="34" charset="0"/>
            </a:rPr>
            <a:t> воспитание</a:t>
          </a:r>
          <a:endParaRPr lang="ru-RU" sz="2000" dirty="0">
            <a:solidFill>
              <a:srgbClr val="009900"/>
            </a:solidFill>
            <a:latin typeface="Arial Black" pitchFamily="34" charset="0"/>
          </a:endParaRPr>
        </a:p>
      </dgm:t>
    </dgm:pt>
    <dgm:pt modelId="{D6EEF30F-0478-4EA6-B70F-E04A9056F8B8}">
      <dgm:prSet phldrT="[Текст]" custT="1"/>
      <dgm:spPr/>
      <dgm:t>
        <a:bodyPr/>
        <a:lstStyle/>
        <a:p>
          <a:r>
            <a:rPr lang="ru-RU" sz="2000" dirty="0" err="1" smtClean="0">
              <a:solidFill>
                <a:srgbClr val="0033CC"/>
              </a:solidFill>
              <a:latin typeface="Arial Black" pitchFamily="34" charset="0"/>
            </a:rPr>
            <a:t>Познаватель-ное</a:t>
          </a:r>
          <a:r>
            <a:rPr lang="ru-RU" sz="2000" dirty="0" smtClean="0">
              <a:solidFill>
                <a:srgbClr val="0033CC"/>
              </a:solidFill>
              <a:latin typeface="Arial Black" pitchFamily="34" charset="0"/>
            </a:rPr>
            <a:t> развитие</a:t>
          </a:r>
          <a:endParaRPr lang="ru-RU" sz="2000" dirty="0">
            <a:solidFill>
              <a:srgbClr val="0033CC"/>
            </a:solidFill>
            <a:latin typeface="Arial Black" pitchFamily="34" charset="0"/>
          </a:endParaRPr>
        </a:p>
      </dgm:t>
    </dgm:pt>
    <dgm:pt modelId="{CFE6DDA3-8CFC-4AB5-A07A-4557FA418F58}">
      <dgm:prSet phldrT="[Текст]" custT="1"/>
      <dgm:spPr/>
      <dgm:t>
        <a:bodyPr/>
        <a:lstStyle/>
        <a:p>
          <a:r>
            <a:rPr lang="ru-RU" sz="2000" dirty="0" smtClean="0">
              <a:solidFill>
                <a:srgbClr val="0000FF"/>
              </a:solidFill>
              <a:latin typeface="Arial Black" pitchFamily="34" charset="0"/>
            </a:rPr>
            <a:t>Творческое развитие</a:t>
          </a:r>
          <a:endParaRPr lang="ru-RU" sz="2000" dirty="0">
            <a:solidFill>
              <a:srgbClr val="0000FF"/>
            </a:solidFill>
            <a:latin typeface="Arial Black" pitchFamily="34" charset="0"/>
          </a:endParaRPr>
        </a:p>
      </dgm:t>
    </dgm:pt>
    <dgm:pt modelId="{03046802-C64C-4F6F-8FCB-0ADA110277DD}">
      <dgm:prSet phldrT="[Текст]" custT="1"/>
      <dgm:spPr/>
      <dgm:t>
        <a:bodyPr/>
        <a:lstStyle/>
        <a:p>
          <a:r>
            <a:rPr lang="ru-RU" sz="2800" dirty="0" err="1" smtClean="0">
              <a:solidFill>
                <a:srgbClr val="333399"/>
              </a:solidFill>
              <a:latin typeface="Arial Black" pitchFamily="34" charset="0"/>
            </a:rPr>
            <a:t>Нетради-ционные</a:t>
          </a:r>
          <a:r>
            <a:rPr lang="ru-RU" sz="2800" dirty="0" smtClean="0">
              <a:solidFill>
                <a:srgbClr val="333399"/>
              </a:solidFill>
              <a:latin typeface="Arial Black" pitchFamily="34" charset="0"/>
            </a:rPr>
            <a:t> техники</a:t>
          </a:r>
          <a:endParaRPr lang="ru-RU" sz="2800" dirty="0">
            <a:solidFill>
              <a:srgbClr val="333399"/>
            </a:solidFill>
            <a:latin typeface="Arial Black" pitchFamily="34" charset="0"/>
          </a:endParaRPr>
        </a:p>
      </dgm:t>
    </dgm:pt>
    <dgm:pt modelId="{6E9C07AD-1049-4077-9D7E-30C743E971BB}" type="sibTrans" cxnId="{B3AAA20C-7752-4D92-802F-D0A69BBCF09B}">
      <dgm:prSet/>
      <dgm:spPr/>
      <dgm:t>
        <a:bodyPr/>
        <a:lstStyle/>
        <a:p>
          <a:endParaRPr lang="ru-RU"/>
        </a:p>
      </dgm:t>
    </dgm:pt>
    <dgm:pt modelId="{EAF9EC48-E972-4294-B0C1-BA35B42B9D9E}" type="parTrans" cxnId="{B3AAA20C-7752-4D92-802F-D0A69BBCF09B}">
      <dgm:prSet/>
      <dgm:spPr/>
      <dgm:t>
        <a:bodyPr/>
        <a:lstStyle/>
        <a:p>
          <a:endParaRPr lang="ru-RU"/>
        </a:p>
      </dgm:t>
    </dgm:pt>
    <dgm:pt modelId="{D4EC068F-829C-43C1-87FC-6D2F92AA2E35}" type="sibTrans" cxnId="{837694F1-BCE0-488B-8BF7-CAABED07FC68}">
      <dgm:prSet/>
      <dgm:spPr/>
      <dgm:t>
        <a:bodyPr/>
        <a:lstStyle/>
        <a:p>
          <a:endParaRPr lang="ru-RU"/>
        </a:p>
      </dgm:t>
    </dgm:pt>
    <dgm:pt modelId="{F172504F-1784-4AEB-B392-01A47B2ADE40}" type="parTrans" cxnId="{837694F1-BCE0-488B-8BF7-CAABED07FC68}">
      <dgm:prSet/>
      <dgm:spPr/>
      <dgm:t>
        <a:bodyPr/>
        <a:lstStyle/>
        <a:p>
          <a:endParaRPr lang="ru-RU"/>
        </a:p>
      </dgm:t>
    </dgm:pt>
    <dgm:pt modelId="{F74ABE33-E5B5-4B79-97BA-BFEC62A0EE1E}" type="sibTrans" cxnId="{F80CA261-3B95-406B-AC43-11F74C59D086}">
      <dgm:prSet/>
      <dgm:spPr/>
      <dgm:t>
        <a:bodyPr/>
        <a:lstStyle/>
        <a:p>
          <a:endParaRPr lang="ru-RU"/>
        </a:p>
      </dgm:t>
    </dgm:pt>
    <dgm:pt modelId="{1C4C52DE-B8CA-41EE-BCF7-1D37A76F1AF6}" type="parTrans" cxnId="{F80CA261-3B95-406B-AC43-11F74C59D086}">
      <dgm:prSet/>
      <dgm:spPr/>
      <dgm:t>
        <a:bodyPr/>
        <a:lstStyle/>
        <a:p>
          <a:endParaRPr lang="ru-RU"/>
        </a:p>
      </dgm:t>
    </dgm:pt>
    <dgm:pt modelId="{34B36D16-81CE-4A47-94E2-20C566E8AAF9}" type="sibTrans" cxnId="{B24706AF-3443-434C-8ED9-072C26447054}">
      <dgm:prSet/>
      <dgm:spPr/>
      <dgm:t>
        <a:bodyPr/>
        <a:lstStyle/>
        <a:p>
          <a:endParaRPr lang="ru-RU"/>
        </a:p>
      </dgm:t>
    </dgm:pt>
    <dgm:pt modelId="{B371EACE-2E6F-453D-90BC-DC215169C461}" type="parTrans" cxnId="{B24706AF-3443-434C-8ED9-072C26447054}">
      <dgm:prSet/>
      <dgm:spPr/>
      <dgm:t>
        <a:bodyPr/>
        <a:lstStyle/>
        <a:p>
          <a:endParaRPr lang="ru-RU"/>
        </a:p>
      </dgm:t>
    </dgm:pt>
    <dgm:pt modelId="{889F2030-CBB3-4917-BE1D-BD03F39B9A53}" type="sibTrans" cxnId="{422D6B76-3E9E-48B1-BE39-0D3C53EC74C8}">
      <dgm:prSet/>
      <dgm:spPr/>
      <dgm:t>
        <a:bodyPr/>
        <a:lstStyle/>
        <a:p>
          <a:endParaRPr lang="ru-RU"/>
        </a:p>
      </dgm:t>
    </dgm:pt>
    <dgm:pt modelId="{96926DB4-93EC-47D2-9509-21051B1DE7DD}" type="parTrans" cxnId="{422D6B76-3E9E-48B1-BE39-0D3C53EC74C8}">
      <dgm:prSet/>
      <dgm:spPr/>
      <dgm:t>
        <a:bodyPr/>
        <a:lstStyle/>
        <a:p>
          <a:endParaRPr lang="ru-RU"/>
        </a:p>
      </dgm:t>
    </dgm:pt>
    <dgm:pt modelId="{55DEDB38-1A2B-4E35-8161-06FCF8BFDB5C}">
      <dgm:prSet phldrT="[Текст]" custT="1"/>
      <dgm:spPr/>
      <dgm:t>
        <a:bodyPr/>
        <a:lstStyle/>
        <a:p>
          <a:r>
            <a:rPr lang="ru-RU" sz="2000" dirty="0" smtClean="0">
              <a:solidFill>
                <a:srgbClr val="008000"/>
              </a:solidFill>
              <a:latin typeface="Arial Black" pitchFamily="34" charset="0"/>
            </a:rPr>
            <a:t>Трудовое развитие</a:t>
          </a:r>
          <a:endParaRPr lang="ru-RU" sz="2000" dirty="0">
            <a:solidFill>
              <a:srgbClr val="008000"/>
            </a:solidFill>
            <a:latin typeface="Arial Black" pitchFamily="34" charset="0"/>
          </a:endParaRPr>
        </a:p>
      </dgm:t>
    </dgm:pt>
    <dgm:pt modelId="{D8677716-55C5-42FA-B36A-2817560D89A0}" type="parTrans" cxnId="{049E36C4-5B26-423D-B541-BAD830F4E267}">
      <dgm:prSet/>
      <dgm:spPr/>
      <dgm:t>
        <a:bodyPr/>
        <a:lstStyle/>
        <a:p>
          <a:endParaRPr lang="ru-RU"/>
        </a:p>
      </dgm:t>
    </dgm:pt>
    <dgm:pt modelId="{E88991BE-B9D7-41BE-BE4E-EE059687DFF9}" type="sibTrans" cxnId="{049E36C4-5B26-423D-B541-BAD830F4E267}">
      <dgm:prSet/>
      <dgm:spPr/>
      <dgm:t>
        <a:bodyPr/>
        <a:lstStyle/>
        <a:p>
          <a:endParaRPr lang="ru-RU"/>
        </a:p>
      </dgm:t>
    </dgm:pt>
    <dgm:pt modelId="{E471B690-620D-4143-BCE9-8ED9F61038A3}">
      <dgm:prSet phldrT="[Текст]" custT="1"/>
      <dgm:spPr/>
      <dgm:t>
        <a:bodyPr/>
        <a:lstStyle/>
        <a:p>
          <a:r>
            <a:rPr lang="ru-RU" sz="2000" dirty="0" smtClean="0">
              <a:solidFill>
                <a:srgbClr val="FF0000"/>
              </a:solidFill>
              <a:latin typeface="Arial Black" pitchFamily="34" charset="0"/>
            </a:rPr>
            <a:t>Развитие мелкой моторики</a:t>
          </a:r>
          <a:endParaRPr lang="ru-RU" sz="2000" dirty="0">
            <a:solidFill>
              <a:srgbClr val="FF0000"/>
            </a:solidFill>
            <a:latin typeface="Arial Black" pitchFamily="34" charset="0"/>
          </a:endParaRPr>
        </a:p>
      </dgm:t>
    </dgm:pt>
    <dgm:pt modelId="{A50654C6-37DA-432D-81E6-04A29EAAE836}" type="parTrans" cxnId="{37466A9C-CE5F-481B-86D8-68BDF365C5ED}">
      <dgm:prSet/>
      <dgm:spPr/>
      <dgm:t>
        <a:bodyPr/>
        <a:lstStyle/>
        <a:p>
          <a:endParaRPr lang="ru-RU"/>
        </a:p>
      </dgm:t>
    </dgm:pt>
    <dgm:pt modelId="{03F3075C-D4D2-496F-8AA7-3A5430938C38}" type="sibTrans" cxnId="{37466A9C-CE5F-481B-86D8-68BDF365C5ED}">
      <dgm:prSet/>
      <dgm:spPr/>
      <dgm:t>
        <a:bodyPr/>
        <a:lstStyle/>
        <a:p>
          <a:endParaRPr lang="ru-RU"/>
        </a:p>
      </dgm:t>
    </dgm:pt>
    <dgm:pt modelId="{8AB9A064-4CF8-4DC3-A1E2-3B51CA67DAAA}">
      <dgm:prSet phldrT="[Текст]" custT="1"/>
      <dgm:spPr/>
      <dgm:t>
        <a:bodyPr/>
        <a:lstStyle/>
        <a:p>
          <a:r>
            <a:rPr lang="ru-RU" sz="2000" dirty="0" err="1" smtClean="0">
              <a:solidFill>
                <a:schemeClr val="accent6">
                  <a:lumMod val="75000"/>
                </a:schemeClr>
              </a:solidFill>
              <a:latin typeface="Arial Black" pitchFamily="34" charset="0"/>
            </a:rPr>
            <a:t>Нравствен-ное</a:t>
          </a:r>
          <a:r>
            <a:rPr lang="ru-RU" sz="2000" dirty="0" smtClean="0">
              <a:solidFill>
                <a:schemeClr val="accent6">
                  <a:lumMod val="75000"/>
                </a:schemeClr>
              </a:solidFill>
              <a:latin typeface="Arial Black" pitchFamily="34" charset="0"/>
            </a:rPr>
            <a:t> развитие</a:t>
          </a:r>
          <a:endParaRPr lang="ru-RU" sz="2000" dirty="0">
            <a:solidFill>
              <a:schemeClr val="accent6">
                <a:lumMod val="75000"/>
              </a:schemeClr>
            </a:solidFill>
            <a:latin typeface="Arial Black" pitchFamily="34" charset="0"/>
          </a:endParaRPr>
        </a:p>
      </dgm:t>
    </dgm:pt>
    <dgm:pt modelId="{3B91FE9E-D34C-4626-A969-CE98801B4892}" type="parTrans" cxnId="{38AABC43-CDF4-482D-8D1C-3286E028BF44}">
      <dgm:prSet/>
      <dgm:spPr/>
      <dgm:t>
        <a:bodyPr/>
        <a:lstStyle/>
        <a:p>
          <a:endParaRPr lang="ru-RU"/>
        </a:p>
      </dgm:t>
    </dgm:pt>
    <dgm:pt modelId="{62765F4A-DC0B-40A0-9842-A5D784FAA4D8}" type="sibTrans" cxnId="{38AABC43-CDF4-482D-8D1C-3286E028BF44}">
      <dgm:prSet/>
      <dgm:spPr/>
      <dgm:t>
        <a:bodyPr/>
        <a:lstStyle/>
        <a:p>
          <a:endParaRPr lang="ru-RU"/>
        </a:p>
      </dgm:t>
    </dgm:pt>
    <dgm:pt modelId="{8AD9B4D4-6C82-455B-A96C-EBCC8440DC17}">
      <dgm:prSet phldrT="[Текст]" custT="1"/>
      <dgm:spPr/>
      <dgm:t>
        <a:bodyPr/>
        <a:lstStyle/>
        <a:p>
          <a:r>
            <a:rPr lang="ru-RU" sz="2000" dirty="0" smtClean="0">
              <a:solidFill>
                <a:schemeClr val="accent6">
                  <a:lumMod val="50000"/>
                </a:schemeClr>
              </a:solidFill>
              <a:latin typeface="Arial Black" pitchFamily="34" charset="0"/>
            </a:rPr>
            <a:t>Умственное развитие</a:t>
          </a:r>
          <a:endParaRPr lang="ru-RU" sz="2000" dirty="0">
            <a:solidFill>
              <a:schemeClr val="accent6">
                <a:lumMod val="50000"/>
              </a:schemeClr>
            </a:solidFill>
            <a:latin typeface="Arial Black" pitchFamily="34" charset="0"/>
          </a:endParaRPr>
        </a:p>
      </dgm:t>
    </dgm:pt>
    <dgm:pt modelId="{DFB31A3D-B0E3-4D8C-8A1C-51855FE781E6}" type="parTrans" cxnId="{47026E90-015B-41A3-8FB2-40F4A3783540}">
      <dgm:prSet/>
      <dgm:spPr/>
      <dgm:t>
        <a:bodyPr/>
        <a:lstStyle/>
        <a:p>
          <a:endParaRPr lang="ru-RU"/>
        </a:p>
      </dgm:t>
    </dgm:pt>
    <dgm:pt modelId="{BE99B097-5BDB-404B-94D8-11485A0B2769}" type="sibTrans" cxnId="{47026E90-015B-41A3-8FB2-40F4A3783540}">
      <dgm:prSet/>
      <dgm:spPr/>
      <dgm:t>
        <a:bodyPr/>
        <a:lstStyle/>
        <a:p>
          <a:endParaRPr lang="ru-RU"/>
        </a:p>
      </dgm:t>
    </dgm:pt>
    <dgm:pt modelId="{FCA87E57-86BB-4AB2-85B0-B049BE6E7D83}" type="pres">
      <dgm:prSet presAssocID="{F4CA839C-2DC1-4673-A8CA-E17B04FCA231}" presName="composite" presStyleCnt="0">
        <dgm:presLayoutVars>
          <dgm:chMax val="1"/>
          <dgm:dir/>
          <dgm:resizeHandles val="exact"/>
        </dgm:presLayoutVars>
      </dgm:prSet>
      <dgm:spPr/>
      <dgm:t>
        <a:bodyPr/>
        <a:lstStyle/>
        <a:p>
          <a:endParaRPr lang="ru-RU"/>
        </a:p>
      </dgm:t>
    </dgm:pt>
    <dgm:pt modelId="{0A535D38-16E6-43CE-949A-CFEE14A92458}" type="pres">
      <dgm:prSet presAssocID="{F4CA839C-2DC1-4673-A8CA-E17B04FCA231}" presName="radial" presStyleCnt="0">
        <dgm:presLayoutVars>
          <dgm:animLvl val="ctr"/>
        </dgm:presLayoutVars>
      </dgm:prSet>
      <dgm:spPr/>
    </dgm:pt>
    <dgm:pt modelId="{8D03C92A-9CC0-4ECA-BF22-4F06DBC454EC}" type="pres">
      <dgm:prSet presAssocID="{03046802-C64C-4F6F-8FCB-0ADA110277DD}" presName="centerShape" presStyleLbl="vennNode1" presStyleIdx="0" presStyleCnt="9" custScaleX="87138" custScaleY="65627" custLinFactNeighborX="897" custLinFactNeighborY="-4389"/>
      <dgm:spPr/>
      <dgm:t>
        <a:bodyPr/>
        <a:lstStyle/>
        <a:p>
          <a:endParaRPr lang="ru-RU"/>
        </a:p>
      </dgm:t>
    </dgm:pt>
    <dgm:pt modelId="{BF5FF33C-9C5A-40F6-A150-38FDFE0D3854}" type="pres">
      <dgm:prSet presAssocID="{CFE6DDA3-8CFC-4AB5-A07A-4557FA418F58}" presName="node" presStyleLbl="vennNode1" presStyleIdx="1" presStyleCnt="9" custScaleX="162029" custScaleY="57710" custRadScaleRad="149831" custRadScaleInc="-260575">
        <dgm:presLayoutVars>
          <dgm:bulletEnabled val="1"/>
        </dgm:presLayoutVars>
      </dgm:prSet>
      <dgm:spPr/>
      <dgm:t>
        <a:bodyPr/>
        <a:lstStyle/>
        <a:p>
          <a:endParaRPr lang="ru-RU"/>
        </a:p>
      </dgm:t>
    </dgm:pt>
    <dgm:pt modelId="{57193198-57BF-4703-AA38-D57B5069D483}" type="pres">
      <dgm:prSet presAssocID="{D6EEF30F-0478-4EA6-B70F-E04A9056F8B8}" presName="node" presStyleLbl="vennNode1" presStyleIdx="2" presStyleCnt="9" custScaleX="181268" custScaleY="60581" custRadScaleRad="150980" custRadScaleInc="34158">
        <dgm:presLayoutVars>
          <dgm:bulletEnabled val="1"/>
        </dgm:presLayoutVars>
      </dgm:prSet>
      <dgm:spPr/>
      <dgm:t>
        <a:bodyPr/>
        <a:lstStyle/>
        <a:p>
          <a:endParaRPr lang="ru-RU"/>
        </a:p>
      </dgm:t>
    </dgm:pt>
    <dgm:pt modelId="{DE8F7567-9A70-42D5-90B5-1CEA5DC0D869}" type="pres">
      <dgm:prSet presAssocID="{55DEDB38-1A2B-4E35-8161-06FCF8BFDB5C}" presName="node" presStyleLbl="vennNode1" presStyleIdx="3" presStyleCnt="9" custScaleX="133830" custScaleY="60581" custRadScaleRad="143666" custRadScaleInc="68118">
        <dgm:presLayoutVars>
          <dgm:bulletEnabled val="1"/>
        </dgm:presLayoutVars>
      </dgm:prSet>
      <dgm:spPr/>
      <dgm:t>
        <a:bodyPr/>
        <a:lstStyle/>
        <a:p>
          <a:endParaRPr lang="ru-RU"/>
        </a:p>
      </dgm:t>
    </dgm:pt>
    <dgm:pt modelId="{4871FD00-85AA-4E41-9975-6AABBE36D17F}" type="pres">
      <dgm:prSet presAssocID="{84765056-B570-4567-8ADB-684EEA68CE10}" presName="node" presStyleLbl="vennNode1" presStyleIdx="4" presStyleCnt="9" custScaleX="162923" custScaleY="78926" custRadScaleRad="102991" custRadScaleInc="-307529">
        <dgm:presLayoutVars>
          <dgm:bulletEnabled val="1"/>
        </dgm:presLayoutVars>
      </dgm:prSet>
      <dgm:spPr/>
      <dgm:t>
        <a:bodyPr/>
        <a:lstStyle/>
        <a:p>
          <a:endParaRPr lang="ru-RU"/>
        </a:p>
      </dgm:t>
    </dgm:pt>
    <dgm:pt modelId="{9EDBDE4A-4688-4996-98A2-3145CF008B9B}" type="pres">
      <dgm:prSet presAssocID="{593FD259-A36C-4BD7-9D7B-4C6C40D98479}" presName="node" presStyleLbl="vennNode1" presStyleIdx="5" presStyleCnt="9" custScaleX="131486" custScaleY="85357" custRadScaleRad="157913" custRadScaleInc="-201411">
        <dgm:presLayoutVars>
          <dgm:bulletEnabled val="1"/>
        </dgm:presLayoutVars>
      </dgm:prSet>
      <dgm:spPr/>
      <dgm:t>
        <a:bodyPr/>
        <a:lstStyle/>
        <a:p>
          <a:endParaRPr lang="ru-RU"/>
        </a:p>
      </dgm:t>
    </dgm:pt>
    <dgm:pt modelId="{734A7E98-8065-42B2-97F2-426DAA574D85}" type="pres">
      <dgm:prSet presAssocID="{E471B690-620D-4143-BCE9-8ED9F61038A3}" presName="node" presStyleLbl="vennNode1" presStyleIdx="6" presStyleCnt="9" custScaleX="135407" custScaleY="83447" custRadScaleRad="168078" custRadScaleInc="101881">
        <dgm:presLayoutVars>
          <dgm:bulletEnabled val="1"/>
        </dgm:presLayoutVars>
      </dgm:prSet>
      <dgm:spPr/>
      <dgm:t>
        <a:bodyPr/>
        <a:lstStyle/>
        <a:p>
          <a:endParaRPr lang="ru-RU"/>
        </a:p>
      </dgm:t>
    </dgm:pt>
    <dgm:pt modelId="{FF222DA3-B2F5-48F6-8B02-21B05C81C383}" type="pres">
      <dgm:prSet presAssocID="{8AB9A064-4CF8-4DC3-A1E2-3B51CA67DAAA}" presName="node" presStyleLbl="vennNode1" presStyleIdx="7" presStyleCnt="9" custScaleX="161181" custScaleY="81656" custRadScaleRad="102465" custRadScaleInc="-200357">
        <dgm:presLayoutVars>
          <dgm:bulletEnabled val="1"/>
        </dgm:presLayoutVars>
      </dgm:prSet>
      <dgm:spPr/>
      <dgm:t>
        <a:bodyPr/>
        <a:lstStyle/>
        <a:p>
          <a:endParaRPr lang="ru-RU"/>
        </a:p>
      </dgm:t>
    </dgm:pt>
    <dgm:pt modelId="{93919ED3-F715-43A8-8A4F-131B1827AAA6}" type="pres">
      <dgm:prSet presAssocID="{8AD9B4D4-6C82-455B-A96C-EBCC8440DC17}" presName="node" presStyleLbl="vennNode1" presStyleIdx="8" presStyleCnt="9" custScaleX="170638" custScaleY="65101" custRadScaleRad="163000" custRadScaleInc="-37863">
        <dgm:presLayoutVars>
          <dgm:bulletEnabled val="1"/>
        </dgm:presLayoutVars>
      </dgm:prSet>
      <dgm:spPr/>
      <dgm:t>
        <a:bodyPr/>
        <a:lstStyle/>
        <a:p>
          <a:endParaRPr lang="ru-RU"/>
        </a:p>
      </dgm:t>
    </dgm:pt>
  </dgm:ptLst>
  <dgm:cxnLst>
    <dgm:cxn modelId="{4FD0247F-B550-4536-A168-7BC71C20685F}" type="presOf" srcId="{CFE6DDA3-8CFC-4AB5-A07A-4557FA418F58}" destId="{BF5FF33C-9C5A-40F6-A150-38FDFE0D3854}" srcOrd="0" destOrd="0" presId="urn:microsoft.com/office/officeart/2005/8/layout/radial3"/>
    <dgm:cxn modelId="{B5A7ED61-6BC8-4B36-A818-83236155C205}" type="presOf" srcId="{D6EEF30F-0478-4EA6-B70F-E04A9056F8B8}" destId="{57193198-57BF-4703-AA38-D57B5069D483}" srcOrd="0" destOrd="0" presId="urn:microsoft.com/office/officeart/2005/8/layout/radial3"/>
    <dgm:cxn modelId="{FDC4A7E9-2F66-4D2E-995D-86194550D0C0}" type="presOf" srcId="{F4CA839C-2DC1-4673-A8CA-E17B04FCA231}" destId="{FCA87E57-86BB-4AB2-85B0-B049BE6E7D83}" srcOrd="0" destOrd="0" presId="urn:microsoft.com/office/officeart/2005/8/layout/radial3"/>
    <dgm:cxn modelId="{E534D7BC-48FD-48E2-AEE1-87720CECDD43}" type="presOf" srcId="{E471B690-620D-4143-BCE9-8ED9F61038A3}" destId="{734A7E98-8065-42B2-97F2-426DAA574D85}" srcOrd="0" destOrd="0" presId="urn:microsoft.com/office/officeart/2005/8/layout/radial3"/>
    <dgm:cxn modelId="{F001E4BC-8E85-490F-A1E9-DF0C062B0C5E}" type="presOf" srcId="{8AB9A064-4CF8-4DC3-A1E2-3B51CA67DAAA}" destId="{FF222DA3-B2F5-48F6-8B02-21B05C81C383}" srcOrd="0" destOrd="0" presId="urn:microsoft.com/office/officeart/2005/8/layout/radial3"/>
    <dgm:cxn modelId="{B3AAA20C-7752-4D92-802F-D0A69BBCF09B}" srcId="{F4CA839C-2DC1-4673-A8CA-E17B04FCA231}" destId="{03046802-C64C-4F6F-8FCB-0ADA110277DD}" srcOrd="0" destOrd="0" parTransId="{EAF9EC48-E972-4294-B0C1-BA35B42B9D9E}" sibTransId="{6E9C07AD-1049-4077-9D7E-30C743E971BB}"/>
    <dgm:cxn modelId="{46F85377-03C9-4740-812B-AB47BE9BB48C}" type="presOf" srcId="{84765056-B570-4567-8ADB-684EEA68CE10}" destId="{4871FD00-85AA-4E41-9975-6AABBE36D17F}" srcOrd="0" destOrd="0" presId="urn:microsoft.com/office/officeart/2005/8/layout/radial3"/>
    <dgm:cxn modelId="{B24706AF-3443-434C-8ED9-072C26447054}" srcId="{03046802-C64C-4F6F-8FCB-0ADA110277DD}" destId="{D6EEF30F-0478-4EA6-B70F-E04A9056F8B8}" srcOrd="1" destOrd="0" parTransId="{B371EACE-2E6F-453D-90BC-DC215169C461}" sibTransId="{34B36D16-81CE-4A47-94E2-20C566E8AAF9}"/>
    <dgm:cxn modelId="{FA5AAEC9-A6C3-461B-B2F7-B7183C15FF9F}" type="presOf" srcId="{8AD9B4D4-6C82-455B-A96C-EBCC8440DC17}" destId="{93919ED3-F715-43A8-8A4F-131B1827AAA6}" srcOrd="0" destOrd="0" presId="urn:microsoft.com/office/officeart/2005/8/layout/radial3"/>
    <dgm:cxn modelId="{422D6B76-3E9E-48B1-BE39-0D3C53EC74C8}" srcId="{03046802-C64C-4F6F-8FCB-0ADA110277DD}" destId="{CFE6DDA3-8CFC-4AB5-A07A-4557FA418F58}" srcOrd="0" destOrd="0" parTransId="{96926DB4-93EC-47D2-9509-21051B1DE7DD}" sibTransId="{889F2030-CBB3-4917-BE1D-BD03F39B9A53}"/>
    <dgm:cxn modelId="{3915EC17-AF51-4C85-B71F-3C51FE212678}" type="presOf" srcId="{593FD259-A36C-4BD7-9D7B-4C6C40D98479}" destId="{9EDBDE4A-4688-4996-98A2-3145CF008B9B}" srcOrd="0" destOrd="0" presId="urn:microsoft.com/office/officeart/2005/8/layout/radial3"/>
    <dgm:cxn modelId="{847B7D6E-E6C4-4B46-8732-C2F6A9CA3014}" type="presOf" srcId="{03046802-C64C-4F6F-8FCB-0ADA110277DD}" destId="{8D03C92A-9CC0-4ECA-BF22-4F06DBC454EC}" srcOrd="0" destOrd="0" presId="urn:microsoft.com/office/officeart/2005/8/layout/radial3"/>
    <dgm:cxn modelId="{A2A9DC6D-37E4-4F5E-B437-F14DA1D09DBE}" type="presOf" srcId="{55DEDB38-1A2B-4E35-8161-06FCF8BFDB5C}" destId="{DE8F7567-9A70-42D5-90B5-1CEA5DC0D869}" srcOrd="0" destOrd="0" presId="urn:microsoft.com/office/officeart/2005/8/layout/radial3"/>
    <dgm:cxn modelId="{37466A9C-CE5F-481B-86D8-68BDF365C5ED}" srcId="{03046802-C64C-4F6F-8FCB-0ADA110277DD}" destId="{E471B690-620D-4143-BCE9-8ED9F61038A3}" srcOrd="5" destOrd="0" parTransId="{A50654C6-37DA-432D-81E6-04A29EAAE836}" sibTransId="{03F3075C-D4D2-496F-8AA7-3A5430938C38}"/>
    <dgm:cxn modelId="{049E36C4-5B26-423D-B541-BAD830F4E267}" srcId="{03046802-C64C-4F6F-8FCB-0ADA110277DD}" destId="{55DEDB38-1A2B-4E35-8161-06FCF8BFDB5C}" srcOrd="2" destOrd="0" parTransId="{D8677716-55C5-42FA-B36A-2817560D89A0}" sibTransId="{E88991BE-B9D7-41BE-BE4E-EE059687DFF9}"/>
    <dgm:cxn modelId="{837694F1-BCE0-488B-8BF7-CAABED07FC68}" srcId="{03046802-C64C-4F6F-8FCB-0ADA110277DD}" destId="{593FD259-A36C-4BD7-9D7B-4C6C40D98479}" srcOrd="4" destOrd="0" parTransId="{F172504F-1784-4AEB-B392-01A47B2ADE40}" sibTransId="{D4EC068F-829C-43C1-87FC-6D2F92AA2E35}"/>
    <dgm:cxn modelId="{F80CA261-3B95-406B-AC43-11F74C59D086}" srcId="{03046802-C64C-4F6F-8FCB-0ADA110277DD}" destId="{84765056-B570-4567-8ADB-684EEA68CE10}" srcOrd="3" destOrd="0" parTransId="{1C4C52DE-B8CA-41EE-BCF7-1D37A76F1AF6}" sibTransId="{F74ABE33-E5B5-4B79-97BA-BFEC62A0EE1E}"/>
    <dgm:cxn modelId="{47026E90-015B-41A3-8FB2-40F4A3783540}" srcId="{03046802-C64C-4F6F-8FCB-0ADA110277DD}" destId="{8AD9B4D4-6C82-455B-A96C-EBCC8440DC17}" srcOrd="7" destOrd="0" parTransId="{DFB31A3D-B0E3-4D8C-8A1C-51855FE781E6}" sibTransId="{BE99B097-5BDB-404B-94D8-11485A0B2769}"/>
    <dgm:cxn modelId="{38AABC43-CDF4-482D-8D1C-3286E028BF44}" srcId="{03046802-C64C-4F6F-8FCB-0ADA110277DD}" destId="{8AB9A064-4CF8-4DC3-A1E2-3B51CA67DAAA}" srcOrd="6" destOrd="0" parTransId="{3B91FE9E-D34C-4626-A969-CE98801B4892}" sibTransId="{62765F4A-DC0B-40A0-9842-A5D784FAA4D8}"/>
    <dgm:cxn modelId="{21C633CB-5714-4DB2-94D7-6AB944CB23A0}" type="presParOf" srcId="{FCA87E57-86BB-4AB2-85B0-B049BE6E7D83}" destId="{0A535D38-16E6-43CE-949A-CFEE14A92458}" srcOrd="0" destOrd="0" presId="urn:microsoft.com/office/officeart/2005/8/layout/radial3"/>
    <dgm:cxn modelId="{60525ED5-35F4-4416-B033-CD2944941F8C}" type="presParOf" srcId="{0A535D38-16E6-43CE-949A-CFEE14A92458}" destId="{8D03C92A-9CC0-4ECA-BF22-4F06DBC454EC}" srcOrd="0" destOrd="0" presId="urn:microsoft.com/office/officeart/2005/8/layout/radial3"/>
    <dgm:cxn modelId="{5C0BEE24-E53F-4E64-A454-F20949E00628}" type="presParOf" srcId="{0A535D38-16E6-43CE-949A-CFEE14A92458}" destId="{BF5FF33C-9C5A-40F6-A150-38FDFE0D3854}" srcOrd="1" destOrd="0" presId="urn:microsoft.com/office/officeart/2005/8/layout/radial3"/>
    <dgm:cxn modelId="{35367AAC-FA06-4677-8015-4ACCD781D4DE}" type="presParOf" srcId="{0A535D38-16E6-43CE-949A-CFEE14A92458}" destId="{57193198-57BF-4703-AA38-D57B5069D483}" srcOrd="2" destOrd="0" presId="urn:microsoft.com/office/officeart/2005/8/layout/radial3"/>
    <dgm:cxn modelId="{27498EA8-84A1-4DA7-BE56-D1185F910049}" type="presParOf" srcId="{0A535D38-16E6-43CE-949A-CFEE14A92458}" destId="{DE8F7567-9A70-42D5-90B5-1CEA5DC0D869}" srcOrd="3" destOrd="0" presId="urn:microsoft.com/office/officeart/2005/8/layout/radial3"/>
    <dgm:cxn modelId="{57452171-B2B2-42C8-9584-EB12588A5759}" type="presParOf" srcId="{0A535D38-16E6-43CE-949A-CFEE14A92458}" destId="{4871FD00-85AA-4E41-9975-6AABBE36D17F}" srcOrd="4" destOrd="0" presId="urn:microsoft.com/office/officeart/2005/8/layout/radial3"/>
    <dgm:cxn modelId="{0598DA04-A563-4384-9CE3-316537FB8692}" type="presParOf" srcId="{0A535D38-16E6-43CE-949A-CFEE14A92458}" destId="{9EDBDE4A-4688-4996-98A2-3145CF008B9B}" srcOrd="5" destOrd="0" presId="urn:microsoft.com/office/officeart/2005/8/layout/radial3"/>
    <dgm:cxn modelId="{F3E3D021-D152-4F15-8E6B-EF9F8A271749}" type="presParOf" srcId="{0A535D38-16E6-43CE-949A-CFEE14A92458}" destId="{734A7E98-8065-42B2-97F2-426DAA574D85}" srcOrd="6" destOrd="0" presId="urn:microsoft.com/office/officeart/2005/8/layout/radial3"/>
    <dgm:cxn modelId="{3A761D4E-D960-4BB0-A521-9BB70F994CE2}" type="presParOf" srcId="{0A535D38-16E6-43CE-949A-CFEE14A92458}" destId="{FF222DA3-B2F5-48F6-8B02-21B05C81C383}" srcOrd="7" destOrd="0" presId="urn:microsoft.com/office/officeart/2005/8/layout/radial3"/>
    <dgm:cxn modelId="{EBEFC1B2-92D7-46DD-8D9C-EF5C8D13896F}" type="presParOf" srcId="{0A535D38-16E6-43CE-949A-CFEE14A92458}" destId="{93919ED3-F715-43A8-8A4F-131B1827AAA6}" srcOrd="8"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3C92A-9CC0-4ECA-BF22-4F06DBC454EC}">
      <dsp:nvSpPr>
        <dsp:cNvPr id="0" name=""/>
        <dsp:cNvSpPr/>
      </dsp:nvSpPr>
      <dsp:spPr>
        <a:xfrm>
          <a:off x="3347883" y="1512173"/>
          <a:ext cx="2736327" cy="2060834"/>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err="1" smtClean="0">
              <a:solidFill>
                <a:srgbClr val="333399"/>
              </a:solidFill>
              <a:latin typeface="Arial Black" pitchFamily="34" charset="0"/>
            </a:rPr>
            <a:t>Нетради-ционные</a:t>
          </a:r>
          <a:r>
            <a:rPr lang="ru-RU" sz="2800" kern="1200" dirty="0" smtClean="0">
              <a:solidFill>
                <a:srgbClr val="333399"/>
              </a:solidFill>
              <a:latin typeface="Arial Black" pitchFamily="34" charset="0"/>
            </a:rPr>
            <a:t> техники</a:t>
          </a:r>
          <a:endParaRPr lang="ru-RU" sz="2800" kern="1200" dirty="0">
            <a:solidFill>
              <a:srgbClr val="333399"/>
            </a:solidFill>
            <a:latin typeface="Arial Black" pitchFamily="34" charset="0"/>
          </a:endParaRPr>
        </a:p>
      </dsp:txBody>
      <dsp:txXfrm>
        <a:off x="3347883" y="1512173"/>
        <a:ext cx="2736327" cy="2060834"/>
      </dsp:txXfrm>
    </dsp:sp>
    <dsp:sp modelId="{BF5FF33C-9C5A-40F6-A150-38FDFE0D3854}">
      <dsp:nvSpPr>
        <dsp:cNvPr id="0" name=""/>
        <dsp:cNvSpPr/>
      </dsp:nvSpPr>
      <dsp:spPr>
        <a:xfrm>
          <a:off x="683558" y="3672413"/>
          <a:ext cx="2544036" cy="906111"/>
        </a:xfrm>
        <a:prstGeom prst="ellipse">
          <a:avLst/>
        </a:prstGeom>
        <a:solidFill>
          <a:schemeClr val="accent5">
            <a:alpha val="50000"/>
            <a:hueOff val="-1241735"/>
            <a:satOff val="4976"/>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00FF"/>
              </a:solidFill>
              <a:latin typeface="Arial Black" pitchFamily="34" charset="0"/>
            </a:rPr>
            <a:t>Творческое развитие</a:t>
          </a:r>
          <a:endParaRPr lang="ru-RU" sz="2000" kern="1200" dirty="0">
            <a:solidFill>
              <a:srgbClr val="0000FF"/>
            </a:solidFill>
            <a:latin typeface="Arial Black" pitchFamily="34" charset="0"/>
          </a:endParaRPr>
        </a:p>
      </dsp:txBody>
      <dsp:txXfrm>
        <a:off x="683558" y="3672413"/>
        <a:ext cx="2544036" cy="906111"/>
      </dsp:txXfrm>
    </dsp:sp>
    <dsp:sp modelId="{57193198-57BF-4703-AA38-D57B5069D483}">
      <dsp:nvSpPr>
        <dsp:cNvPr id="0" name=""/>
        <dsp:cNvSpPr/>
      </dsp:nvSpPr>
      <dsp:spPr>
        <a:xfrm>
          <a:off x="5940146" y="720081"/>
          <a:ext cx="2846110" cy="951189"/>
        </a:xfrm>
        <a:prstGeom prst="ellipse">
          <a:avLst/>
        </a:prstGeom>
        <a:solidFill>
          <a:schemeClr val="accent5">
            <a:alpha val="50000"/>
            <a:hueOff val="-2483469"/>
            <a:satOff val="9953"/>
            <a:lumOff val="21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solidFill>
                <a:srgbClr val="0033CC"/>
              </a:solidFill>
              <a:latin typeface="Arial Black" pitchFamily="34" charset="0"/>
            </a:rPr>
            <a:t>Познаватель-ное</a:t>
          </a:r>
          <a:r>
            <a:rPr lang="ru-RU" sz="2000" kern="1200" dirty="0" smtClean="0">
              <a:solidFill>
                <a:srgbClr val="0033CC"/>
              </a:solidFill>
              <a:latin typeface="Arial Black" pitchFamily="34" charset="0"/>
            </a:rPr>
            <a:t> развитие</a:t>
          </a:r>
          <a:endParaRPr lang="ru-RU" sz="2000" kern="1200" dirty="0">
            <a:solidFill>
              <a:srgbClr val="0033CC"/>
            </a:solidFill>
            <a:latin typeface="Arial Black" pitchFamily="34" charset="0"/>
          </a:endParaRPr>
        </a:p>
      </dsp:txBody>
      <dsp:txXfrm>
        <a:off x="5940146" y="720081"/>
        <a:ext cx="2846110" cy="951189"/>
      </dsp:txXfrm>
    </dsp:sp>
    <dsp:sp modelId="{DE8F7567-9A70-42D5-90B5-1CEA5DC0D869}">
      <dsp:nvSpPr>
        <dsp:cNvPr id="0" name=""/>
        <dsp:cNvSpPr/>
      </dsp:nvSpPr>
      <dsp:spPr>
        <a:xfrm>
          <a:off x="6156176" y="3744403"/>
          <a:ext cx="2101280" cy="951189"/>
        </a:xfrm>
        <a:prstGeom prst="ellipse">
          <a:avLst/>
        </a:prstGeom>
        <a:solidFill>
          <a:schemeClr val="accent5">
            <a:alpha val="50000"/>
            <a:hueOff val="-3725204"/>
            <a:satOff val="14929"/>
            <a:lumOff val="32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008000"/>
              </a:solidFill>
              <a:latin typeface="Arial Black" pitchFamily="34" charset="0"/>
            </a:rPr>
            <a:t>Трудовое развитие</a:t>
          </a:r>
          <a:endParaRPr lang="ru-RU" sz="2000" kern="1200" dirty="0">
            <a:solidFill>
              <a:srgbClr val="008000"/>
            </a:solidFill>
            <a:latin typeface="Arial Black" pitchFamily="34" charset="0"/>
          </a:endParaRPr>
        </a:p>
      </dsp:txBody>
      <dsp:txXfrm>
        <a:off x="6156176" y="3744403"/>
        <a:ext cx="2101280" cy="951189"/>
      </dsp:txXfrm>
    </dsp:sp>
    <dsp:sp modelId="{4871FD00-85AA-4E41-9975-6AABBE36D17F}">
      <dsp:nvSpPr>
        <dsp:cNvPr id="0" name=""/>
        <dsp:cNvSpPr/>
      </dsp:nvSpPr>
      <dsp:spPr>
        <a:xfrm>
          <a:off x="3275852" y="0"/>
          <a:ext cx="2558073" cy="1239226"/>
        </a:xfrm>
        <a:prstGeom prst="ellipse">
          <a:avLst/>
        </a:prstGeom>
        <a:solidFill>
          <a:schemeClr val="accent5">
            <a:alpha val="50000"/>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solidFill>
                <a:srgbClr val="009900"/>
              </a:solidFill>
              <a:latin typeface="Arial Black" pitchFamily="34" charset="0"/>
            </a:rPr>
            <a:t>Эстетичес-кое</a:t>
          </a:r>
          <a:r>
            <a:rPr lang="ru-RU" sz="2000" kern="1200" dirty="0" smtClean="0">
              <a:solidFill>
                <a:srgbClr val="009900"/>
              </a:solidFill>
              <a:latin typeface="Arial Black" pitchFamily="34" charset="0"/>
            </a:rPr>
            <a:t> воспитание</a:t>
          </a:r>
          <a:endParaRPr lang="ru-RU" sz="2000" kern="1200" dirty="0">
            <a:solidFill>
              <a:srgbClr val="009900"/>
            </a:solidFill>
            <a:latin typeface="Arial Black" pitchFamily="34" charset="0"/>
          </a:endParaRPr>
        </a:p>
      </dsp:txBody>
      <dsp:txXfrm>
        <a:off x="3275852" y="0"/>
        <a:ext cx="2558073" cy="1239226"/>
      </dsp:txXfrm>
    </dsp:sp>
    <dsp:sp modelId="{9EDBDE4A-4688-4996-98A2-3145CF008B9B}">
      <dsp:nvSpPr>
        <dsp:cNvPr id="0" name=""/>
        <dsp:cNvSpPr/>
      </dsp:nvSpPr>
      <dsp:spPr>
        <a:xfrm>
          <a:off x="6876256" y="2016215"/>
          <a:ext cx="2064477" cy="1340200"/>
        </a:xfrm>
        <a:prstGeom prst="ellipse">
          <a:avLst/>
        </a:prstGeom>
        <a:solidFill>
          <a:schemeClr val="accent5">
            <a:alpha val="50000"/>
            <a:hueOff val="-6208672"/>
            <a:satOff val="24882"/>
            <a:lumOff val="5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solidFill>
                <a:srgbClr val="00B050"/>
              </a:solidFill>
              <a:latin typeface="Arial Black" pitchFamily="34" charset="0"/>
            </a:rPr>
            <a:t>Эмоцио-нальное</a:t>
          </a:r>
          <a:r>
            <a:rPr lang="ru-RU" sz="2000" kern="1200" dirty="0" smtClean="0">
              <a:solidFill>
                <a:srgbClr val="00B050"/>
              </a:solidFill>
              <a:latin typeface="Arial Black" pitchFamily="34" charset="0"/>
            </a:rPr>
            <a:t> развитие</a:t>
          </a:r>
          <a:endParaRPr lang="ru-RU" sz="2000" kern="1200" dirty="0">
            <a:solidFill>
              <a:srgbClr val="00B050"/>
            </a:solidFill>
            <a:latin typeface="Arial Black" pitchFamily="34" charset="0"/>
          </a:endParaRPr>
        </a:p>
      </dsp:txBody>
      <dsp:txXfrm>
        <a:off x="6876256" y="2016215"/>
        <a:ext cx="2064477" cy="1340200"/>
      </dsp:txXfrm>
    </dsp:sp>
    <dsp:sp modelId="{734A7E98-8065-42B2-97F2-426DAA574D85}">
      <dsp:nvSpPr>
        <dsp:cNvPr id="0" name=""/>
        <dsp:cNvSpPr/>
      </dsp:nvSpPr>
      <dsp:spPr>
        <a:xfrm>
          <a:off x="179506" y="2016219"/>
          <a:ext cx="2126041" cy="1310211"/>
        </a:xfrm>
        <a:prstGeom prst="ellipse">
          <a:avLst/>
        </a:prstGeom>
        <a:solidFill>
          <a:schemeClr val="accent5">
            <a:alpha val="50000"/>
            <a:hueOff val="-7450407"/>
            <a:satOff val="29858"/>
            <a:lumOff val="6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0000"/>
              </a:solidFill>
              <a:latin typeface="Arial Black" pitchFamily="34" charset="0"/>
            </a:rPr>
            <a:t>Развитие мелкой моторики</a:t>
          </a:r>
          <a:endParaRPr lang="ru-RU" sz="2000" kern="1200" dirty="0">
            <a:solidFill>
              <a:srgbClr val="FF0000"/>
            </a:solidFill>
            <a:latin typeface="Arial Black" pitchFamily="34" charset="0"/>
          </a:endParaRPr>
        </a:p>
      </dsp:txBody>
      <dsp:txXfrm>
        <a:off x="179506" y="2016219"/>
        <a:ext cx="2126041" cy="1310211"/>
      </dsp:txXfrm>
    </dsp:sp>
    <dsp:sp modelId="{FF222DA3-B2F5-48F6-8B02-21B05C81C383}">
      <dsp:nvSpPr>
        <dsp:cNvPr id="0" name=""/>
        <dsp:cNvSpPr/>
      </dsp:nvSpPr>
      <dsp:spPr>
        <a:xfrm>
          <a:off x="3419874" y="4176465"/>
          <a:ext cx="2530721" cy="1282090"/>
        </a:xfrm>
        <a:prstGeom prst="ellipse">
          <a:avLst/>
        </a:prstGeom>
        <a:solidFill>
          <a:schemeClr val="accent5">
            <a:alpha val="50000"/>
            <a:hueOff val="-8692142"/>
            <a:satOff val="34835"/>
            <a:lumOff val="75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solidFill>
                <a:schemeClr val="accent6">
                  <a:lumMod val="75000"/>
                </a:schemeClr>
              </a:solidFill>
              <a:latin typeface="Arial Black" pitchFamily="34" charset="0"/>
            </a:rPr>
            <a:t>Нравствен-ное</a:t>
          </a:r>
          <a:r>
            <a:rPr lang="ru-RU" sz="2000" kern="1200" dirty="0" smtClean="0">
              <a:solidFill>
                <a:schemeClr val="accent6">
                  <a:lumMod val="75000"/>
                </a:schemeClr>
              </a:solidFill>
              <a:latin typeface="Arial Black" pitchFamily="34" charset="0"/>
            </a:rPr>
            <a:t> развитие</a:t>
          </a:r>
          <a:endParaRPr lang="ru-RU" sz="2000" kern="1200" dirty="0">
            <a:solidFill>
              <a:schemeClr val="accent6">
                <a:lumMod val="75000"/>
              </a:schemeClr>
            </a:solidFill>
            <a:latin typeface="Arial Black" pitchFamily="34" charset="0"/>
          </a:endParaRPr>
        </a:p>
      </dsp:txBody>
      <dsp:txXfrm>
        <a:off x="3419874" y="4176465"/>
        <a:ext cx="2530721" cy="1282090"/>
      </dsp:txXfrm>
    </dsp:sp>
    <dsp:sp modelId="{93919ED3-F715-43A8-8A4F-131B1827AAA6}">
      <dsp:nvSpPr>
        <dsp:cNvPr id="0" name=""/>
        <dsp:cNvSpPr/>
      </dsp:nvSpPr>
      <dsp:spPr>
        <a:xfrm>
          <a:off x="395525" y="648074"/>
          <a:ext cx="2679207" cy="1022158"/>
        </a:xfrm>
        <a:prstGeom prst="ellipse">
          <a:avLst/>
        </a:prstGeom>
        <a:solidFill>
          <a:schemeClr val="accent5">
            <a:alpha val="50000"/>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accent6">
                  <a:lumMod val="50000"/>
                </a:schemeClr>
              </a:solidFill>
              <a:latin typeface="Arial Black" pitchFamily="34" charset="0"/>
            </a:rPr>
            <a:t>Умственное развитие</a:t>
          </a:r>
          <a:endParaRPr lang="ru-RU" sz="2000" kern="1200" dirty="0">
            <a:solidFill>
              <a:schemeClr val="accent6">
                <a:lumMod val="50000"/>
              </a:schemeClr>
            </a:solidFill>
            <a:latin typeface="Arial Black" pitchFamily="34" charset="0"/>
          </a:endParaRPr>
        </a:p>
      </dsp:txBody>
      <dsp:txXfrm>
        <a:off x="395525" y="648074"/>
        <a:ext cx="2679207" cy="102215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211144" cy="1930226"/>
          </a:xfrm>
        </p:spPr>
        <p:txBody>
          <a:bodyPr>
            <a:noAutofit/>
          </a:bodyPr>
          <a:lstStyle/>
          <a:p>
            <a:r>
              <a:rPr lang="ru-RU"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Monotype Corsiva" pitchFamily="66" charset="0"/>
              </a:rPr>
              <a:t>Техники нетрадиционного рисования для детей дошкольного возраста</a:t>
            </a:r>
            <a:endParaRPr lang="ru-RU"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Monotype Corsiva" pitchFamily="66" charset="0"/>
            </a:endParaRPr>
          </a:p>
        </p:txBody>
      </p:sp>
      <p:sp>
        <p:nvSpPr>
          <p:cNvPr id="5" name="Rectangle 1"/>
          <p:cNvSpPr>
            <a:spLocks noChangeArrowheads="1"/>
          </p:cNvSpPr>
          <p:nvPr/>
        </p:nvSpPr>
        <p:spPr bwMode="auto">
          <a:xfrm>
            <a:off x="0" y="3429000"/>
            <a:ext cx="457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t>Это правда!</a:t>
            </a:r>
            <a:b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br>
            <a: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t>Ну что же тут скрывать?</a:t>
            </a:r>
            <a:b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br>
            <a: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t>Дети любят, очень любят рисовать.</a:t>
            </a:r>
            <a:b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br>
            <a: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t>На бумаге, на асфальте, на стене</a:t>
            </a:r>
            <a:b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br>
            <a: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t>И в трамвае на окне!</a:t>
            </a:r>
            <a:br>
              <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rPr>
            </a:br>
            <a:endParaRPr kumimoji="0" lang="ru-RU" sz="2400" b="1" i="0" u="none" strike="noStrike" cap="none" normalizeH="0" baseline="0" dirty="0" smtClean="0">
              <a:ln>
                <a:noFill/>
              </a:ln>
              <a:solidFill>
                <a:srgbClr val="0000FF"/>
              </a:solidFill>
              <a:effectLst/>
              <a:latin typeface="Monotype Corsiva" pitchFamily="66"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Э. Успенский</a:t>
            </a:r>
            <a:r>
              <a:rPr kumimoji="0" lang="ru-RU" sz="900" b="1"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ru-RU" sz="2000" b="1"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905">
                  <a:solidFill>
                    <a:srgbClr val="009900"/>
                  </a:solidFill>
                </a:ln>
                <a:solidFill>
                  <a:srgbClr val="009900"/>
                </a:solidFill>
                <a:effectLst>
                  <a:innerShdw blurRad="69850" dist="43180" dir="5400000">
                    <a:srgbClr val="000000">
                      <a:alpha val="65000"/>
                    </a:srgbClr>
                  </a:innerShdw>
                </a:effectLst>
                <a:latin typeface="Helvetica"/>
                <a:ea typeface="Times New Roman" pitchFamily="18" charset="0"/>
                <a:cs typeface="Times New Roman" pitchFamily="18" charset="0"/>
              </a:rPr>
              <a:t>Рисование ладошками (от 3 лет)</a:t>
            </a:r>
            <a:endParaRPr kumimoji="0" lang="ru-RU" b="1" i="0" u="none" strike="noStrike" normalizeH="0" baseline="0" dirty="0" smtClean="0">
              <a:ln w="1905">
                <a:solidFill>
                  <a:srgbClr val="92D050"/>
                </a:solidFill>
              </a:ln>
              <a:solidFill>
                <a:srgbClr val="009900"/>
              </a:soli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sng" strike="noStrike" normalizeH="0" baseline="0" dirty="0" smtClean="0">
                <a:ln w="1905">
                  <a:solidFill>
                    <a:srgbClr val="92D050"/>
                  </a:solidFill>
                </a:ln>
                <a:solidFill>
                  <a:srgbClr val="009900"/>
                </a:solidFill>
                <a:effectLst>
                  <a:innerShdw blurRad="69850" dist="43180" dir="5400000">
                    <a:srgbClr val="000000">
                      <a:alpha val="65000"/>
                    </a:srgbClr>
                  </a:innerShdw>
                </a:effectLst>
                <a:ea typeface="Times New Roman" pitchFamily="18" charset="0"/>
                <a:cs typeface="Times New Roman" pitchFamily="18" charset="0"/>
              </a:rPr>
              <a:t>Материалы: </a:t>
            </a:r>
            <a:r>
              <a:rPr kumimoji="0" lang="ru-RU" sz="2400" b="1" i="0" u="none" strike="noStrike" normalizeH="0" baseline="0" dirty="0" smtClean="0">
                <a:ln w="1905">
                  <a:solidFill>
                    <a:srgbClr val="92D050"/>
                  </a:solidFill>
                </a:ln>
                <a:solidFill>
                  <a:srgbClr val="009900"/>
                </a:solidFill>
                <a:effectLst>
                  <a:innerShdw blurRad="69850" dist="43180" dir="5400000">
                    <a:srgbClr val="000000">
                      <a:alpha val="65000"/>
                    </a:srgbClr>
                  </a:innerShdw>
                </a:effectLst>
                <a:ea typeface="Times New Roman" pitchFamily="18" charset="0"/>
                <a:cs typeface="Times New Roman" pitchFamily="18" charset="0"/>
              </a:rPr>
              <a:t>гуашь или акварель, широкая кисть или кусочек поролона, бумага любого цвета, салфетки</a:t>
            </a:r>
            <a:endParaRPr kumimoji="0" lang="ru-RU" b="1" i="0" u="none" strike="noStrike" normalizeH="0" baseline="0" dirty="0" smtClean="0">
              <a:ln w="1905">
                <a:solidFill>
                  <a:srgbClr val="92D050"/>
                </a:solidFill>
              </a:ln>
              <a:solidFill>
                <a:srgbClr val="009900"/>
              </a:soli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sng" strike="noStrike" normalizeH="0" baseline="0" dirty="0" smtClean="0">
                <a:ln w="1905">
                  <a:solidFill>
                    <a:srgbClr val="92D050"/>
                  </a:solidFill>
                </a:ln>
                <a:solidFill>
                  <a:srgbClr val="009900"/>
                </a:solidFill>
                <a:effectLst>
                  <a:innerShdw blurRad="69850" dist="43180" dir="5400000">
                    <a:srgbClr val="000000">
                      <a:alpha val="65000"/>
                    </a:srgbClr>
                  </a:innerShdw>
                </a:effectLst>
                <a:ea typeface="Times New Roman" pitchFamily="18" charset="0"/>
                <a:cs typeface="Times New Roman" pitchFamily="18" charset="0"/>
              </a:rPr>
              <a:t>Способ получения изображения: </a:t>
            </a:r>
            <a:r>
              <a:rPr kumimoji="0" lang="ru-RU" sz="2400" b="1" i="0" u="none" strike="noStrike" normalizeH="0" baseline="0" dirty="0" smtClean="0">
                <a:ln w="1905">
                  <a:solidFill>
                    <a:srgbClr val="92D050"/>
                  </a:solidFill>
                </a:ln>
                <a:solidFill>
                  <a:srgbClr val="009900"/>
                </a:solidFill>
                <a:effectLst>
                  <a:innerShdw blurRad="69850" dist="43180" dir="5400000">
                    <a:srgbClr val="000000">
                      <a:alpha val="65000"/>
                    </a:srgbClr>
                  </a:innerShdw>
                </a:effectLst>
                <a:ea typeface="Times New Roman" pitchFamily="18" charset="0"/>
                <a:cs typeface="Times New Roman" pitchFamily="18" charset="0"/>
              </a:rPr>
              <a:t>поролоном или широкой кистью окрашиваем ладошку ребенка выбранным цветом, затем отпечатываем ладошку на бумаге, дорисовываем недостающие детали. Можно использовать одновременно несколько цветов. После работы ладошку вытираем салфеткой и оставшуюся краску смываем водой.</a:t>
            </a:r>
            <a:endParaRPr kumimoji="0" lang="ru-RU" sz="4800" b="1" i="0" u="none" strike="noStrike" normalizeH="0" baseline="0" dirty="0" smtClean="0">
              <a:ln w="1905">
                <a:solidFill>
                  <a:srgbClr val="92D050"/>
                </a:solidFill>
              </a:ln>
              <a:solidFill>
                <a:srgbClr val="009900"/>
              </a:solidFill>
              <a:effectLst>
                <a:innerShdw blurRad="69850" dist="43180" dir="5400000">
                  <a:srgbClr val="000000">
                    <a:alpha val="65000"/>
                  </a:srgbClr>
                </a:innerShdw>
              </a:effectLst>
              <a:cs typeface="Arial" pitchFamily="34" charset="0"/>
            </a:endParaRPr>
          </a:p>
        </p:txBody>
      </p:sp>
      <p:pic>
        <p:nvPicPr>
          <p:cNvPr id="7171" name="Picture 3" descr="http://doc-baby.ru/images/articles/palchikovie_kraski_830_712.jpg"/>
          <p:cNvPicPr>
            <a:picLocks noChangeAspect="1" noChangeArrowheads="1"/>
          </p:cNvPicPr>
          <p:nvPr/>
        </p:nvPicPr>
        <p:blipFill>
          <a:blip r:embed="rId2" cstate="print"/>
          <a:srcRect/>
          <a:stretch>
            <a:fillRect/>
          </a:stretch>
        </p:blipFill>
        <p:spPr bwMode="auto">
          <a:xfrm>
            <a:off x="2267744" y="2916643"/>
            <a:ext cx="5904656" cy="3941357"/>
          </a:xfrm>
          <a:prstGeom prst="rect">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 to="" calcmode="lin" valueType="num">
                                      <p:cBhvr>
                                        <p:cTn id="7" dur="1" fill="hold"/>
                                        <p:tgtEl>
                                          <p:spTgt spid="7169"/>
                                        </p:tgtEl>
                                        <p:attrNameLst>
                                          <p:attrName/>
                                        </p:attrNameLst>
                                      </p:cBhvr>
                                    </p:anim>
                                  </p:childTnLst>
                                </p:cTn>
                              </p:par>
                            </p:childTnLst>
                          </p:cTn>
                        </p:par>
                        <p:par>
                          <p:cTn id="8" fill="hold">
                            <p:stCondLst>
                              <p:cond delay="0"/>
                            </p:stCondLst>
                            <p:childTnLst>
                              <p:par>
                                <p:cTn id="9" presetID="15"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1000" fill="hold"/>
                                        <p:tgtEl>
                                          <p:spTgt spid="7171"/>
                                        </p:tgtEl>
                                        <p:attrNameLst>
                                          <p:attrName>ppt_w</p:attrName>
                                        </p:attrNameLst>
                                      </p:cBhvr>
                                      <p:tavLst>
                                        <p:tav tm="0">
                                          <p:val>
                                            <p:fltVal val="0"/>
                                          </p:val>
                                        </p:tav>
                                        <p:tav tm="100000">
                                          <p:val>
                                            <p:strVal val="#ppt_w"/>
                                          </p:val>
                                        </p:tav>
                                      </p:tavLst>
                                    </p:anim>
                                    <p:anim calcmode="lin" valueType="num">
                                      <p:cBhvr>
                                        <p:cTn id="12" dur="1000" fill="hold"/>
                                        <p:tgtEl>
                                          <p:spTgt spid="7171"/>
                                        </p:tgtEl>
                                        <p:attrNameLst>
                                          <p:attrName>ppt_h</p:attrName>
                                        </p:attrNameLst>
                                      </p:cBhvr>
                                      <p:tavLst>
                                        <p:tav tm="0">
                                          <p:val>
                                            <p:fltVal val="0"/>
                                          </p:val>
                                        </p:tav>
                                        <p:tav tm="100000">
                                          <p:val>
                                            <p:strVal val="#ppt_h"/>
                                          </p:val>
                                        </p:tav>
                                      </p:tavLst>
                                    </p:anim>
                                    <p:anim calcmode="lin" valueType="num">
                                      <p:cBhvr>
                                        <p:cTn id="13"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tranamam.ru/data/cache/2012apr/30/05/4455958_96816thumb500.jpg"/>
          <p:cNvPicPr>
            <a:picLocks noChangeAspect="1" noChangeArrowheads="1"/>
          </p:cNvPicPr>
          <p:nvPr/>
        </p:nvPicPr>
        <p:blipFill>
          <a:blip r:embed="rId2" cstate="print"/>
          <a:srcRect/>
          <a:stretch>
            <a:fillRect/>
          </a:stretch>
        </p:blipFill>
        <p:spPr bwMode="auto">
          <a:xfrm>
            <a:off x="0" y="3638549"/>
            <a:ext cx="4762500" cy="3219451"/>
          </a:xfrm>
          <a:prstGeom prst="rect">
            <a:avLst/>
          </a:prstGeom>
          <a:ln>
            <a:noFill/>
          </a:ln>
          <a:effectLst>
            <a:softEdge rad="112500"/>
          </a:effectLst>
        </p:spPr>
      </p:pic>
      <p:pic>
        <p:nvPicPr>
          <p:cNvPr id="6" name="Picture 4" descr="http://cs630527.vk.me/v630527586/3ebd6/xlLr0yvhB6c.jpg"/>
          <p:cNvPicPr>
            <a:picLocks noChangeAspect="1" noChangeArrowheads="1"/>
          </p:cNvPicPr>
          <p:nvPr/>
        </p:nvPicPr>
        <p:blipFill>
          <a:blip r:embed="rId3" cstate="print"/>
          <a:srcRect/>
          <a:stretch>
            <a:fillRect/>
          </a:stretch>
        </p:blipFill>
        <p:spPr bwMode="auto">
          <a:xfrm>
            <a:off x="4716016" y="3544342"/>
            <a:ext cx="4427984" cy="3313658"/>
          </a:xfrm>
          <a:prstGeom prst="rect">
            <a:avLst/>
          </a:prstGeom>
          <a:ln>
            <a:noFill/>
          </a:ln>
          <a:effectLst>
            <a:softEdge rad="112500"/>
          </a:effectLst>
        </p:spPr>
      </p:pic>
      <p:pic>
        <p:nvPicPr>
          <p:cNvPr id="7" name="Picture 6" descr="http://2.bp.blogspot.com/-22ZVF25wrek/U4hBywyzDwI/AAAAAAAAINA/slF5i23Grdc/s1600/%D0%93%D0%BE%D1%80%D1%88%D0%BE%D0%BA+%D1%81+%D1%86%D0%B2%D0%B5%D1%82%D0%B0%D0%BC%D0%B8.jpg"/>
          <p:cNvPicPr>
            <a:picLocks noChangeAspect="1" noChangeArrowheads="1"/>
          </p:cNvPicPr>
          <p:nvPr/>
        </p:nvPicPr>
        <p:blipFill>
          <a:blip r:embed="rId4" cstate="print"/>
          <a:srcRect r="7942"/>
          <a:stretch>
            <a:fillRect/>
          </a:stretch>
        </p:blipFill>
        <p:spPr bwMode="auto">
          <a:xfrm>
            <a:off x="4559145" y="0"/>
            <a:ext cx="4584855" cy="3645024"/>
          </a:xfrm>
          <a:prstGeom prst="rect">
            <a:avLst/>
          </a:prstGeom>
          <a:ln>
            <a:noFill/>
          </a:ln>
          <a:effectLst>
            <a:softEdge rad="112500"/>
          </a:effectLst>
        </p:spPr>
      </p:pic>
      <p:pic>
        <p:nvPicPr>
          <p:cNvPr id="5" name="Picture 8" descr="http://cdn4.imgbb.ru/user/76/760770/201409/d50c9ee69576faeb4c67affdab65dd04.jpg"/>
          <p:cNvPicPr>
            <a:picLocks noChangeAspect="1" noChangeArrowheads="1"/>
          </p:cNvPicPr>
          <p:nvPr/>
        </p:nvPicPr>
        <p:blipFill>
          <a:blip r:embed="rId5" cstate="print"/>
          <a:srcRect r="2494"/>
          <a:stretch>
            <a:fillRect/>
          </a:stretch>
        </p:blipFill>
        <p:spPr bwMode="auto">
          <a:xfrm>
            <a:off x="0" y="0"/>
            <a:ext cx="4716016" cy="3573016"/>
          </a:xfrm>
          <a:prstGeom prst="rect">
            <a:avLst/>
          </a:prstGeom>
          <a:ln>
            <a:noFill/>
          </a:ln>
          <a:effectLst>
            <a:softEdge rad="112500"/>
          </a:effectLst>
        </p:spPr>
      </p:pic>
      <p:sp>
        <p:nvSpPr>
          <p:cNvPr id="8" name="Овал 7"/>
          <p:cNvSpPr/>
          <p:nvPr/>
        </p:nvSpPr>
        <p:spPr>
          <a:xfrm>
            <a:off x="1115616" y="3140968"/>
            <a:ext cx="7056784"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600" b="1" dirty="0" smtClean="0">
                <a:solidFill>
                  <a:srgbClr val="009900"/>
                </a:solidFill>
                <a:latin typeface="Times New Roman" pitchFamily="18" charset="0"/>
                <a:cs typeface="Times New Roman" pitchFamily="18" charset="0"/>
              </a:rPr>
              <a:t>Рисование ладошками</a:t>
            </a:r>
            <a:endParaRPr lang="ru-RU" sz="3600" b="1" dirty="0">
              <a:solidFill>
                <a:srgbClr val="009900"/>
              </a:solidFill>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 to="" calcmode="lin" valueType="num">
                                      <p:cBhvr>
                                        <p:cTn id="19" dur="1" fill="hold"/>
                                        <p:tgtEl>
                                          <p:spTgt spid="6146"/>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3416320"/>
          </a:xfrm>
          <a:prstGeom prst="rect">
            <a:avLst/>
          </a:prstGeom>
        </p:spPr>
        <p:txBody>
          <a:bodyPr wrap="square">
            <a:spAutoFit/>
          </a:bodyPr>
          <a:lstStyle/>
          <a:p>
            <a:pPr algn="ctr"/>
            <a:r>
              <a:rPr lang="ru-RU" sz="2400" b="1" dirty="0" smtClean="0">
                <a:ln w="1905">
                  <a:solidFill>
                    <a:srgbClr val="0000FF"/>
                  </a:solidFill>
                </a:ln>
                <a:solidFill>
                  <a:srgbClr val="002060"/>
                </a:solidFill>
                <a:effectLst>
                  <a:innerShdw blurRad="69850" dist="43180" dir="5400000">
                    <a:srgbClr val="000000">
                      <a:alpha val="65000"/>
                    </a:srgbClr>
                  </a:innerShdw>
                </a:effectLst>
              </a:rPr>
              <a:t>Печать листьями </a:t>
            </a:r>
          </a:p>
          <a:p>
            <a:r>
              <a:rPr lang="ru-RU" sz="2400" b="1" dirty="0" smtClean="0">
                <a:ln w="1905">
                  <a:solidFill>
                    <a:srgbClr val="00B0F0"/>
                  </a:solidFill>
                </a:ln>
                <a:solidFill>
                  <a:srgbClr val="0000FF"/>
                </a:solidFill>
                <a:effectLst>
                  <a:innerShdw blurRad="69850" dist="43180" dir="5400000">
                    <a:srgbClr val="000000">
                      <a:alpha val="65000"/>
                    </a:srgbClr>
                  </a:innerShdw>
                </a:effectLst>
              </a:rPr>
              <a:t>используются различные листья с разных деревьев. Они покрываются краской при помощи кисточки, не оставляя пустых мест, делается это на отдельном листе бумаги. Затем окрашенной стороной плотно прижимают к бумаге, стараясь не сдвигать с места. Листья  можно использовать и повторно, нанося на него другой цвет, при смешении красок может получиться необычный оттенок, остальное прорисовывается кистью. Получаются великолепные пейзажи</a:t>
            </a:r>
            <a:endParaRPr lang="ru-RU" sz="2400" b="1" dirty="0">
              <a:ln w="1905">
                <a:solidFill>
                  <a:srgbClr val="00B0F0"/>
                </a:solidFill>
              </a:ln>
              <a:solidFill>
                <a:srgbClr val="0000FF"/>
              </a:solidFill>
              <a:effectLst>
                <a:innerShdw blurRad="69850" dist="43180" dir="5400000">
                  <a:srgbClr val="000000">
                    <a:alpha val="65000"/>
                  </a:srgbClr>
                </a:innerShdw>
              </a:effectLst>
            </a:endParaRPr>
          </a:p>
        </p:txBody>
      </p:sp>
      <p:pic>
        <p:nvPicPr>
          <p:cNvPr id="9" name="Рисунок 8" descr="http://festival.1september.ru/articles/592653/img4.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07704" y="3212976"/>
            <a:ext cx="5832648" cy="3645024"/>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58" presetClass="entr" presetSubtype="0" ac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2.5"/>
                                          </p:val>
                                        </p:tav>
                                        <p:tav tm="100000">
                                          <p:val>
                                            <p:strVal val="#ppt_w"/>
                                          </p:val>
                                        </p:tav>
                                      </p:tavLst>
                                    </p:anim>
                                    <p:anim calcmode="lin" valueType="num">
                                      <p:cBhvr>
                                        <p:cTn id="12" dur="500" fill="hold"/>
                                        <p:tgtEl>
                                          <p:spTgt spid="9"/>
                                        </p:tgtEl>
                                        <p:attrNameLst>
                                          <p:attrName>ppt_h</p:attrName>
                                        </p:attrNameLst>
                                      </p:cBhvr>
                                      <p:tavLst>
                                        <p:tav tm="0">
                                          <p:val>
                                            <p:strVal val="#ppt_h*0.01"/>
                                          </p:val>
                                        </p:tav>
                                        <p:tav tm="100000">
                                          <p:val>
                                            <p:strVal val="#ppt_h"/>
                                          </p:val>
                                        </p:tav>
                                      </p:tavLst>
                                    </p:anim>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h+1"/>
                                          </p:val>
                                        </p:tav>
                                        <p:tav tm="100000">
                                          <p:val>
                                            <p:strVal val="#ppt_y"/>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am.ru/images/users/photos/medium/7f6c6a58a98b1ca8c727ffeac7e9664c.jpg"/>
          <p:cNvPicPr>
            <a:picLocks noChangeAspect="1" noChangeArrowheads="1"/>
          </p:cNvPicPr>
          <p:nvPr/>
        </p:nvPicPr>
        <p:blipFill>
          <a:blip r:embed="rId2" cstate="print"/>
          <a:srcRect l="2810" r="14290" b="12761"/>
          <a:stretch>
            <a:fillRect/>
          </a:stretch>
        </p:blipFill>
        <p:spPr bwMode="auto">
          <a:xfrm>
            <a:off x="0" y="3429000"/>
            <a:ext cx="4638064" cy="3429000"/>
          </a:xfrm>
          <a:prstGeom prst="rect">
            <a:avLst/>
          </a:prstGeom>
          <a:ln>
            <a:noFill/>
          </a:ln>
          <a:effectLst>
            <a:softEdge rad="112500"/>
          </a:effectLst>
        </p:spPr>
      </p:pic>
      <p:pic>
        <p:nvPicPr>
          <p:cNvPr id="4100" name="Picture 4" descr="https://ds03.infourok.ru/uploads/ex/0d1c/0001459b-38b62253/640/img7.jpg"/>
          <p:cNvPicPr>
            <a:picLocks noChangeAspect="1" noChangeArrowheads="1"/>
          </p:cNvPicPr>
          <p:nvPr/>
        </p:nvPicPr>
        <p:blipFill>
          <a:blip r:embed="rId3" cstate="print"/>
          <a:srcRect l="3390" t="3684" r="1695" b="5920"/>
          <a:stretch>
            <a:fillRect/>
          </a:stretch>
        </p:blipFill>
        <p:spPr bwMode="auto">
          <a:xfrm>
            <a:off x="0" y="0"/>
            <a:ext cx="4932040" cy="3522886"/>
          </a:xfrm>
          <a:prstGeom prst="rect">
            <a:avLst/>
          </a:prstGeom>
          <a:ln>
            <a:noFill/>
          </a:ln>
          <a:effectLst>
            <a:softEdge rad="112500"/>
          </a:effectLst>
        </p:spPr>
      </p:pic>
      <p:pic>
        <p:nvPicPr>
          <p:cNvPr id="4104" name="Picture 8" descr="http://www.inteltoys.ru/files/articles/2016/09/609/609-12.jpg"/>
          <p:cNvPicPr>
            <a:picLocks noChangeAspect="1" noChangeArrowheads="1"/>
          </p:cNvPicPr>
          <p:nvPr/>
        </p:nvPicPr>
        <p:blipFill>
          <a:blip r:embed="rId4" cstate="print"/>
          <a:srcRect l="18224" t="21310" r="6199" b="16698"/>
          <a:stretch>
            <a:fillRect/>
          </a:stretch>
        </p:blipFill>
        <p:spPr bwMode="auto">
          <a:xfrm>
            <a:off x="4788024" y="0"/>
            <a:ext cx="4355976" cy="3573016"/>
          </a:xfrm>
          <a:prstGeom prst="rect">
            <a:avLst/>
          </a:prstGeom>
          <a:ln>
            <a:noFill/>
          </a:ln>
          <a:effectLst>
            <a:softEdge rad="112500"/>
          </a:effectLst>
        </p:spPr>
      </p:pic>
      <p:pic>
        <p:nvPicPr>
          <p:cNvPr id="4106" name="Picture 10" descr="http://filed4-13.my.mail.ru/pic?url=http%3A%2F%2Fvsesvoimirukami.info%2Fwp-content%2Fuploads%2Fsites%2F42%2F2016%2F03%2F16.jpg&amp;mw=&amp;mh=&amp;sig=c793962477beae90a4a53088e880d16e"/>
          <p:cNvPicPr>
            <a:picLocks noChangeAspect="1" noChangeArrowheads="1"/>
          </p:cNvPicPr>
          <p:nvPr/>
        </p:nvPicPr>
        <p:blipFill>
          <a:blip r:embed="rId5" cstate="print"/>
          <a:srcRect l="17950"/>
          <a:stretch>
            <a:fillRect/>
          </a:stretch>
        </p:blipFill>
        <p:spPr bwMode="auto">
          <a:xfrm>
            <a:off x="4644008" y="3398570"/>
            <a:ext cx="4499992" cy="3459430"/>
          </a:xfrm>
          <a:prstGeom prst="rect">
            <a:avLst/>
          </a:prstGeom>
          <a:ln>
            <a:noFill/>
          </a:ln>
          <a:effectLst>
            <a:softEdge rad="112500"/>
          </a:effectLst>
        </p:spPr>
      </p:pic>
      <p:sp>
        <p:nvSpPr>
          <p:cNvPr id="9" name="Выноска-облако 8"/>
          <p:cNvSpPr/>
          <p:nvPr/>
        </p:nvSpPr>
        <p:spPr>
          <a:xfrm>
            <a:off x="2843808" y="188640"/>
            <a:ext cx="6048672" cy="79208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7030A0"/>
                </a:solidFill>
                <a:latin typeface="Arial Black" pitchFamily="34" charset="0"/>
              </a:rPr>
              <a:t>Рисование отпечатками листьев</a:t>
            </a:r>
            <a:endParaRPr lang="ru-RU" sz="2400" b="1" dirty="0">
              <a:solidFill>
                <a:srgbClr val="7030A0"/>
              </a:solidFill>
              <a:latin typeface="Arial Black"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to="" calcmode="lin" valueType="num">
                                      <p:cBhvr>
                                        <p:cTn id="11" dur="1" fill="hold"/>
                                        <p:tgtEl>
                                          <p:spTgt spid="4098"/>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104"/>
                                        </p:tgtEl>
                                        <p:attrNameLst>
                                          <p:attrName>style.visibility</p:attrName>
                                        </p:attrNameLst>
                                      </p:cBhvr>
                                      <p:to>
                                        <p:strVal val="visible"/>
                                      </p:to>
                                    </p:set>
                                    <p:anim to="" calcmode="lin" valueType="num">
                                      <p:cBhvr>
                                        <p:cTn id="15" dur="1" fill="hold"/>
                                        <p:tgtEl>
                                          <p:spTgt spid="4104"/>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 to="" calcmode="lin" valueType="num">
                                      <p:cBhvr>
                                        <p:cTn id="19" dur="1" fill="hold"/>
                                        <p:tgtEl>
                                          <p:spTgt spid="4100"/>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4106"/>
                                        </p:tgtEl>
                                        <p:attrNameLst>
                                          <p:attrName>style.visibility</p:attrName>
                                        </p:attrNameLst>
                                      </p:cBhvr>
                                      <p:to>
                                        <p:strVal val="visible"/>
                                      </p:to>
                                    </p:set>
                                    <p:anim to="" calcmode="lin" valueType="num">
                                      <p:cBhvr>
                                        <p:cTn id="23" dur="1" fill="hold"/>
                                        <p:tgtEl>
                                          <p:spTgt spid="4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
            <a:ext cx="9144000" cy="3108543"/>
          </a:xfrm>
          <a:prstGeom prst="rect">
            <a:avLst/>
          </a:prstGeom>
        </p:spPr>
        <p:txBody>
          <a:bodyPr wrap="square">
            <a:spAutoFit/>
          </a:bodyPr>
          <a:lstStyle/>
          <a:p>
            <a:pPr algn="ctr"/>
            <a:r>
              <a:rPr lang="ru-RU" sz="2800" b="1" u="sng" dirty="0" smtClean="0">
                <a:ln w="1905"/>
                <a:solidFill>
                  <a:srgbClr val="800080"/>
                </a:solidFill>
                <a:effectLst>
                  <a:innerShdw blurRad="69850" dist="43180" dir="5400000">
                    <a:srgbClr val="000000">
                      <a:alpha val="65000"/>
                    </a:srgbClr>
                  </a:innerShdw>
                </a:effectLst>
              </a:rPr>
              <a:t>«Рисование методом тычка» </a:t>
            </a:r>
            <a:r>
              <a:rPr lang="ru-RU" sz="2800" b="1" dirty="0" smtClean="0">
                <a:ln w="1905"/>
                <a:solidFill>
                  <a:srgbClr val="7030A0"/>
                </a:solidFill>
                <a:effectLst>
                  <a:innerShdw blurRad="69850" dist="43180" dir="5400000">
                    <a:srgbClr val="000000">
                      <a:alpha val="65000"/>
                    </a:srgbClr>
                  </a:innerShdw>
                </a:effectLst>
              </a:rPr>
              <a:t>- (ватным тампоном)</a:t>
            </a:r>
          </a:p>
          <a:p>
            <a:r>
              <a:rPr lang="ru-RU" sz="2800" b="1" dirty="0" smtClean="0">
                <a:ln w="1905"/>
                <a:solidFill>
                  <a:srgbClr val="7030A0"/>
                </a:solidFill>
                <a:effectLst>
                  <a:innerShdw blurRad="69850" dist="43180" dir="5400000">
                    <a:srgbClr val="000000">
                      <a:alpha val="65000"/>
                    </a:srgbClr>
                  </a:innerShdw>
                </a:effectLst>
              </a:rPr>
              <a:t> для тычка достаточно взять какой-либо предмет (ватный тампон) опустить его в краску и ударить им по листу сверху вниз, остаётся чёткий определённой формы отпечаток. Тычок можно использовать и по готовому контуру, так и внутри его, изображаемый объект получается интересной неоднородной фактуры.</a:t>
            </a:r>
            <a:endParaRPr lang="ru-RU" sz="2800" b="1" dirty="0">
              <a:ln w="1905"/>
              <a:solidFill>
                <a:srgbClr val="7030A0"/>
              </a:solidFill>
              <a:effectLst>
                <a:innerShdw blurRad="69850" dist="43180" dir="5400000">
                  <a:srgbClr val="000000">
                    <a:alpha val="65000"/>
                  </a:srgbClr>
                </a:innerShdw>
              </a:effectLst>
            </a:endParaRPr>
          </a:p>
        </p:txBody>
      </p:sp>
      <p:pic>
        <p:nvPicPr>
          <p:cNvPr id="3074" name="Picture 2" descr="http://www.maam.ru/upload/blogs/detsad-147895-1441034612.jpg"/>
          <p:cNvPicPr>
            <a:picLocks noChangeAspect="1" noChangeArrowheads="1"/>
          </p:cNvPicPr>
          <p:nvPr/>
        </p:nvPicPr>
        <p:blipFill>
          <a:blip r:embed="rId2" cstate="print"/>
          <a:srcRect/>
          <a:stretch>
            <a:fillRect/>
          </a:stretch>
        </p:blipFill>
        <p:spPr bwMode="auto">
          <a:xfrm>
            <a:off x="1475656" y="2887808"/>
            <a:ext cx="5688632" cy="3970192"/>
          </a:xfrm>
          <a:prstGeom prst="rect">
            <a:avLst/>
          </a:prstGeom>
          <a:ln>
            <a:noFill/>
          </a:ln>
          <a:effectLst>
            <a:softEdge rad="112500"/>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to="" calcmode="lin" valueType="num">
                                      <p:cBhvr>
                                        <p:cTn id="11"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aam.ru/upload/blogs/detsad-38110-1446047906.jpg"/>
          <p:cNvPicPr>
            <a:picLocks noChangeAspect="1" noChangeArrowheads="1"/>
          </p:cNvPicPr>
          <p:nvPr/>
        </p:nvPicPr>
        <p:blipFill>
          <a:blip r:embed="rId2" cstate="print"/>
          <a:srcRect/>
          <a:stretch>
            <a:fillRect/>
          </a:stretch>
        </p:blipFill>
        <p:spPr bwMode="auto">
          <a:xfrm>
            <a:off x="0" y="752342"/>
            <a:ext cx="4355977" cy="6105658"/>
          </a:xfrm>
          <a:prstGeom prst="rect">
            <a:avLst/>
          </a:prstGeom>
          <a:ln>
            <a:noFill/>
          </a:ln>
          <a:effectLst>
            <a:softEdge rad="112500"/>
          </a:effectLst>
        </p:spPr>
      </p:pic>
      <p:pic>
        <p:nvPicPr>
          <p:cNvPr id="28676" name="Picture 4" descr="https://ds02.infourok.ru/uploads/ex/128f/00075206-07d2a8ab/hello_html_4ed22209.jpg"/>
          <p:cNvPicPr>
            <a:picLocks noChangeAspect="1" noChangeArrowheads="1"/>
          </p:cNvPicPr>
          <p:nvPr/>
        </p:nvPicPr>
        <p:blipFill>
          <a:blip r:embed="rId3" cstate="print"/>
          <a:srcRect/>
          <a:stretch>
            <a:fillRect/>
          </a:stretch>
        </p:blipFill>
        <p:spPr bwMode="auto">
          <a:xfrm>
            <a:off x="4668010" y="3501008"/>
            <a:ext cx="4475989" cy="3356992"/>
          </a:xfrm>
          <a:prstGeom prst="rect">
            <a:avLst/>
          </a:prstGeom>
          <a:ln>
            <a:noFill/>
          </a:ln>
          <a:effectLst>
            <a:softEdge rad="112500"/>
          </a:effectLst>
        </p:spPr>
      </p:pic>
      <p:pic>
        <p:nvPicPr>
          <p:cNvPr id="28678" name="Picture 6" descr="http://forum.studclub.poltava.ua/index.php?t=getfile&amp;id=1988&amp;private=0"/>
          <p:cNvPicPr>
            <a:picLocks noChangeAspect="1" noChangeArrowheads="1"/>
          </p:cNvPicPr>
          <p:nvPr/>
        </p:nvPicPr>
        <p:blipFill>
          <a:blip r:embed="rId4" cstate="print"/>
          <a:srcRect l="15697" t="22510"/>
          <a:stretch>
            <a:fillRect/>
          </a:stretch>
        </p:blipFill>
        <p:spPr bwMode="auto">
          <a:xfrm>
            <a:off x="4283968" y="0"/>
            <a:ext cx="4860033" cy="3609646"/>
          </a:xfrm>
          <a:prstGeom prst="rect">
            <a:avLst/>
          </a:prstGeom>
          <a:ln>
            <a:noFill/>
          </a:ln>
          <a:effectLst>
            <a:softEdge rad="112500"/>
          </a:effectLst>
        </p:spPr>
      </p:pic>
      <p:sp>
        <p:nvSpPr>
          <p:cNvPr id="7" name="Лента лицом вверх 6"/>
          <p:cNvSpPr/>
          <p:nvPr/>
        </p:nvSpPr>
        <p:spPr>
          <a:xfrm>
            <a:off x="179512" y="188640"/>
            <a:ext cx="4752528" cy="620688"/>
          </a:xfrm>
          <a:prstGeom prst="ribbon2">
            <a:avLst>
              <a:gd name="adj1" fmla="val 16667"/>
              <a:gd name="adj2" fmla="val 7191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smtClean="0">
                <a:solidFill>
                  <a:srgbClr val="C00000"/>
                </a:solidFill>
              </a:rPr>
              <a:t>Рисование тычком</a:t>
            </a:r>
            <a:endParaRPr lang="ru-RU" sz="2800" b="1" dirty="0">
              <a:solidFill>
                <a:srgbClr val="C0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 to="" calcmode="lin" valueType="num">
                                      <p:cBhvr>
                                        <p:cTn id="11" dur="1" fill="hold"/>
                                        <p:tgtEl>
                                          <p:spTgt spid="2867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8678"/>
                                        </p:tgtEl>
                                        <p:attrNameLst>
                                          <p:attrName>style.visibility</p:attrName>
                                        </p:attrNameLst>
                                      </p:cBhvr>
                                      <p:to>
                                        <p:strVal val="visible"/>
                                      </p:to>
                                    </p:set>
                                    <p:anim to="" calcmode="lin" valueType="num">
                                      <p:cBhvr>
                                        <p:cTn id="15" dur="1" fill="hold"/>
                                        <p:tgtEl>
                                          <p:spTgt spid="28678"/>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8674"/>
                                        </p:tgtEl>
                                        <p:attrNameLst>
                                          <p:attrName>style.visibility</p:attrName>
                                        </p:attrNameLst>
                                      </p:cBhvr>
                                      <p:to>
                                        <p:strVal val="visible"/>
                                      </p:to>
                                    </p:set>
                                    <p:anim to="" calcmode="lin" valueType="num">
                                      <p:cBhvr>
                                        <p:cTn id="19"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3046988"/>
          </a:xfrm>
          <a:prstGeom prst="rect">
            <a:avLst/>
          </a:prstGeom>
        </p:spPr>
        <p:txBody>
          <a:bodyPr wrap="square">
            <a:spAutoFit/>
          </a:bodyPr>
          <a:lstStyle/>
          <a:p>
            <a:pPr algn="ctr"/>
            <a:r>
              <a:rPr lang="ru-RU" sz="3200" b="1" dirty="0" smtClean="0">
                <a:ln w="1905"/>
                <a:solidFill>
                  <a:srgbClr val="993300"/>
                </a:solidFill>
                <a:effectLst>
                  <a:innerShdw blurRad="69850" dist="43180" dir="5400000">
                    <a:srgbClr val="000000">
                      <a:alpha val="65000"/>
                    </a:srgbClr>
                  </a:innerShdw>
                </a:effectLst>
              </a:rPr>
              <a:t>«Тычок (жёсткой полусухой кистью)» </a:t>
            </a:r>
          </a:p>
          <a:p>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используется жёсткая кисть, она опускается в краску, а затем ударяется  по бумаге, держа вертикально. Правило - кисть в воду не опускается. Получается имитация фактурности пушистой или колючей поверхности</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descr="http://detsad-vishenka.ru/assets/images/439/image013.jpg"/>
          <p:cNvPicPr>
            <a:picLocks noChangeAspect="1" noChangeArrowheads="1"/>
          </p:cNvPicPr>
          <p:nvPr/>
        </p:nvPicPr>
        <p:blipFill>
          <a:blip r:embed="rId2" cstate="print"/>
          <a:srcRect/>
          <a:stretch>
            <a:fillRect/>
          </a:stretch>
        </p:blipFill>
        <p:spPr bwMode="auto">
          <a:xfrm>
            <a:off x="1835696" y="2852936"/>
            <a:ext cx="5512345" cy="400506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maam.ru/upload/blogs/detsad-38110-1446047798.jpg"/>
          <p:cNvPicPr>
            <a:picLocks noChangeAspect="1" noChangeArrowheads="1"/>
          </p:cNvPicPr>
          <p:nvPr/>
        </p:nvPicPr>
        <p:blipFill>
          <a:blip r:embed="rId2" cstate="print"/>
          <a:srcRect/>
          <a:stretch>
            <a:fillRect/>
          </a:stretch>
        </p:blipFill>
        <p:spPr bwMode="auto">
          <a:xfrm>
            <a:off x="4487954" y="0"/>
            <a:ext cx="4656047" cy="3284984"/>
          </a:xfrm>
          <a:prstGeom prst="rect">
            <a:avLst/>
          </a:prstGeom>
          <a:ln>
            <a:noFill/>
          </a:ln>
          <a:effectLst>
            <a:softEdge rad="112500"/>
          </a:effectLst>
        </p:spPr>
      </p:pic>
      <p:pic>
        <p:nvPicPr>
          <p:cNvPr id="2056" name="Picture 8" descr="http://www.maam.ru/upload/blogs/detsad-7712-1454642984.jpg"/>
          <p:cNvPicPr>
            <a:picLocks noChangeAspect="1" noChangeArrowheads="1"/>
          </p:cNvPicPr>
          <p:nvPr/>
        </p:nvPicPr>
        <p:blipFill>
          <a:blip r:embed="rId3" cstate="print"/>
          <a:srcRect/>
          <a:stretch>
            <a:fillRect/>
          </a:stretch>
        </p:blipFill>
        <p:spPr bwMode="auto">
          <a:xfrm>
            <a:off x="1" y="0"/>
            <a:ext cx="4932040" cy="3307541"/>
          </a:xfrm>
          <a:prstGeom prst="rect">
            <a:avLst/>
          </a:prstGeom>
          <a:ln>
            <a:noFill/>
          </a:ln>
          <a:effectLst>
            <a:softEdge rad="112500"/>
          </a:effectLst>
        </p:spPr>
      </p:pic>
      <p:pic>
        <p:nvPicPr>
          <p:cNvPr id="2060" name="Picture 12" descr="http://img-fotki.yandex.ru/get/6700/101471266.17/0_17d0b3_630037e7_orig.jpg"/>
          <p:cNvPicPr>
            <a:picLocks noChangeAspect="1" noChangeArrowheads="1"/>
          </p:cNvPicPr>
          <p:nvPr/>
        </p:nvPicPr>
        <p:blipFill>
          <a:blip r:embed="rId4" cstate="print"/>
          <a:srcRect r="6140" b="7884"/>
          <a:stretch>
            <a:fillRect/>
          </a:stretch>
        </p:blipFill>
        <p:spPr bwMode="auto">
          <a:xfrm>
            <a:off x="0" y="3231972"/>
            <a:ext cx="5004048" cy="3626028"/>
          </a:xfrm>
          <a:prstGeom prst="rect">
            <a:avLst/>
          </a:prstGeom>
          <a:ln>
            <a:noFill/>
          </a:ln>
          <a:effectLst>
            <a:softEdge rad="112500"/>
          </a:effectLst>
        </p:spPr>
      </p:pic>
      <p:pic>
        <p:nvPicPr>
          <p:cNvPr id="2062" name="Picture 14" descr="http://moya-ymnica.ru/wp-content/uploads/2013/09/%D0%BC%D0%B5%D0%B4%D0%B2%D0%B5%D0%B4%D1%8C-%D0%BC%D0%B5%D1%82%D0%BE%D0%B4%D0%BE%D0%BC-%D1%82%D1%8B%D1%87%D0%BA%D0%B0.jpg"/>
          <p:cNvPicPr>
            <a:picLocks noChangeAspect="1" noChangeArrowheads="1"/>
          </p:cNvPicPr>
          <p:nvPr/>
        </p:nvPicPr>
        <p:blipFill>
          <a:blip r:embed="rId5" cstate="print"/>
          <a:srcRect l="10458" t="18210" r="13345" b="11358"/>
          <a:stretch>
            <a:fillRect/>
          </a:stretch>
        </p:blipFill>
        <p:spPr bwMode="auto">
          <a:xfrm>
            <a:off x="5508104" y="2892756"/>
            <a:ext cx="3635896" cy="3965244"/>
          </a:xfrm>
          <a:prstGeom prst="rect">
            <a:avLst/>
          </a:prstGeom>
          <a:ln>
            <a:noFill/>
          </a:ln>
          <a:effectLst>
            <a:softEdge rad="112500"/>
          </a:effectLst>
        </p:spPr>
      </p:pic>
      <p:sp>
        <p:nvSpPr>
          <p:cNvPr id="12" name="Овал 11"/>
          <p:cNvSpPr/>
          <p:nvPr/>
        </p:nvSpPr>
        <p:spPr>
          <a:xfrm>
            <a:off x="0" y="2420888"/>
            <a:ext cx="5004048"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333399"/>
                </a:solidFill>
                <a:latin typeface="Times New Roman" pitchFamily="18" charset="0"/>
                <a:cs typeface="Times New Roman" pitchFamily="18" charset="0"/>
              </a:rPr>
              <a:t>Рисование жесткой кистью</a:t>
            </a:r>
            <a:endParaRPr lang="ru-RU" sz="2800" b="1" dirty="0">
              <a:solidFill>
                <a:srgbClr val="333399"/>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 to="" calcmode="lin" valueType="num">
                                      <p:cBhvr>
                                        <p:cTn id="7" dur="1" fill="hold"/>
                                        <p:tgtEl>
                                          <p:spTgt spid="205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062"/>
                                        </p:tgtEl>
                                        <p:attrNameLst>
                                          <p:attrName>style.visibility</p:attrName>
                                        </p:attrNameLst>
                                      </p:cBhvr>
                                      <p:to>
                                        <p:strVal val="visible"/>
                                      </p:to>
                                    </p:set>
                                    <p:anim to="" calcmode="lin" valueType="num">
                                      <p:cBhvr>
                                        <p:cTn id="11" dur="1" fill="hold"/>
                                        <p:tgtEl>
                                          <p:spTgt spid="2062"/>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 to="" calcmode="lin" valueType="num">
                                      <p:cBhvr>
                                        <p:cTn id="15" dur="1" fill="hold"/>
                                        <p:tgtEl>
                                          <p:spTgt spid="2054"/>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060"/>
                                        </p:tgtEl>
                                        <p:attrNameLst>
                                          <p:attrName>style.visibility</p:attrName>
                                        </p:attrNameLst>
                                      </p:cBhvr>
                                      <p:to>
                                        <p:strVal val="visible"/>
                                      </p:to>
                                    </p:set>
                                    <p:anim to="" calcmode="lin" valueType="num">
                                      <p:cBhvr>
                                        <p:cTn id="19" dur="1" fill="hold"/>
                                        <p:tgtEl>
                                          <p:spTgt spid="2060"/>
                                        </p:tgtEl>
                                        <p:attrNameLst>
                                          <p:attrName/>
                                        </p:attrNameLst>
                                      </p:cBhvr>
                                    </p:anim>
                                  </p:childTnLst>
                                </p:cTn>
                              </p:par>
                            </p:childTnLst>
                          </p:cTn>
                        </p:par>
                        <p:par>
                          <p:cTn id="20" fill="hold">
                            <p:stCondLst>
                              <p:cond delay="0"/>
                            </p:stCondLst>
                            <p:childTnLst>
                              <p:par>
                                <p:cTn id="21" presetID="24" presetClass="entr" presetSubtype="0" fill="hold" grpId="1" nodeType="after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3539430"/>
          </a:xfrm>
          <a:prstGeom prst="rect">
            <a:avLst/>
          </a:prstGeom>
        </p:spPr>
        <p:txBody>
          <a:bodyPr wrap="square">
            <a:spAutoFit/>
          </a:bodyPr>
          <a:lstStyle/>
          <a:p>
            <a:pPr algn="ctr"/>
            <a:r>
              <a:rPr lang="ru-RU" sz="2800" b="1" dirty="0" smtClean="0">
                <a:ln w="10541" cmpd="sng">
                  <a:solidFill>
                    <a:srgbClr val="92D050"/>
                  </a:solidFill>
                  <a:prstDash val="solid"/>
                </a:ln>
                <a:solidFill>
                  <a:schemeClr val="accent3">
                    <a:lumMod val="50000"/>
                  </a:schemeClr>
                </a:solidFill>
              </a:rPr>
              <a:t>«Оттиск пробкой» </a:t>
            </a:r>
          </a:p>
          <a:p>
            <a:r>
              <a:rPr lang="ru-RU" sz="2800" b="1" dirty="0" smtClean="0">
                <a:ln w="10541" cmpd="sng">
                  <a:solidFill>
                    <a:srgbClr val="92D050"/>
                  </a:solidFill>
                  <a:prstDash val="solid"/>
                </a:ln>
                <a:solidFill>
                  <a:srgbClr val="00B050"/>
                </a:solidFill>
              </a:rPr>
              <a:t> используются различные пробки и крышки. Изображение получают, прижимая пробку к штемпельной подушечке с краской нанося оттиск на бумагу. Для другого цвета меняется и мисочка и пробка. Для лучшей выразительности можно использовать крышку с 2-х сторон. (Правило - прижимать уверенно и ритмично не сдвигая с места)</a:t>
            </a:r>
            <a:endParaRPr lang="ru-RU" sz="2800" b="1" dirty="0">
              <a:ln w="10541" cmpd="sng">
                <a:solidFill>
                  <a:srgbClr val="92D050"/>
                </a:solidFill>
                <a:prstDash val="solid"/>
              </a:ln>
              <a:solidFill>
                <a:srgbClr val="00B050"/>
              </a:solidFill>
            </a:endParaRPr>
          </a:p>
        </p:txBody>
      </p:sp>
      <p:pic>
        <p:nvPicPr>
          <p:cNvPr id="30723" name="Picture 3" descr="https://deti.mail.ru/pic/photolib/2013/03/12/aq17.jpg"/>
          <p:cNvPicPr>
            <a:picLocks noChangeAspect="1" noChangeArrowheads="1"/>
          </p:cNvPicPr>
          <p:nvPr/>
        </p:nvPicPr>
        <p:blipFill>
          <a:blip r:embed="rId2" cstate="print"/>
          <a:srcRect/>
          <a:stretch>
            <a:fillRect/>
          </a:stretch>
        </p:blipFill>
        <p:spPr bwMode="auto">
          <a:xfrm>
            <a:off x="2051720" y="3293604"/>
            <a:ext cx="4752528" cy="3564396"/>
          </a:xfrm>
          <a:prstGeom prst="rect">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 to="" calcmode="lin" valueType="num">
                                      <p:cBhvr>
                                        <p:cTn id="11" dur="1" fill="hold"/>
                                        <p:tgtEl>
                                          <p:spTgt spid="307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podelkidlyadetei.ru/wp-content/uploads/2012/12/%D0%A8%D1%82%D0%B0%D0%BC%D0%BF%D1%8B-%D1%81%D0%B2%D0%BE%D0%B8%D0%BC%D0%B8-%D1%80%D1%83%D0%BA%D0%B0%D0%BC%D0%B8-%D0%B4%D0%B5%D1%82%D1%81%D0%BA%D0%B8%D0%B5-%D1%88%D1%82%D0%B0%D0%BC%D0%BF%D0%B8%D0%BA%D0%B8-3.jpg"/>
          <p:cNvPicPr>
            <a:picLocks noChangeAspect="1" noChangeArrowheads="1"/>
          </p:cNvPicPr>
          <p:nvPr/>
        </p:nvPicPr>
        <p:blipFill>
          <a:blip r:embed="rId2" cstate="print"/>
          <a:srcRect l="4854" t="5179" r="12635" b="1605"/>
          <a:stretch>
            <a:fillRect/>
          </a:stretch>
        </p:blipFill>
        <p:spPr bwMode="auto">
          <a:xfrm>
            <a:off x="251520" y="0"/>
            <a:ext cx="3510530" cy="3717032"/>
          </a:xfrm>
          <a:prstGeom prst="rect">
            <a:avLst/>
          </a:prstGeom>
          <a:ln>
            <a:noFill/>
          </a:ln>
          <a:effectLst>
            <a:softEdge rad="112500"/>
          </a:effectLst>
        </p:spPr>
      </p:pic>
      <p:pic>
        <p:nvPicPr>
          <p:cNvPr id="34822" name="Picture 6" descr="http://img0.liveinternet.ru/images/attach/c/8/102/429/102429560_11.jpg"/>
          <p:cNvPicPr>
            <a:picLocks noChangeAspect="1" noChangeArrowheads="1"/>
          </p:cNvPicPr>
          <p:nvPr/>
        </p:nvPicPr>
        <p:blipFill>
          <a:blip r:embed="rId3" cstate="print"/>
          <a:srcRect l="13608" t="6831" r="9281" b="11194"/>
          <a:stretch>
            <a:fillRect/>
          </a:stretch>
        </p:blipFill>
        <p:spPr bwMode="auto">
          <a:xfrm>
            <a:off x="4388261" y="0"/>
            <a:ext cx="4755739" cy="3356992"/>
          </a:xfrm>
          <a:prstGeom prst="rect">
            <a:avLst/>
          </a:prstGeom>
          <a:ln>
            <a:noFill/>
          </a:ln>
          <a:effectLst>
            <a:softEdge rad="112500"/>
          </a:effectLst>
        </p:spPr>
      </p:pic>
      <p:pic>
        <p:nvPicPr>
          <p:cNvPr id="34828" name="Picture 12" descr="http://im.hthayat.com/2013/07/16/1024334_5981107e4e22127bb7fa4a95c5c6580c_600x600.jpg"/>
          <p:cNvPicPr>
            <a:picLocks noChangeAspect="1" noChangeArrowheads="1"/>
          </p:cNvPicPr>
          <p:nvPr/>
        </p:nvPicPr>
        <p:blipFill>
          <a:blip r:embed="rId4" cstate="print"/>
          <a:srcRect t="4010"/>
          <a:stretch>
            <a:fillRect/>
          </a:stretch>
        </p:blipFill>
        <p:spPr bwMode="auto">
          <a:xfrm>
            <a:off x="251520" y="2894529"/>
            <a:ext cx="3347864" cy="3963471"/>
          </a:xfrm>
          <a:prstGeom prst="rect">
            <a:avLst/>
          </a:prstGeom>
          <a:ln>
            <a:noFill/>
          </a:ln>
          <a:effectLst>
            <a:softEdge rad="112500"/>
          </a:effectLst>
        </p:spPr>
      </p:pic>
      <p:pic>
        <p:nvPicPr>
          <p:cNvPr id="34830" name="Picture 14" descr="http://i-am-mother.ru/wp-content/uploads/2012/11/shtamp-porolon8.jpg"/>
          <p:cNvPicPr>
            <a:picLocks noChangeAspect="1" noChangeArrowheads="1"/>
          </p:cNvPicPr>
          <p:nvPr/>
        </p:nvPicPr>
        <p:blipFill>
          <a:blip r:embed="rId5" cstate="print"/>
          <a:srcRect l="8491" r="5198" b="11732"/>
          <a:stretch>
            <a:fillRect/>
          </a:stretch>
        </p:blipFill>
        <p:spPr bwMode="auto">
          <a:xfrm>
            <a:off x="4485609" y="3284984"/>
            <a:ext cx="4658391" cy="3573017"/>
          </a:xfrm>
          <a:prstGeom prst="rect">
            <a:avLst/>
          </a:prstGeom>
          <a:ln>
            <a:noFill/>
          </a:ln>
          <a:effectLst>
            <a:softEdge rad="112500"/>
          </a:effectLst>
        </p:spPr>
      </p:pic>
      <p:sp>
        <p:nvSpPr>
          <p:cNvPr id="9" name="Скругленный прямоугольник 8"/>
          <p:cNvSpPr/>
          <p:nvPr/>
        </p:nvSpPr>
        <p:spPr>
          <a:xfrm>
            <a:off x="2699792" y="2636912"/>
            <a:ext cx="2520280" cy="12241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dirty="0" smtClean="0">
                <a:solidFill>
                  <a:srgbClr val="FF0000"/>
                </a:solidFill>
                <a:latin typeface="Arial Black" pitchFamily="34" charset="0"/>
              </a:rPr>
              <a:t>Рисование оттиском пробки</a:t>
            </a:r>
            <a:endParaRPr lang="ru-RU" sz="2400"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4822"/>
                                        </p:tgtEl>
                                        <p:attrNameLst>
                                          <p:attrName>style.visibility</p:attrName>
                                        </p:attrNameLst>
                                      </p:cBhvr>
                                      <p:to>
                                        <p:strVal val="visible"/>
                                      </p:to>
                                    </p:set>
                                    <p:anim to="" calcmode="lin" valueType="num">
                                      <p:cBhvr>
                                        <p:cTn id="11" dur="1" fill="hold"/>
                                        <p:tgtEl>
                                          <p:spTgt spid="34822"/>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4828"/>
                                        </p:tgtEl>
                                        <p:attrNameLst>
                                          <p:attrName>style.visibility</p:attrName>
                                        </p:attrNameLst>
                                      </p:cBhvr>
                                      <p:to>
                                        <p:strVal val="visible"/>
                                      </p:to>
                                    </p:set>
                                    <p:anim to="" calcmode="lin" valueType="num">
                                      <p:cBhvr>
                                        <p:cTn id="15" dur="1" fill="hold"/>
                                        <p:tgtEl>
                                          <p:spTgt spid="34828"/>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4830"/>
                                        </p:tgtEl>
                                        <p:attrNameLst>
                                          <p:attrName>style.visibility</p:attrName>
                                        </p:attrNameLst>
                                      </p:cBhvr>
                                      <p:to>
                                        <p:strVal val="visible"/>
                                      </p:to>
                                    </p:set>
                                    <p:anim to="" calcmode="lin" valueType="num">
                                      <p:cBhvr>
                                        <p:cTn id="19" dur="1" fill="hold"/>
                                        <p:tgtEl>
                                          <p:spTgt spid="34830"/>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4820"/>
                                        </p:tgtEl>
                                        <p:attrNameLst>
                                          <p:attrName>style.visibility</p:attrName>
                                        </p:attrNameLst>
                                      </p:cBhvr>
                                      <p:to>
                                        <p:strVal val="visible"/>
                                      </p:to>
                                    </p:set>
                                    <p:anim to="" calcmode="lin" valueType="num">
                                      <p:cBhvr>
                                        <p:cTn id="23" dur="1" fill="hold"/>
                                        <p:tgtEl>
                                          <p:spTgt spid="348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260648"/>
            <a:ext cx="8640960" cy="6120680"/>
          </a:xfrm>
        </p:spPr>
        <p:txBody>
          <a:bodyPr>
            <a:noAutofit/>
          </a:bodyPr>
          <a:lstStyle/>
          <a:p>
            <a:pPr algn="l"/>
            <a:r>
              <a:rPr lang="ru-RU"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Нетрадиционные изобразительные техники- </a:t>
            </a:r>
            <a:br>
              <a:rPr lang="ru-RU"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это эффективное средство изображения, включающее новые художественно-выразительные </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приемы создания художественного </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образа, композиции и</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колорита,</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позволяющие обеспечить </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наибольшую </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выразительность</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образа в творческой</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работе, чтобы у детей</a:t>
            </a:r>
            <a:b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rPr>
              <a:t> не создавалось шаблона</a:t>
            </a:r>
            <a:endParaRPr lang="ru-RU" sz="3200" b="1" dirty="0">
              <a:ln w="1905"/>
              <a:solidFill>
                <a:srgbClr val="0099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1267" name="Picture 3" descr="G:\институт\фоны для перзентаций\ФОНЫ для презентаций\папки\рисование\89.png"/>
          <p:cNvPicPr>
            <a:picLocks noChangeAspect="1" noChangeArrowheads="1"/>
          </p:cNvPicPr>
          <p:nvPr/>
        </p:nvPicPr>
        <p:blipFill>
          <a:blip r:embed="rId2" cstate="print"/>
          <a:srcRect/>
          <a:stretch>
            <a:fillRect/>
          </a:stretch>
        </p:blipFill>
        <p:spPr bwMode="auto">
          <a:xfrm>
            <a:off x="4063175" y="2924944"/>
            <a:ext cx="5080826" cy="393305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3416320"/>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solidFill>
                  <a:srgbClr val="7030A0"/>
                </a:solidFill>
              </a:rPr>
              <a:t>«Монотипия»</a:t>
            </a:r>
          </a:p>
          <a:p>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(отпечаток)- лист бумаги складывается пополам, затем разворачивается, краска (гуашь) наносится на одну половину листа - создаётся пейзаж. После чего лист снова складывается и отпечатывается, получается как бы зеркальное изображение. После получения оттиска исходный рисунок оживить красками повторно, чтобы он имел более чёткие контуры, чем его отражение на водной глади водоёма. Отражение на воде вновь подкрашивать не нужно, оно остаётся слегка размытым</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3795" name="Picture 3" descr="https://im0-tub-ru.yandex.net/i?id=53081cd739455c7802249c0c172606de&amp;n=33&amp;h=215&amp;w=287"/>
          <p:cNvPicPr>
            <a:picLocks noChangeAspect="1" noChangeArrowheads="1"/>
          </p:cNvPicPr>
          <p:nvPr/>
        </p:nvPicPr>
        <p:blipFill>
          <a:blip r:embed="rId2" cstate="print"/>
          <a:srcRect/>
          <a:stretch>
            <a:fillRect/>
          </a:stretch>
        </p:blipFill>
        <p:spPr bwMode="auto">
          <a:xfrm>
            <a:off x="1763688" y="3243799"/>
            <a:ext cx="4824536" cy="3614201"/>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 to="" calcmode="lin" valueType="num">
                                      <p:cBhvr>
                                        <p:cTn id="11" dur="1" fill="hold"/>
                                        <p:tgtEl>
                                          <p:spTgt spid="337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stranamasterov.ru/img4/i2011/04/23/img034.jpg"/>
          <p:cNvPicPr>
            <a:picLocks noChangeAspect="1" noChangeArrowheads="1"/>
          </p:cNvPicPr>
          <p:nvPr/>
        </p:nvPicPr>
        <p:blipFill>
          <a:blip r:embed="rId2" cstate="print"/>
          <a:srcRect/>
          <a:stretch>
            <a:fillRect/>
          </a:stretch>
        </p:blipFill>
        <p:spPr bwMode="auto">
          <a:xfrm>
            <a:off x="0" y="0"/>
            <a:ext cx="4953000" cy="3476626"/>
          </a:xfrm>
          <a:prstGeom prst="rect">
            <a:avLst/>
          </a:prstGeom>
          <a:ln>
            <a:noFill/>
          </a:ln>
          <a:effectLst>
            <a:softEdge rad="112500"/>
          </a:effectLst>
        </p:spPr>
      </p:pic>
      <p:pic>
        <p:nvPicPr>
          <p:cNvPr id="32774" name="Picture 6" descr="http://www.maam.ru/upload/blogs/4de0ce7caaccc5c8787c1d48c8d4f4a8.jpg.jpg"/>
          <p:cNvPicPr>
            <a:picLocks noChangeAspect="1" noChangeArrowheads="1"/>
          </p:cNvPicPr>
          <p:nvPr/>
        </p:nvPicPr>
        <p:blipFill>
          <a:blip r:embed="rId3" cstate="print"/>
          <a:srcRect l="10782" t="4192" r="11512" b="6591"/>
          <a:stretch>
            <a:fillRect/>
          </a:stretch>
        </p:blipFill>
        <p:spPr bwMode="auto">
          <a:xfrm>
            <a:off x="0" y="3212976"/>
            <a:ext cx="5076056" cy="3645024"/>
          </a:xfrm>
          <a:prstGeom prst="rect">
            <a:avLst/>
          </a:prstGeom>
          <a:ln>
            <a:noFill/>
          </a:ln>
          <a:effectLst>
            <a:softEdge rad="112500"/>
          </a:effectLst>
        </p:spPr>
      </p:pic>
      <p:pic>
        <p:nvPicPr>
          <p:cNvPr id="32776" name="Picture 8" descr="http://www.maam.ru/upload/blogs/a3ae5d316f9f81891485b95bf7d9cca7.jpg.jpg"/>
          <p:cNvPicPr>
            <a:picLocks noChangeAspect="1" noChangeArrowheads="1"/>
          </p:cNvPicPr>
          <p:nvPr/>
        </p:nvPicPr>
        <p:blipFill>
          <a:blip r:embed="rId4" cstate="print"/>
          <a:srcRect l="3306" t="2517" r="4121" b="3469"/>
          <a:stretch>
            <a:fillRect/>
          </a:stretch>
        </p:blipFill>
        <p:spPr bwMode="auto">
          <a:xfrm>
            <a:off x="5111552" y="1745432"/>
            <a:ext cx="4032448" cy="5112568"/>
          </a:xfrm>
          <a:prstGeom prst="rect">
            <a:avLst/>
          </a:prstGeom>
          <a:ln>
            <a:noFill/>
          </a:ln>
          <a:effectLst>
            <a:softEdge rad="112500"/>
          </a:effectLst>
        </p:spPr>
      </p:pic>
      <p:sp>
        <p:nvSpPr>
          <p:cNvPr id="6" name="Лента лицом вверх 5"/>
          <p:cNvSpPr/>
          <p:nvPr/>
        </p:nvSpPr>
        <p:spPr>
          <a:xfrm>
            <a:off x="4967536" y="404664"/>
            <a:ext cx="3780928" cy="620688"/>
          </a:xfrm>
          <a:prstGeom prst="ribbon2">
            <a:avLst>
              <a:gd name="adj1" fmla="val 16667"/>
              <a:gd name="adj2" fmla="val 7191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smtClean="0">
                <a:solidFill>
                  <a:srgbClr val="C00000"/>
                </a:solidFill>
              </a:rPr>
              <a:t>монотипия</a:t>
            </a:r>
            <a:endParaRPr lang="ru-RU" sz="2800" b="1"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 to="" calcmode="lin" valueType="num">
                                      <p:cBhvr>
                                        <p:cTn id="7" dur="1" fill="hold"/>
                                        <p:tgtEl>
                                          <p:spTgt spid="3277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2776"/>
                                        </p:tgtEl>
                                        <p:attrNameLst>
                                          <p:attrName>style.visibility</p:attrName>
                                        </p:attrNameLst>
                                      </p:cBhvr>
                                      <p:to>
                                        <p:strVal val="visible"/>
                                      </p:to>
                                    </p:set>
                                    <p:anim to="" calcmode="lin" valueType="num">
                                      <p:cBhvr>
                                        <p:cTn id="11" dur="1" fill="hold"/>
                                        <p:tgtEl>
                                          <p:spTgt spid="3277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2774"/>
                                        </p:tgtEl>
                                        <p:attrNameLst>
                                          <p:attrName>style.visibility</p:attrName>
                                        </p:attrNameLst>
                                      </p:cBhvr>
                                      <p:to>
                                        <p:strVal val="visible"/>
                                      </p:to>
                                    </p:set>
                                    <p:anim to="" calcmode="lin" valueType="num">
                                      <p:cBhvr>
                                        <p:cTn id="15" dur="1" fill="hold"/>
                                        <p:tgtEl>
                                          <p:spTgt spid="32774"/>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err="1" smtClean="0">
                <a:ln w="1905"/>
                <a:solidFill>
                  <a:srgbClr val="CC6600"/>
                </a:solidFill>
                <a:effectLst>
                  <a:innerShdw blurRad="69850" dist="43180" dir="5400000">
                    <a:srgbClr val="000000">
                      <a:alpha val="65000"/>
                    </a:srgbClr>
                  </a:innerShdw>
                </a:effectLst>
                <a:latin typeface="Helvetica" charset="-52"/>
                <a:ea typeface="Times New Roman" pitchFamily="18" charset="0"/>
                <a:cs typeface="Arial" pitchFamily="34" charset="0"/>
              </a:rPr>
              <a:t>Кляксография</a:t>
            </a:r>
            <a:r>
              <a:rPr kumimoji="0" lang="ru-RU" sz="2800" b="1" i="0" u="none" strike="noStrike" normalizeH="0" baseline="0" dirty="0" smtClean="0">
                <a:ln w="1905"/>
                <a:solidFill>
                  <a:srgbClr val="CC6600"/>
                </a:solidFill>
                <a:effectLst>
                  <a:innerShdw blurRad="69850" dist="43180" dir="5400000">
                    <a:srgbClr val="000000">
                      <a:alpha val="65000"/>
                    </a:srgbClr>
                  </a:innerShdw>
                </a:effectLst>
                <a:latin typeface="Helvetica" charset="-52"/>
                <a:ea typeface="Times New Roman" pitchFamily="18" charset="0"/>
                <a:cs typeface="Arial" pitchFamily="34" charset="0"/>
              </a:rPr>
              <a:t> (раздувание краски)</a:t>
            </a:r>
            <a:endParaRPr lang="ru-RU" sz="2800" b="1" dirty="0" smtClean="0">
              <a:ln w="1905"/>
              <a:solidFill>
                <a:srgbClr val="CC6600"/>
              </a:solidFill>
              <a:effectLst>
                <a:innerShdw blurRad="69850" dist="43180" dir="5400000">
                  <a:srgbClr val="000000">
                    <a:alpha val="65000"/>
                  </a:srgbClr>
                </a:innerShdw>
              </a:effectLst>
              <a:latin typeface="Helvetica" charset="-52"/>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charset="-52"/>
                <a:ea typeface="Times New Roman" pitchFamily="18" charset="0"/>
                <a:cs typeface="Arial" pitchFamily="34" charset="0"/>
              </a:rPr>
              <a:t> </a:t>
            </a:r>
            <a:r>
              <a:rPr kumimoji="0" lang="ru-RU"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charset="-52"/>
                <a:ea typeface="Times New Roman" pitchFamily="18" charset="0"/>
                <a:cs typeface="Arial" pitchFamily="34" charset="0"/>
              </a:rPr>
              <a:t>Нанести краску через соломинку и раздувать краску от центра в разные стороны, создавая изображение дорисовать недостающие детали</a:t>
            </a:r>
            <a:r>
              <a:rPr kumimoji="0" lang="ru-RU"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charset="-52"/>
                <a:ea typeface="Times New Roman" pitchFamily="18" charset="0"/>
                <a:cs typeface="Arial" pitchFamily="34" charset="0"/>
              </a:rPr>
              <a:t>.</a:t>
            </a:r>
            <a:endParaRPr kumimoji="0" lang="ru-RU" sz="5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4" name="Picture 6" descr="http://razvitiedetei.info/wp-content/uploads/2014/11/KLYKSOGRAFIY-detym-tehnika.jpg"/>
          <p:cNvPicPr>
            <a:picLocks noChangeAspect="1" noChangeArrowheads="1"/>
          </p:cNvPicPr>
          <p:nvPr/>
        </p:nvPicPr>
        <p:blipFill>
          <a:blip r:embed="rId2" cstate="print"/>
          <a:srcRect/>
          <a:stretch>
            <a:fillRect/>
          </a:stretch>
        </p:blipFill>
        <p:spPr bwMode="auto">
          <a:xfrm>
            <a:off x="971600" y="1566662"/>
            <a:ext cx="7164288" cy="5291338"/>
          </a:xfrm>
          <a:prstGeom prst="rect">
            <a:avLst/>
          </a:prstGeom>
          <a:ln>
            <a:noFill/>
          </a:ln>
          <a:effectLst>
            <a:softEdge rad="11250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6865"/>
                                        </p:tgtEl>
                                        <p:attrNameLst>
                                          <p:attrName>style.visibility</p:attrName>
                                        </p:attrNameLst>
                                      </p:cBhvr>
                                      <p:to>
                                        <p:strVal val="visible"/>
                                      </p:to>
                                    </p:set>
                                    <p:anim to="" calcmode="lin" valueType="num">
                                      <p:cBhvr>
                                        <p:cTn id="7" dur="1" fill="hold"/>
                                        <p:tgtEl>
                                          <p:spTgt spid="3686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mamsy.ru/uploads/wysiwyg/70/15/7015f38303cdc09275d948aa899d4e80.jpg"/>
          <p:cNvPicPr>
            <a:picLocks noChangeAspect="1" noChangeArrowheads="1"/>
          </p:cNvPicPr>
          <p:nvPr/>
        </p:nvPicPr>
        <p:blipFill>
          <a:blip r:embed="rId2" cstate="print"/>
          <a:srcRect/>
          <a:stretch>
            <a:fillRect/>
          </a:stretch>
        </p:blipFill>
        <p:spPr bwMode="auto">
          <a:xfrm>
            <a:off x="1" y="3594358"/>
            <a:ext cx="5220072" cy="3263642"/>
          </a:xfrm>
          <a:prstGeom prst="rect">
            <a:avLst/>
          </a:prstGeom>
          <a:noFill/>
        </p:spPr>
      </p:pic>
      <p:pic>
        <p:nvPicPr>
          <p:cNvPr id="38916" name="Picture 4" descr="http://tatyana1975vos.okis.ru/img/tatyana1975vos/pizdec/2(1).jpg"/>
          <p:cNvPicPr>
            <a:picLocks noChangeAspect="1" noChangeArrowheads="1"/>
          </p:cNvPicPr>
          <p:nvPr/>
        </p:nvPicPr>
        <p:blipFill>
          <a:blip r:embed="rId3" cstate="print"/>
          <a:srcRect/>
          <a:stretch>
            <a:fillRect/>
          </a:stretch>
        </p:blipFill>
        <p:spPr bwMode="auto">
          <a:xfrm>
            <a:off x="1" y="0"/>
            <a:ext cx="2843808" cy="3732032"/>
          </a:xfrm>
          <a:prstGeom prst="rect">
            <a:avLst/>
          </a:prstGeom>
          <a:noFill/>
        </p:spPr>
      </p:pic>
      <p:pic>
        <p:nvPicPr>
          <p:cNvPr id="5" name="Picture 2" descr="http://masterpodelok.com/uploads/posts/2013-07-16/3180.jpg"/>
          <p:cNvPicPr>
            <a:picLocks noChangeAspect="1" noChangeArrowheads="1"/>
          </p:cNvPicPr>
          <p:nvPr/>
        </p:nvPicPr>
        <p:blipFill>
          <a:blip r:embed="rId4" cstate="print"/>
          <a:srcRect/>
          <a:stretch>
            <a:fillRect/>
          </a:stretch>
        </p:blipFill>
        <p:spPr bwMode="auto">
          <a:xfrm>
            <a:off x="5242916" y="0"/>
            <a:ext cx="3901084" cy="4437112"/>
          </a:xfrm>
          <a:prstGeom prst="rect">
            <a:avLst/>
          </a:prstGeom>
          <a:ln>
            <a:noFill/>
          </a:ln>
          <a:effectLst>
            <a:softEdge rad="112500"/>
          </a:effectLst>
        </p:spPr>
      </p:pic>
      <p:pic>
        <p:nvPicPr>
          <p:cNvPr id="38922" name="Picture 10" descr="http://pandia.ru/text/79/068/images/image008_16.jpg"/>
          <p:cNvPicPr>
            <a:picLocks noChangeAspect="1" noChangeArrowheads="1"/>
          </p:cNvPicPr>
          <p:nvPr/>
        </p:nvPicPr>
        <p:blipFill>
          <a:blip r:embed="rId5" cstate="print"/>
          <a:srcRect/>
          <a:stretch>
            <a:fillRect/>
          </a:stretch>
        </p:blipFill>
        <p:spPr bwMode="auto">
          <a:xfrm>
            <a:off x="2843808" y="0"/>
            <a:ext cx="2784522" cy="3501008"/>
          </a:xfrm>
          <a:prstGeom prst="rect">
            <a:avLst/>
          </a:prstGeom>
          <a:noFill/>
        </p:spPr>
      </p:pic>
      <p:sp>
        <p:nvSpPr>
          <p:cNvPr id="8" name="Овал 7"/>
          <p:cNvSpPr/>
          <p:nvPr/>
        </p:nvSpPr>
        <p:spPr>
          <a:xfrm>
            <a:off x="5004048" y="4365104"/>
            <a:ext cx="3888432" cy="23488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800" b="1" dirty="0" err="1" smtClean="0">
                <a:ln w="1905"/>
                <a:solidFill>
                  <a:srgbClr val="009900"/>
                </a:solidFill>
                <a:effectLst>
                  <a:innerShdw blurRad="69850" dist="43180" dir="5400000">
                    <a:srgbClr val="000000">
                      <a:alpha val="65000"/>
                    </a:srgbClr>
                  </a:innerShdw>
                </a:effectLst>
                <a:latin typeface="Helvetica" charset="-52"/>
                <a:ea typeface="Times New Roman" pitchFamily="18" charset="0"/>
                <a:cs typeface="Arial" pitchFamily="34" charset="0"/>
              </a:rPr>
              <a:t>Кляксография</a:t>
            </a:r>
            <a:r>
              <a:rPr lang="ru-RU" sz="2800" b="1" dirty="0" smtClean="0">
                <a:ln w="1905"/>
                <a:solidFill>
                  <a:srgbClr val="009900"/>
                </a:solidFill>
                <a:effectLst>
                  <a:innerShdw blurRad="69850" dist="43180" dir="5400000">
                    <a:srgbClr val="000000">
                      <a:alpha val="65000"/>
                    </a:srgbClr>
                  </a:innerShdw>
                </a:effectLst>
                <a:latin typeface="Helvetica" charset="-52"/>
                <a:ea typeface="Times New Roman" pitchFamily="18" charset="0"/>
                <a:cs typeface="Arial" pitchFamily="34" charset="0"/>
              </a:rPr>
              <a:t> (раздувание краски)</a:t>
            </a:r>
          </a:p>
          <a:p>
            <a:pPr algn="ctr"/>
            <a:endParaRPr lang="ru-RU" sz="2800" b="1" dirty="0">
              <a:solidFill>
                <a:srgbClr val="333399"/>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8914"/>
                                        </p:tgtEl>
                                        <p:attrNameLst>
                                          <p:attrName>style.visibility</p:attrName>
                                        </p:attrNameLst>
                                      </p:cBhvr>
                                      <p:to>
                                        <p:strVal val="visible"/>
                                      </p:to>
                                    </p:set>
                                    <p:anim to="" calcmode="lin" valueType="num">
                                      <p:cBhvr>
                                        <p:cTn id="15" dur="1" fill="hold"/>
                                        <p:tgtEl>
                                          <p:spTgt spid="38914"/>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8922"/>
                                        </p:tgtEl>
                                        <p:attrNameLst>
                                          <p:attrName>style.visibility</p:attrName>
                                        </p:attrNameLst>
                                      </p:cBhvr>
                                      <p:to>
                                        <p:strVal val="visible"/>
                                      </p:to>
                                    </p:set>
                                    <p:anim to="" calcmode="lin" valueType="num">
                                      <p:cBhvr>
                                        <p:cTn id="19" dur="1" fill="hold"/>
                                        <p:tgtEl>
                                          <p:spTgt spid="38922"/>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8916"/>
                                        </p:tgtEl>
                                        <p:attrNameLst>
                                          <p:attrName>style.visibility</p:attrName>
                                        </p:attrNameLst>
                                      </p:cBhvr>
                                      <p:to>
                                        <p:strVal val="visible"/>
                                      </p:to>
                                    </p:set>
                                    <p:anim to="" calcmode="lin" valueType="num">
                                      <p:cBhvr>
                                        <p:cTn id="23" dur="1" fill="hold"/>
                                        <p:tgtEl>
                                          <p:spTgt spid="389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31085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ru-RU"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Набрызг</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(рисование зубной щёткой). </a:t>
            </a:r>
          </a:p>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 зубную щётку набирается краска (тушь или разведённая гуашь с ПВА) и с помощью палочки разбрызгивается краска на рисунок. Правило - проводить палочкой движением к себе, направляя щётку на бумагу. Совет: желательно надеть фартук и застелить стол бумагой (газетой или клеёнкой). Также можно зубной щёткой, рисуя всем ворсом изобразить волны, бахрому, густую траву и </a:t>
            </a:r>
            <a:r>
              <a:rPr lang="ru-RU"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т.д</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10" descr="http://1.bp.blogspot.com/-mjoxX6c-kCU/TpNlWippVcI/AAAAAAAABpQ/54LDrix-Ihw/s1600/6s.jpg"/>
          <p:cNvPicPr>
            <a:picLocks noChangeAspect="1" noChangeArrowheads="1"/>
          </p:cNvPicPr>
          <p:nvPr/>
        </p:nvPicPr>
        <p:blipFill>
          <a:blip r:embed="rId2" cstate="print"/>
          <a:srcRect/>
          <a:stretch>
            <a:fillRect/>
          </a:stretch>
        </p:blipFill>
        <p:spPr bwMode="auto">
          <a:xfrm>
            <a:off x="1619672" y="2573525"/>
            <a:ext cx="6120680" cy="4284475"/>
          </a:xfrm>
          <a:prstGeom prst="rect">
            <a:avLst/>
          </a:prstGeom>
          <a:ln>
            <a:noFill/>
          </a:ln>
          <a:effectLst>
            <a:softEdge rad="112500"/>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maam.ru/upload/blogs/detsad-32184-1446126031.jpg"/>
          <p:cNvPicPr>
            <a:picLocks noChangeAspect="1" noChangeArrowheads="1"/>
          </p:cNvPicPr>
          <p:nvPr/>
        </p:nvPicPr>
        <p:blipFill>
          <a:blip r:embed="rId2" cstate="print"/>
          <a:srcRect/>
          <a:stretch>
            <a:fillRect/>
          </a:stretch>
        </p:blipFill>
        <p:spPr bwMode="auto">
          <a:xfrm>
            <a:off x="0" y="0"/>
            <a:ext cx="5292080" cy="3287744"/>
          </a:xfrm>
          <a:prstGeom prst="rect">
            <a:avLst/>
          </a:prstGeom>
          <a:ln>
            <a:noFill/>
          </a:ln>
          <a:effectLst>
            <a:softEdge rad="112500"/>
          </a:effectLst>
        </p:spPr>
      </p:pic>
      <p:pic>
        <p:nvPicPr>
          <p:cNvPr id="29700" name="Picture 4" descr="http://ok-t.ru/studopediaru/baza5/2630790218388.files/image033.png"/>
          <p:cNvPicPr>
            <a:picLocks noChangeAspect="1" noChangeArrowheads="1"/>
          </p:cNvPicPr>
          <p:nvPr/>
        </p:nvPicPr>
        <p:blipFill>
          <a:blip r:embed="rId3" cstate="print"/>
          <a:srcRect/>
          <a:stretch>
            <a:fillRect/>
          </a:stretch>
        </p:blipFill>
        <p:spPr bwMode="auto">
          <a:xfrm>
            <a:off x="5148064" y="1282273"/>
            <a:ext cx="3995937" cy="5575727"/>
          </a:xfrm>
          <a:prstGeom prst="rect">
            <a:avLst/>
          </a:prstGeom>
          <a:ln>
            <a:noFill/>
          </a:ln>
          <a:effectLst>
            <a:softEdge rad="112500"/>
          </a:effectLst>
        </p:spPr>
      </p:pic>
      <p:pic>
        <p:nvPicPr>
          <p:cNvPr id="29702" name="Picture 6" descr="http://handmadehelp.ru/wp-content/uploads/2013/02/wpid-wljF7sZfPWo.jpg"/>
          <p:cNvPicPr>
            <a:picLocks noChangeAspect="1" noChangeArrowheads="1"/>
          </p:cNvPicPr>
          <p:nvPr/>
        </p:nvPicPr>
        <p:blipFill>
          <a:blip r:embed="rId4" cstate="print"/>
          <a:srcRect/>
          <a:stretch>
            <a:fillRect/>
          </a:stretch>
        </p:blipFill>
        <p:spPr bwMode="auto">
          <a:xfrm>
            <a:off x="0" y="2895599"/>
            <a:ext cx="5276850" cy="3962401"/>
          </a:xfrm>
          <a:prstGeom prst="rect">
            <a:avLst/>
          </a:prstGeom>
          <a:ln>
            <a:noFill/>
          </a:ln>
          <a:effectLst>
            <a:softEdge rad="112500"/>
          </a:effectLst>
        </p:spPr>
      </p:pic>
      <p:sp>
        <p:nvSpPr>
          <p:cNvPr id="6" name="Выноска-облако 5"/>
          <p:cNvSpPr/>
          <p:nvPr/>
        </p:nvSpPr>
        <p:spPr>
          <a:xfrm>
            <a:off x="5220072" y="188640"/>
            <a:ext cx="3600400" cy="1152128"/>
          </a:xfrm>
          <a:prstGeom prst="cloudCallout">
            <a:avLst>
              <a:gd name="adj1" fmla="val -47793"/>
              <a:gd name="adj2" fmla="val 942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err="1" smtClean="0">
                <a:solidFill>
                  <a:srgbClr val="7030A0"/>
                </a:solidFill>
                <a:latin typeface="Arial Black" pitchFamily="34" charset="0"/>
              </a:rPr>
              <a:t>набрызг</a:t>
            </a:r>
            <a:endParaRPr lang="ru-RU" sz="3200" b="1" dirty="0">
              <a:solidFill>
                <a:srgbClr val="7030A0"/>
              </a:solidFill>
              <a:latin typeface="Arial Black"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 to="" calcmode="lin" valueType="num">
                                      <p:cBhvr>
                                        <p:cTn id="11" dur="1" fill="hold"/>
                                        <p:tgtEl>
                                          <p:spTgt spid="29702"/>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9700"/>
                                        </p:tgtEl>
                                        <p:attrNameLst>
                                          <p:attrName>style.visibility</p:attrName>
                                        </p:attrNameLst>
                                      </p:cBhvr>
                                      <p:to>
                                        <p:strVal val="visible"/>
                                      </p:to>
                                    </p:set>
                                    <p:anim to="" calcmode="lin" valueType="num">
                                      <p:cBhvr>
                                        <p:cTn id="15" dur="1" fill="hold"/>
                                        <p:tgtEl>
                                          <p:spTgt spid="29700"/>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9698"/>
                                        </p:tgtEl>
                                        <p:attrNameLst>
                                          <p:attrName>style.visibility</p:attrName>
                                        </p:attrNameLst>
                                      </p:cBhvr>
                                      <p:to>
                                        <p:strVal val="visible"/>
                                      </p:to>
                                    </p:set>
                                    <p:anim to="" calcmode="lin" valueType="num">
                                      <p:cBhvr>
                                        <p:cTn id="19" dur="1" fill="hold"/>
                                        <p:tgtEl>
                                          <p:spTgt spid="296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2369880"/>
          </a:xfrm>
          <a:prstGeom prst="rect">
            <a:avLst/>
          </a:prstGeom>
        </p:spPr>
        <p:txBody>
          <a:bodyPr wrap="square">
            <a:spAutoFit/>
          </a:bodyPr>
          <a:lstStyle/>
          <a:p>
            <a:pPr algn="ctr"/>
            <a:r>
              <a:rPr lang="ru-RU" sz="2800" b="1" dirty="0" smtClean="0">
                <a:ln w="1905"/>
                <a:solidFill>
                  <a:srgbClr val="800080"/>
                </a:solidFill>
                <a:effectLst>
                  <a:innerShdw blurRad="69850" dist="43180" dir="5400000">
                    <a:srgbClr val="000000">
                      <a:alpha val="65000"/>
                    </a:srgbClr>
                  </a:innerShdw>
                </a:effectLst>
              </a:rPr>
              <a:t>Фотокопия</a:t>
            </a:r>
          </a:p>
          <a:p>
            <a:r>
              <a:rPr lang="ru-RU" sz="2400" b="1" dirty="0" smtClean="0">
                <a:ln w="1905"/>
                <a:solidFill>
                  <a:srgbClr val="7030A0"/>
                </a:solidFill>
                <a:effectLst>
                  <a:innerShdw blurRad="69850" dist="43180" dir="5400000">
                    <a:srgbClr val="000000">
                      <a:alpha val="65000"/>
                    </a:srgbClr>
                  </a:innerShdw>
                </a:effectLst>
              </a:rPr>
              <a:t>рисунок находится при помощи водоотталкивающего материала – свечки или сухого кусочка мыла, невидимые контуры не будут окрашиваться при нанесении поверх них акварельной краски, а будут проявляться, как это происходит при проявлении фотопленки</a:t>
            </a:r>
            <a:endParaRPr lang="ru-RU" sz="2400" b="1" dirty="0">
              <a:ln w="1905"/>
              <a:solidFill>
                <a:srgbClr val="7030A0"/>
              </a:solidFill>
              <a:effectLst>
                <a:innerShdw blurRad="69850" dist="43180" dir="5400000">
                  <a:srgbClr val="000000">
                    <a:alpha val="65000"/>
                  </a:srgbClr>
                </a:innerShdw>
              </a:effectLst>
            </a:endParaRPr>
          </a:p>
        </p:txBody>
      </p:sp>
      <p:pic>
        <p:nvPicPr>
          <p:cNvPr id="39939" name="Picture 3" descr="http://www.maam.ru/upload/blogs/4f221c8f412fe7518af14b0c05bee12c.jpg.jpg"/>
          <p:cNvPicPr>
            <a:picLocks noChangeAspect="1" noChangeArrowheads="1"/>
          </p:cNvPicPr>
          <p:nvPr/>
        </p:nvPicPr>
        <p:blipFill>
          <a:blip r:embed="rId2" cstate="print"/>
          <a:srcRect/>
          <a:stretch>
            <a:fillRect/>
          </a:stretch>
        </p:blipFill>
        <p:spPr bwMode="auto">
          <a:xfrm>
            <a:off x="1259632" y="2162558"/>
            <a:ext cx="6768752" cy="4695442"/>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9939"/>
                                        </p:tgtEl>
                                        <p:attrNameLst>
                                          <p:attrName>style.visibility</p:attrName>
                                        </p:attrNameLst>
                                      </p:cBhvr>
                                      <p:to>
                                        <p:strVal val="visible"/>
                                      </p:to>
                                    </p:set>
                                    <p:anim to="" calcmode="lin" valueType="num">
                                      <p:cBhvr>
                                        <p:cTn id="11" dur="1" fill="hold"/>
                                        <p:tgtEl>
                                          <p:spTgt spid="399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maam.ru/upload/blogs/c3a47de5ac8c5a119e50a1d07dfd7894.jpg.jpg"/>
          <p:cNvPicPr>
            <a:picLocks noChangeAspect="1" noChangeArrowheads="1"/>
          </p:cNvPicPr>
          <p:nvPr/>
        </p:nvPicPr>
        <p:blipFill>
          <a:blip r:embed="rId2" cstate="print"/>
          <a:srcRect r="7469"/>
          <a:stretch>
            <a:fillRect/>
          </a:stretch>
        </p:blipFill>
        <p:spPr bwMode="auto">
          <a:xfrm>
            <a:off x="4243636" y="0"/>
            <a:ext cx="4900364" cy="3533776"/>
          </a:xfrm>
          <a:prstGeom prst="rect">
            <a:avLst/>
          </a:prstGeom>
          <a:ln>
            <a:noFill/>
          </a:ln>
          <a:effectLst>
            <a:softEdge rad="112500"/>
          </a:effectLst>
        </p:spPr>
      </p:pic>
      <p:pic>
        <p:nvPicPr>
          <p:cNvPr id="40966" name="Picture 6" descr="http://photo.7ya.ru/ph/2014/9/8/1410163999944.jpg?rnd=1960043328"/>
          <p:cNvPicPr>
            <a:picLocks noChangeAspect="1" noChangeArrowheads="1"/>
          </p:cNvPicPr>
          <p:nvPr/>
        </p:nvPicPr>
        <p:blipFill>
          <a:blip r:embed="rId3" cstate="print"/>
          <a:srcRect l="3145" t="5004" r="2356" b="4869"/>
          <a:stretch>
            <a:fillRect/>
          </a:stretch>
        </p:blipFill>
        <p:spPr bwMode="auto">
          <a:xfrm>
            <a:off x="0" y="3501008"/>
            <a:ext cx="5010436" cy="3356992"/>
          </a:xfrm>
          <a:prstGeom prst="rect">
            <a:avLst/>
          </a:prstGeom>
          <a:ln>
            <a:noFill/>
          </a:ln>
          <a:effectLst>
            <a:softEdge rad="112500"/>
          </a:effectLst>
        </p:spPr>
      </p:pic>
      <p:pic>
        <p:nvPicPr>
          <p:cNvPr id="40968" name="Picture 8" descr="http://kotbaun.ru/uploads/p/2015-12-10/volshebnie-risunki_4.jpg"/>
          <p:cNvPicPr>
            <a:picLocks noChangeAspect="1" noChangeArrowheads="1"/>
          </p:cNvPicPr>
          <p:nvPr/>
        </p:nvPicPr>
        <p:blipFill>
          <a:blip r:embed="rId4" cstate="print"/>
          <a:srcRect l="5624" t="4530" r="12403" b="5144"/>
          <a:stretch>
            <a:fillRect/>
          </a:stretch>
        </p:blipFill>
        <p:spPr bwMode="auto">
          <a:xfrm>
            <a:off x="0" y="0"/>
            <a:ext cx="4984594" cy="3501008"/>
          </a:xfrm>
          <a:prstGeom prst="rect">
            <a:avLst/>
          </a:prstGeom>
          <a:ln>
            <a:noFill/>
          </a:ln>
          <a:effectLst>
            <a:softEdge rad="112500"/>
          </a:effectLst>
        </p:spPr>
      </p:pic>
      <p:pic>
        <p:nvPicPr>
          <p:cNvPr id="40970" name="Picture 10" descr="http://malutka63.ru/wp-content/uploads/2013/02/23.jpg"/>
          <p:cNvPicPr>
            <a:picLocks noChangeAspect="1" noChangeArrowheads="1"/>
          </p:cNvPicPr>
          <p:nvPr/>
        </p:nvPicPr>
        <p:blipFill>
          <a:blip r:embed="rId5" cstate="print"/>
          <a:srcRect l="9261" t="9239" r="9434" b="7708"/>
          <a:stretch>
            <a:fillRect/>
          </a:stretch>
        </p:blipFill>
        <p:spPr bwMode="auto">
          <a:xfrm>
            <a:off x="4763840" y="3861048"/>
            <a:ext cx="4380160" cy="2996952"/>
          </a:xfrm>
          <a:prstGeom prst="rect">
            <a:avLst/>
          </a:prstGeom>
          <a:ln>
            <a:noFill/>
          </a:ln>
          <a:effectLst>
            <a:softEdge rad="112500"/>
          </a:effectLst>
        </p:spPr>
      </p:pic>
      <p:sp>
        <p:nvSpPr>
          <p:cNvPr id="8" name="Лента лицом вверх 7"/>
          <p:cNvSpPr/>
          <p:nvPr/>
        </p:nvSpPr>
        <p:spPr>
          <a:xfrm>
            <a:off x="5004048" y="3212976"/>
            <a:ext cx="3852936" cy="792088"/>
          </a:xfrm>
          <a:prstGeom prst="ribbon2">
            <a:avLst>
              <a:gd name="adj1" fmla="val 16667"/>
              <a:gd name="adj2" fmla="val 7191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rgbClr val="0000FF"/>
                </a:solidFill>
              </a:rPr>
              <a:t>фотокопия</a:t>
            </a:r>
            <a:endParaRPr lang="ru-RU" sz="2800" b="1" dirty="0">
              <a:solidFill>
                <a:srgbClr val="0000FF"/>
              </a:solidFill>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0964"/>
                                        </p:tgtEl>
                                        <p:attrNameLst>
                                          <p:attrName>style.visibility</p:attrName>
                                        </p:attrNameLst>
                                      </p:cBhvr>
                                      <p:to>
                                        <p:strVal val="visible"/>
                                      </p:to>
                                    </p:set>
                                    <p:anim to="" calcmode="lin" valueType="num">
                                      <p:cBhvr>
                                        <p:cTn id="11" dur="1" fill="hold"/>
                                        <p:tgtEl>
                                          <p:spTgt spid="4096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0966"/>
                                        </p:tgtEl>
                                        <p:attrNameLst>
                                          <p:attrName>style.visibility</p:attrName>
                                        </p:attrNameLst>
                                      </p:cBhvr>
                                      <p:to>
                                        <p:strVal val="visible"/>
                                      </p:to>
                                    </p:set>
                                    <p:anim to="" calcmode="lin" valueType="num">
                                      <p:cBhvr>
                                        <p:cTn id="15" dur="1" fill="hold"/>
                                        <p:tgtEl>
                                          <p:spTgt spid="40966"/>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40970"/>
                                        </p:tgtEl>
                                        <p:attrNameLst>
                                          <p:attrName>style.visibility</p:attrName>
                                        </p:attrNameLst>
                                      </p:cBhvr>
                                      <p:to>
                                        <p:strVal val="visible"/>
                                      </p:to>
                                    </p:set>
                                    <p:anim to="" calcmode="lin" valueType="num">
                                      <p:cBhvr>
                                        <p:cTn id="19" dur="1" fill="hold"/>
                                        <p:tgtEl>
                                          <p:spTgt spid="40970"/>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40968"/>
                                        </p:tgtEl>
                                        <p:attrNameLst>
                                          <p:attrName>style.visibility</p:attrName>
                                        </p:attrNameLst>
                                      </p:cBhvr>
                                      <p:to>
                                        <p:strVal val="visible"/>
                                      </p:to>
                                    </p:set>
                                    <p:anim to="" calcmode="lin" valueType="num">
                                      <p:cBhvr>
                                        <p:cTn id="23" dur="1" fill="hold"/>
                                        <p:tgtEl>
                                          <p:spTgt spid="40968"/>
                                        </p:tgtEl>
                                        <p:attrNameLst>
                                          <p:attrName/>
                                        </p:attrNameLst>
                                      </p:cBhvr>
                                    </p:anim>
                                  </p:childTnLst>
                                </p:cTn>
                              </p:par>
                            </p:childTnLst>
                          </p:cTn>
                        </p:par>
                        <p:par>
                          <p:cTn id="24" fill="hold">
                            <p:stCondLst>
                              <p:cond delay="0"/>
                            </p:stCondLst>
                            <p:childTnLst>
                              <p:par>
                                <p:cTn id="25" presetID="24" presetClass="entr" presetSubtype="0"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754874"/>
          </a:xfrm>
          <a:prstGeom prst="rect">
            <a:avLst/>
          </a:prstGeom>
        </p:spPr>
        <p:txBody>
          <a:bodyPr wrap="square">
            <a:spAutoFit/>
          </a:bodyPr>
          <a:lstStyle/>
          <a:p>
            <a:pPr algn="ctr"/>
            <a:r>
              <a:rPr lang="ru-RU" sz="2800" b="1" dirty="0" smtClean="0">
                <a:ln w="10541" cmpd="sng">
                  <a:solidFill>
                    <a:srgbClr val="00B050"/>
                  </a:solidFill>
                  <a:prstDash val="solid"/>
                </a:ln>
                <a:solidFill>
                  <a:srgbClr val="00B050"/>
                </a:solidFill>
              </a:rPr>
              <a:t>«</a:t>
            </a:r>
            <a:r>
              <a:rPr lang="ru-RU" sz="2800" b="1" dirty="0" err="1" smtClean="0">
                <a:ln w="10541" cmpd="sng">
                  <a:solidFill>
                    <a:srgbClr val="00B050"/>
                  </a:solidFill>
                  <a:prstDash val="solid"/>
                </a:ln>
                <a:solidFill>
                  <a:srgbClr val="00B050"/>
                </a:solidFill>
              </a:rPr>
              <a:t>Граттаж</a:t>
            </a:r>
            <a:r>
              <a:rPr lang="ru-RU" sz="2800" b="1" dirty="0" smtClean="0">
                <a:ln w="10541" cmpd="sng">
                  <a:solidFill>
                    <a:srgbClr val="00B050"/>
                  </a:solidFill>
                  <a:prstDash val="solid"/>
                </a:ln>
                <a:solidFill>
                  <a:srgbClr val="00B050"/>
                </a:solidFill>
              </a:rPr>
              <a:t>» (гравюра) </a:t>
            </a:r>
          </a:p>
          <a:p>
            <a:r>
              <a:rPr lang="ru-RU" sz="2400" b="1" dirty="0" smtClean="0">
                <a:ln w="10541" cmpd="sng">
                  <a:solidFill>
                    <a:srgbClr val="92D050"/>
                  </a:solidFill>
                  <a:prstDash val="solid"/>
                </a:ln>
                <a:solidFill>
                  <a:srgbClr val="00B050"/>
                </a:solidFill>
              </a:rPr>
              <a:t> натирается свечой лист бумаги (лучше картон или плотная бумага). Затем весь лист закрашивается тушью с жидким мылом -  создаётся фон в определённом цвете. После </a:t>
            </a:r>
            <a:r>
              <a:rPr lang="ru-RU" sz="2400" b="1" dirty="0" err="1" smtClean="0">
                <a:ln w="10541" cmpd="sng">
                  <a:solidFill>
                    <a:srgbClr val="92D050"/>
                  </a:solidFill>
                  <a:prstDash val="solid"/>
                </a:ln>
                <a:solidFill>
                  <a:srgbClr val="00B050"/>
                </a:solidFill>
              </a:rPr>
              <a:t>подсыхания</a:t>
            </a:r>
            <a:r>
              <a:rPr lang="ru-RU" sz="2400" b="1" dirty="0" smtClean="0">
                <a:ln w="10541" cmpd="sng">
                  <a:solidFill>
                    <a:srgbClr val="92D050"/>
                  </a:solidFill>
                  <a:prstDash val="solid"/>
                </a:ln>
                <a:solidFill>
                  <a:srgbClr val="00B050"/>
                </a:solidFill>
              </a:rPr>
              <a:t> стеком или палочкой процарапывают рисунок.</a:t>
            </a:r>
          </a:p>
          <a:p>
            <a:r>
              <a:rPr lang="ru-RU" sz="2400" b="1" u="sng" dirty="0" smtClean="0">
                <a:ln w="10541" cmpd="sng">
                  <a:solidFill>
                    <a:srgbClr val="92D050"/>
                  </a:solidFill>
                  <a:prstDash val="solid"/>
                </a:ln>
                <a:solidFill>
                  <a:srgbClr val="00B050"/>
                </a:solidFill>
              </a:rPr>
              <a:t>Вариант 2</a:t>
            </a:r>
            <a:r>
              <a:rPr lang="ru-RU" sz="2400" b="1" dirty="0" smtClean="0">
                <a:ln w="10541" cmpd="sng">
                  <a:solidFill>
                    <a:srgbClr val="92D050"/>
                  </a:solidFill>
                  <a:prstDash val="solid"/>
                </a:ln>
                <a:solidFill>
                  <a:srgbClr val="00B050"/>
                </a:solidFill>
              </a:rPr>
              <a:t>. На плотной бумаге рисуются разноцветные мазки (или фон в 2-3 цвета). Затем рисунок натирается свечой и закрашивается тушью. Рисунок процарапывают стекой или острой палочкой. В этом случае рисунок получается цветной</a:t>
            </a:r>
          </a:p>
          <a:p>
            <a:endParaRPr lang="ru-RU" dirty="0"/>
          </a:p>
        </p:txBody>
      </p:sp>
      <p:pic>
        <p:nvPicPr>
          <p:cNvPr id="43012" name="Picture 4" descr="http://ok-t.ru/studopediaru/baza5/2630790218388.files/image013.jpg"/>
          <p:cNvPicPr>
            <a:picLocks noChangeAspect="1" noChangeArrowheads="1"/>
          </p:cNvPicPr>
          <p:nvPr/>
        </p:nvPicPr>
        <p:blipFill>
          <a:blip r:embed="rId2" cstate="print"/>
          <a:srcRect t="3877" r="1140" b="5017"/>
          <a:stretch>
            <a:fillRect/>
          </a:stretch>
        </p:blipFill>
        <p:spPr bwMode="auto">
          <a:xfrm>
            <a:off x="2267744" y="3284984"/>
            <a:ext cx="5169470" cy="3573016"/>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3012"/>
                                        </p:tgtEl>
                                        <p:attrNameLst>
                                          <p:attrName>style.visibility</p:attrName>
                                        </p:attrNameLst>
                                      </p:cBhvr>
                                      <p:to>
                                        <p:strVal val="visible"/>
                                      </p:to>
                                    </p:set>
                                    <p:anim to="" calcmode="lin" valueType="num">
                                      <p:cBhvr>
                                        <p:cTn id="11" dur="1" fill="hold"/>
                                        <p:tgtEl>
                                          <p:spTgt spid="430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1tulatv.ru/sites/default/files/46te_yl991y.jpg"/>
          <p:cNvPicPr>
            <a:picLocks noChangeAspect="1" noChangeArrowheads="1"/>
          </p:cNvPicPr>
          <p:nvPr/>
        </p:nvPicPr>
        <p:blipFill>
          <a:blip r:embed="rId2" cstate="print"/>
          <a:srcRect/>
          <a:stretch>
            <a:fillRect/>
          </a:stretch>
        </p:blipFill>
        <p:spPr bwMode="auto">
          <a:xfrm>
            <a:off x="3571884" y="0"/>
            <a:ext cx="5572116" cy="3789040"/>
          </a:xfrm>
          <a:prstGeom prst="rect">
            <a:avLst/>
          </a:prstGeom>
          <a:ln>
            <a:noFill/>
          </a:ln>
          <a:effectLst>
            <a:softEdge rad="112500"/>
          </a:effectLst>
        </p:spPr>
      </p:pic>
      <p:pic>
        <p:nvPicPr>
          <p:cNvPr id="41992" name="Picture 8" descr="http://kolesnicamasterov.ru/upload/iblock/56d/03a60cade8d6ddf375ddea8746644238.jpg"/>
          <p:cNvPicPr>
            <a:picLocks noChangeAspect="1" noChangeArrowheads="1"/>
          </p:cNvPicPr>
          <p:nvPr/>
        </p:nvPicPr>
        <p:blipFill>
          <a:blip r:embed="rId3" cstate="print"/>
          <a:srcRect/>
          <a:stretch>
            <a:fillRect/>
          </a:stretch>
        </p:blipFill>
        <p:spPr bwMode="auto">
          <a:xfrm>
            <a:off x="0" y="2157026"/>
            <a:ext cx="6588224" cy="4700974"/>
          </a:xfrm>
          <a:prstGeom prst="rect">
            <a:avLst/>
          </a:prstGeom>
          <a:ln>
            <a:noFill/>
          </a:ln>
          <a:effectLst>
            <a:softEdge rad="112500"/>
          </a:effectLst>
        </p:spPr>
      </p:pic>
      <p:sp>
        <p:nvSpPr>
          <p:cNvPr id="6" name="Скругленный прямоугольник 5"/>
          <p:cNvSpPr/>
          <p:nvPr/>
        </p:nvSpPr>
        <p:spPr>
          <a:xfrm>
            <a:off x="251520" y="260648"/>
            <a:ext cx="3312368" cy="18722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ru-RU" sz="3600" b="1" dirty="0" smtClean="0">
                <a:solidFill>
                  <a:srgbClr val="FF0000"/>
                </a:solidFill>
                <a:latin typeface="Arial Black" pitchFamily="34" charset="0"/>
                <a:cs typeface="Times New Roman" pitchFamily="18" charset="0"/>
              </a:rPr>
              <a:t>«</a:t>
            </a:r>
            <a:r>
              <a:rPr lang="ru-RU" sz="3600" b="1" dirty="0" err="1" smtClean="0">
                <a:solidFill>
                  <a:srgbClr val="FF0000"/>
                </a:solidFill>
                <a:latin typeface="Arial Black" pitchFamily="34" charset="0"/>
                <a:cs typeface="Times New Roman" pitchFamily="18" charset="0"/>
              </a:rPr>
              <a:t>Граттаж</a:t>
            </a:r>
            <a:r>
              <a:rPr lang="ru-RU" sz="3600" b="1" dirty="0" smtClean="0">
                <a:solidFill>
                  <a:srgbClr val="FF0000"/>
                </a:solidFill>
                <a:latin typeface="Arial Black" pitchFamily="34" charset="0"/>
                <a:cs typeface="Times New Roman" pitchFamily="18" charset="0"/>
              </a:rPr>
              <a:t>» (гравюра)</a:t>
            </a:r>
            <a:endParaRPr lang="ru-RU" sz="3600" b="1" dirty="0">
              <a:solidFill>
                <a:srgbClr val="FF0000"/>
              </a:solidFill>
              <a:latin typeface="Arial Black" pitchFamily="34" charset="0"/>
              <a:cs typeface="Times New Roman"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1992"/>
                                        </p:tgtEl>
                                        <p:attrNameLst>
                                          <p:attrName>style.visibility</p:attrName>
                                        </p:attrNameLst>
                                      </p:cBhvr>
                                      <p:to>
                                        <p:strVal val="visible"/>
                                      </p:to>
                                    </p:set>
                                    <p:anim to="" calcmode="lin" valueType="num">
                                      <p:cBhvr>
                                        <p:cTn id="11" dur="1" fill="hold"/>
                                        <p:tgtEl>
                                          <p:spTgt spid="41992"/>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1990"/>
                                        </p:tgtEl>
                                        <p:attrNameLst>
                                          <p:attrName>style.visibility</p:attrName>
                                        </p:attrNameLst>
                                      </p:cBhvr>
                                      <p:to>
                                        <p:strVal val="visible"/>
                                      </p:to>
                                    </p:set>
                                    <p:anim to="" calcmode="lin" valueType="num">
                                      <p:cBhvr>
                                        <p:cTn id="15" dur="1" fill="hold"/>
                                        <p:tgtEl>
                                          <p:spTgt spid="419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0" y="0"/>
            <a:ext cx="9144000" cy="1196752"/>
          </a:xfrm>
        </p:spPr>
        <p:txBody>
          <a:bodyPr>
            <a:noAutofit/>
          </a:bodyPr>
          <a:lstStyle/>
          <a:p>
            <a:r>
              <a:rPr lang="ru-RU" sz="3200" b="1" dirty="0" smtClean="0">
                <a:ln w="1905">
                  <a:solidFill>
                    <a:srgbClr val="009900"/>
                  </a:solidFill>
                </a:ln>
                <a:solidFill>
                  <a:srgbClr val="92D050"/>
                </a:solidFill>
                <a:effectLst>
                  <a:innerShdw blurRad="69850" dist="43180" dir="5400000">
                    <a:srgbClr val="000000">
                      <a:alpha val="65000"/>
                    </a:srgbClr>
                  </a:innerShdw>
                </a:effectLst>
                <a:latin typeface="Times New Roman" pitchFamily="18" charset="0"/>
                <a:cs typeface="Times New Roman" pitchFamily="18" charset="0"/>
              </a:rPr>
              <a:t>Влияние нетрадиционных техник рисования на всестороннее развитие ребенка</a:t>
            </a:r>
            <a:endParaRPr lang="ru-RU" sz="3200" b="1" dirty="0">
              <a:ln w="1905">
                <a:solidFill>
                  <a:srgbClr val="009900"/>
                </a:solidFill>
              </a:ln>
              <a:solidFill>
                <a:srgbClr val="92D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Стрелка влево 4"/>
          <p:cNvSpPr/>
          <p:nvPr/>
        </p:nvSpPr>
        <p:spPr>
          <a:xfrm rot="2016957">
            <a:off x="2738609" y="2652174"/>
            <a:ext cx="966049" cy="432048"/>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Стрелка влево 5"/>
          <p:cNvSpPr/>
          <p:nvPr/>
        </p:nvSpPr>
        <p:spPr>
          <a:xfrm rot="8402280">
            <a:off x="5632463" y="2680068"/>
            <a:ext cx="739926" cy="432048"/>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Стрелка влево 6"/>
          <p:cNvSpPr/>
          <p:nvPr/>
        </p:nvSpPr>
        <p:spPr>
          <a:xfrm rot="13710041">
            <a:off x="5644322" y="4524678"/>
            <a:ext cx="1005323" cy="432048"/>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Стрелка влево 7"/>
          <p:cNvSpPr/>
          <p:nvPr/>
        </p:nvSpPr>
        <p:spPr>
          <a:xfrm rot="5590991">
            <a:off x="4311124" y="2348277"/>
            <a:ext cx="551719" cy="43204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Стрелка влево 8"/>
          <p:cNvSpPr/>
          <p:nvPr/>
        </p:nvSpPr>
        <p:spPr>
          <a:xfrm rot="10800000">
            <a:off x="6027570" y="3530768"/>
            <a:ext cx="920693" cy="432048"/>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трелка влево 9"/>
          <p:cNvSpPr/>
          <p:nvPr/>
        </p:nvSpPr>
        <p:spPr>
          <a:xfrm>
            <a:off x="2195736" y="3501008"/>
            <a:ext cx="1224136" cy="432048"/>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1" name="Стрелка влево 10"/>
          <p:cNvSpPr/>
          <p:nvPr/>
        </p:nvSpPr>
        <p:spPr>
          <a:xfrm rot="19825160">
            <a:off x="2610124" y="4483677"/>
            <a:ext cx="1177947" cy="432048"/>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2" name="Стрелка влево 11"/>
          <p:cNvSpPr/>
          <p:nvPr/>
        </p:nvSpPr>
        <p:spPr>
          <a:xfrm rot="16200000">
            <a:off x="4391980" y="4905164"/>
            <a:ext cx="648072" cy="432048"/>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unlib.ru/cimg/2014/102007/4607245"/>
          <p:cNvPicPr>
            <a:picLocks noChangeAspect="1" noChangeArrowheads="1"/>
          </p:cNvPicPr>
          <p:nvPr/>
        </p:nvPicPr>
        <p:blipFill>
          <a:blip r:embed="rId2" cstate="print"/>
          <a:srcRect/>
          <a:stretch>
            <a:fillRect/>
          </a:stretch>
        </p:blipFill>
        <p:spPr bwMode="auto">
          <a:xfrm>
            <a:off x="395536" y="188640"/>
            <a:ext cx="8496944" cy="5629771"/>
          </a:xfrm>
          <a:prstGeom prst="rect">
            <a:avLst/>
          </a:prstGeom>
          <a:ln>
            <a:noFill/>
          </a:ln>
          <a:effectLst>
            <a:softEdge rad="112500"/>
          </a:effectLst>
        </p:spPr>
      </p:pic>
      <p:sp>
        <p:nvSpPr>
          <p:cNvPr id="6" name="Заголовок 5"/>
          <p:cNvSpPr>
            <a:spLocks noGrp="1"/>
          </p:cNvSpPr>
          <p:nvPr>
            <p:ph type="title"/>
          </p:nvPr>
        </p:nvSpPr>
        <p:spPr>
          <a:xfrm>
            <a:off x="467544" y="5445224"/>
            <a:ext cx="8229600" cy="1143000"/>
          </a:xfrm>
        </p:spPr>
        <p:txBody>
          <a:bodyPr>
            <a:normAutofit/>
          </a:bodyPr>
          <a:lstStyle/>
          <a:p>
            <a:r>
              <a:rPr lang="ru-RU" sz="6600" b="1" dirty="0" smtClean="0">
                <a:solidFill>
                  <a:srgbClr val="FF0000"/>
                </a:solidFill>
                <a:latin typeface="Monotype Corsiva" pitchFamily="66" charset="0"/>
              </a:rPr>
              <a:t>Творческих      успехов!</a:t>
            </a:r>
            <a:endParaRPr lang="ru-RU" sz="6600" b="1" dirty="0">
              <a:solidFill>
                <a:srgbClr val="FF0000"/>
              </a:solidFill>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455" fill="hold">
                                          <p:stCondLst>
                                            <p:cond delay="0"/>
                                          </p:stCondLst>
                                        </p:cTn>
                                        <p:tgtEl>
                                          <p:spTgt spid="6"/>
                                        </p:tgtEl>
                                        <p:attrNameLst>
                                          <p:attrName>style.rotation</p:attrName>
                                        </p:attrNameLst>
                                      </p:cBhvr>
                                      <p:to>
                                        <p:strVal val="-45.0"/>
                                      </p:to>
                                    </p:set>
                                    <p:anim calcmode="lin" valueType="num">
                                      <p:cBhvr>
                                        <p:cTn id="12"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280920" cy="7171194"/>
          </a:xfrm>
          <a:prstGeom prst="rect">
            <a:avLst/>
          </a:prstGeom>
        </p:spPr>
        <p:txBody>
          <a:bodyPr wrap="square">
            <a:spAutoFit/>
          </a:bodyPr>
          <a:lstStyle/>
          <a:p>
            <a:pPr algn="ctr"/>
            <a:r>
              <a:rPr lang="ru-RU" sz="3200" b="1" dirty="0" smtClean="0">
                <a:ln w="10541" cmpd="sng">
                  <a:solidFill>
                    <a:srgbClr val="FFC000"/>
                  </a:solidFill>
                  <a:prstDash val="solid"/>
                </a:ln>
                <a:solidFill>
                  <a:srgbClr val="FF0000"/>
                </a:solidFill>
                <a:latin typeface="Times New Roman" pitchFamily="18" charset="0"/>
                <a:cs typeface="Times New Roman" pitchFamily="18" charset="0"/>
              </a:rPr>
              <a:t>Нетрадиционная техника рисования включает в себя:</a:t>
            </a:r>
            <a:r>
              <a:rPr lang="ru-RU" dirty="0" smtClean="0"/>
              <a:t/>
            </a:r>
            <a:br>
              <a:rPr lang="ru-RU" dirty="0" smtClean="0"/>
            </a:br>
            <a:endParaRPr lang="ru-RU" dirty="0" smtClean="0">
              <a:solidFill>
                <a:srgbClr val="333399"/>
              </a:solidFill>
              <a:latin typeface="Arial Black" pitchFamily="34" charset="0"/>
            </a:endParaRPr>
          </a:p>
          <a:p>
            <a:pPr algn="ctr">
              <a:buFont typeface="Wingdings" pitchFamily="2" charset="2"/>
              <a:buChar char="Ø"/>
            </a:pPr>
            <a:r>
              <a:rPr lang="ru-RU" sz="2400" dirty="0" smtClean="0">
                <a:solidFill>
                  <a:srgbClr val="333399"/>
                </a:solidFill>
                <a:latin typeface="Arial Black" pitchFamily="34" charset="0"/>
              </a:rPr>
              <a:t>Монотипия</a:t>
            </a:r>
          </a:p>
          <a:p>
            <a:pPr algn="ctr">
              <a:buFont typeface="Wingdings" pitchFamily="2" charset="2"/>
              <a:buChar char="Ø"/>
            </a:pPr>
            <a:r>
              <a:rPr lang="ru-RU" sz="2400" dirty="0" smtClean="0">
                <a:solidFill>
                  <a:srgbClr val="333399"/>
                </a:solidFill>
                <a:latin typeface="Arial Black" pitchFamily="34" charset="0"/>
              </a:rPr>
              <a:t>Рисование пальчиками</a:t>
            </a:r>
          </a:p>
          <a:p>
            <a:pPr algn="ctr">
              <a:buFont typeface="Wingdings" pitchFamily="2" charset="2"/>
              <a:buChar char="Ø"/>
            </a:pPr>
            <a:r>
              <a:rPr lang="ru-RU" sz="2400" dirty="0" smtClean="0">
                <a:solidFill>
                  <a:srgbClr val="333399"/>
                </a:solidFill>
                <a:latin typeface="Arial Black" pitchFamily="34" charset="0"/>
              </a:rPr>
              <a:t>Тычок жёсткой полусухой кистью</a:t>
            </a:r>
          </a:p>
          <a:p>
            <a:pPr algn="ctr">
              <a:buFont typeface="Wingdings" pitchFamily="2" charset="2"/>
              <a:buChar char="Ø"/>
            </a:pPr>
            <a:r>
              <a:rPr lang="ru-RU" sz="2400" dirty="0" err="1" smtClean="0">
                <a:solidFill>
                  <a:srgbClr val="333399"/>
                </a:solidFill>
                <a:latin typeface="Arial Black" pitchFamily="34" charset="0"/>
              </a:rPr>
              <a:t>Набрызг</a:t>
            </a:r>
            <a:endParaRPr lang="ru-RU" sz="2400" dirty="0" smtClean="0">
              <a:solidFill>
                <a:srgbClr val="333399"/>
              </a:solidFill>
              <a:latin typeface="Arial Black" pitchFamily="34" charset="0"/>
            </a:endParaRPr>
          </a:p>
          <a:p>
            <a:pPr algn="ctr">
              <a:buFont typeface="Wingdings" pitchFamily="2" charset="2"/>
              <a:buChar char="Ø"/>
            </a:pPr>
            <a:r>
              <a:rPr lang="ru-RU" sz="2400" dirty="0" smtClean="0">
                <a:solidFill>
                  <a:srgbClr val="333399"/>
                </a:solidFill>
                <a:latin typeface="Arial Black" pitchFamily="34" charset="0"/>
              </a:rPr>
              <a:t>Рисование ладошкой</a:t>
            </a:r>
          </a:p>
          <a:p>
            <a:pPr algn="ctr">
              <a:buFont typeface="Wingdings" pitchFamily="2" charset="2"/>
              <a:buChar char="Ø"/>
            </a:pPr>
            <a:r>
              <a:rPr lang="ru-RU" sz="2400" dirty="0" smtClean="0">
                <a:solidFill>
                  <a:srgbClr val="333399"/>
                </a:solidFill>
                <a:latin typeface="Arial Black" pitchFamily="34" charset="0"/>
              </a:rPr>
              <a:t>Рисование по сырому фону</a:t>
            </a:r>
          </a:p>
          <a:p>
            <a:pPr algn="ctr">
              <a:buFont typeface="Wingdings" pitchFamily="2" charset="2"/>
              <a:buChar char="Ø"/>
            </a:pPr>
            <a:r>
              <a:rPr lang="ru-RU" sz="2400" dirty="0" smtClean="0">
                <a:solidFill>
                  <a:srgbClr val="333399"/>
                </a:solidFill>
                <a:latin typeface="Arial Black" pitchFamily="34" charset="0"/>
              </a:rPr>
              <a:t>Рисование поролоном</a:t>
            </a:r>
          </a:p>
          <a:p>
            <a:pPr algn="ctr">
              <a:buFont typeface="Wingdings" pitchFamily="2" charset="2"/>
              <a:buChar char="Ø"/>
            </a:pPr>
            <a:r>
              <a:rPr lang="ru-RU" sz="2400" dirty="0" smtClean="0">
                <a:solidFill>
                  <a:srgbClr val="333399"/>
                </a:solidFill>
                <a:latin typeface="Arial Black" pitchFamily="34" charset="0"/>
              </a:rPr>
              <a:t>Восковые </a:t>
            </a:r>
            <a:r>
              <a:rPr lang="ru-RU" sz="2400" dirty="0" err="1" smtClean="0">
                <a:solidFill>
                  <a:srgbClr val="333399"/>
                </a:solidFill>
                <a:latin typeface="Arial Black" pitchFamily="34" charset="0"/>
              </a:rPr>
              <a:t>мелки+акарельная</a:t>
            </a:r>
            <a:r>
              <a:rPr lang="ru-RU" sz="2400" dirty="0" smtClean="0">
                <a:solidFill>
                  <a:srgbClr val="333399"/>
                </a:solidFill>
                <a:latin typeface="Arial Black" pitchFamily="34" charset="0"/>
              </a:rPr>
              <a:t> краска</a:t>
            </a:r>
          </a:p>
          <a:p>
            <a:pPr algn="ctr">
              <a:buFont typeface="Wingdings" pitchFamily="2" charset="2"/>
              <a:buChar char="Ø"/>
            </a:pPr>
            <a:r>
              <a:rPr lang="ru-RU" sz="2400" dirty="0" smtClean="0">
                <a:solidFill>
                  <a:srgbClr val="333399"/>
                </a:solidFill>
                <a:latin typeface="Arial Black" pitchFamily="34" charset="0"/>
              </a:rPr>
              <a:t>Раздувание краски</a:t>
            </a:r>
          </a:p>
          <a:p>
            <a:pPr algn="ctr">
              <a:buFont typeface="Wingdings" pitchFamily="2" charset="2"/>
              <a:buChar char="Ø"/>
            </a:pPr>
            <a:r>
              <a:rPr lang="ru-RU" sz="2400" dirty="0" err="1" smtClean="0">
                <a:solidFill>
                  <a:srgbClr val="333399"/>
                </a:solidFill>
                <a:latin typeface="Arial Black" pitchFamily="34" charset="0"/>
              </a:rPr>
              <a:t>Кляксография</a:t>
            </a:r>
            <a:endParaRPr lang="ru-RU" sz="2400" dirty="0" smtClean="0">
              <a:solidFill>
                <a:srgbClr val="333399"/>
              </a:solidFill>
              <a:latin typeface="Arial Black" pitchFamily="34" charset="0"/>
            </a:endParaRPr>
          </a:p>
          <a:p>
            <a:pPr algn="ctr">
              <a:buFont typeface="Wingdings" pitchFamily="2" charset="2"/>
              <a:buChar char="Ø"/>
            </a:pPr>
            <a:r>
              <a:rPr lang="ru-RU" sz="2400" dirty="0" smtClean="0">
                <a:solidFill>
                  <a:srgbClr val="333399"/>
                </a:solidFill>
                <a:latin typeface="Arial Black" pitchFamily="34" charset="0"/>
              </a:rPr>
              <a:t>Фотокопия-рисование свечой</a:t>
            </a:r>
          </a:p>
          <a:p>
            <a:pPr algn="ctr">
              <a:buFont typeface="Wingdings" pitchFamily="2" charset="2"/>
              <a:buChar char="Ø"/>
            </a:pPr>
            <a:r>
              <a:rPr lang="ru-RU" sz="2400" dirty="0" err="1" smtClean="0">
                <a:solidFill>
                  <a:srgbClr val="333399"/>
                </a:solidFill>
                <a:latin typeface="Arial Black" pitchFamily="34" charset="0"/>
              </a:rPr>
              <a:t>Граттаж</a:t>
            </a:r>
            <a:endParaRPr lang="ru-RU" sz="2400" dirty="0" smtClean="0">
              <a:solidFill>
                <a:srgbClr val="333399"/>
              </a:solidFill>
              <a:latin typeface="Arial Black" pitchFamily="34" charset="0"/>
            </a:endParaRPr>
          </a:p>
          <a:p>
            <a:pPr algn="ctr">
              <a:buFont typeface="Wingdings" pitchFamily="2" charset="2"/>
              <a:buChar char="Ø"/>
            </a:pPr>
            <a:r>
              <a:rPr lang="ru-RU" sz="2400" dirty="0" smtClean="0">
                <a:solidFill>
                  <a:srgbClr val="333399"/>
                </a:solidFill>
                <a:latin typeface="Arial Black" pitchFamily="34" charset="0"/>
              </a:rPr>
              <a:t>Печать листьев</a:t>
            </a:r>
          </a:p>
          <a:p>
            <a:pPr algn="ctr">
              <a:buFont typeface="Wingdings" pitchFamily="2" charset="2"/>
              <a:buChar char="Ø"/>
            </a:pPr>
            <a:r>
              <a:rPr lang="ru-RU" sz="2400" dirty="0" smtClean="0">
                <a:solidFill>
                  <a:srgbClr val="333399"/>
                </a:solidFill>
                <a:latin typeface="Arial Black" pitchFamily="34" charset="0"/>
              </a:rPr>
              <a:t>Акварель + соль</a:t>
            </a:r>
          </a:p>
          <a:p>
            <a:pPr algn="ctr">
              <a:buFont typeface="Wingdings" pitchFamily="2" charset="2"/>
              <a:buChar char="Ø"/>
            </a:pPr>
            <a:r>
              <a:rPr lang="ru-RU" sz="2400" dirty="0" smtClean="0">
                <a:solidFill>
                  <a:srgbClr val="333399"/>
                </a:solidFill>
                <a:latin typeface="Arial Black" pitchFamily="34" charset="0"/>
              </a:rPr>
              <a:t>Крупа + клей ПВА</a:t>
            </a:r>
            <a:r>
              <a:rPr lang="ru-RU" dirty="0" smtClean="0">
                <a:solidFill>
                  <a:srgbClr val="333399"/>
                </a:solidFill>
                <a:latin typeface="Arial Black" pitchFamily="34" charset="0"/>
              </a:rPr>
              <a:t/>
            </a:r>
            <a:br>
              <a:rPr lang="ru-RU" dirty="0" smtClean="0">
                <a:solidFill>
                  <a:srgbClr val="333399"/>
                </a:solidFill>
                <a:latin typeface="Arial Black" pitchFamily="34" charset="0"/>
              </a:rPr>
            </a:br>
            <a:endParaRPr lang="ru-RU" dirty="0">
              <a:solidFill>
                <a:srgbClr val="333399"/>
              </a:solidFill>
              <a:latin typeface="Arial Black" pitchFamily="34" charset="0"/>
            </a:endParaRPr>
          </a:p>
        </p:txBody>
      </p:sp>
    </p:spTree>
  </p:cSld>
  <p:clrMapOvr>
    <a:masterClrMapping/>
  </p:clrMapOvr>
  <p:transition advClick="0" advTm="7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G:\институт\фоны для перзентаций\ФОНЫ для презентаций\папки\рисование\img14.jpg"/>
          <p:cNvPicPr>
            <a:picLocks noChangeAspect="1" noChangeArrowheads="1"/>
          </p:cNvPicPr>
          <p:nvPr/>
        </p:nvPicPr>
        <p:blipFill>
          <a:blip r:embed="rId2" cstate="print"/>
          <a:srcRect/>
          <a:stretch>
            <a:fillRect/>
          </a:stretch>
        </p:blipFill>
        <p:spPr bwMode="auto">
          <a:xfrm>
            <a:off x="323528" y="224644"/>
            <a:ext cx="8496944" cy="6372708"/>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41"/>
                                        </p:tgtEl>
                                        <p:attrNameLst>
                                          <p:attrName>style.visibility</p:attrName>
                                        </p:attrNameLst>
                                      </p:cBhvr>
                                      <p:to>
                                        <p:strVal val="visible"/>
                                      </p:to>
                                    </p:set>
                                    <p:anim to="" calcmode="lin" valueType="num">
                                      <p:cBhvr>
                                        <p:cTn id="7" dur="1" fill="hold"/>
                                        <p:tgtEl>
                                          <p:spTgt spid="102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институт\фоны для перзентаций\ФОНЫ для презентаций\папки\рисование\img16.jpg"/>
          <p:cNvPicPr>
            <a:picLocks noChangeAspect="1" noChangeArrowheads="1"/>
          </p:cNvPicPr>
          <p:nvPr/>
        </p:nvPicPr>
        <p:blipFill>
          <a:blip r:embed="rId2" cstate="print"/>
          <a:srcRect/>
          <a:stretch>
            <a:fillRect/>
          </a:stretch>
        </p:blipFill>
        <p:spPr bwMode="auto">
          <a:xfrm>
            <a:off x="323528" y="260648"/>
            <a:ext cx="8496944" cy="6372708"/>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877985"/>
          </a:xfrm>
          <a:prstGeom prst="rect">
            <a:avLst/>
          </a:prstGeom>
        </p:spPr>
        <p:txBody>
          <a:bodyPr wrap="square">
            <a:spAutoFit/>
          </a:bodyPr>
          <a:lstStyle/>
          <a:p>
            <a:pPr algn="ctr"/>
            <a:r>
              <a:rPr lang="ru-RU" sz="3200" b="1" dirty="0" smtClean="0">
                <a:ln w="10541" cmpd="sng">
                  <a:solidFill>
                    <a:srgbClr val="009900"/>
                  </a:solidFill>
                  <a:prstDash val="solid"/>
                </a:ln>
                <a:solidFill>
                  <a:srgbClr val="009900"/>
                </a:solidFill>
                <a:latin typeface="Times New Roman" pitchFamily="18" charset="0"/>
                <a:cs typeface="Times New Roman" pitchFamily="18" charset="0"/>
              </a:rPr>
              <a:t>Рисование пальчиками (от 2 лет)</a:t>
            </a:r>
            <a:r>
              <a:rPr lang="ru-RU" sz="2800" b="1" dirty="0" smtClean="0">
                <a:ln w="10541" cmpd="sng">
                  <a:solidFill>
                    <a:srgbClr val="92D050"/>
                  </a:solidFill>
                  <a:prstDash val="solid"/>
                </a:ln>
                <a:solidFill>
                  <a:srgbClr val="009900"/>
                </a:solidFill>
              </a:rPr>
              <a:t/>
            </a:r>
            <a:br>
              <a:rPr lang="ru-RU" sz="2800" b="1" dirty="0" smtClean="0">
                <a:ln w="10541" cmpd="sng">
                  <a:solidFill>
                    <a:srgbClr val="92D050"/>
                  </a:solidFill>
                  <a:prstDash val="solid"/>
                </a:ln>
                <a:solidFill>
                  <a:srgbClr val="009900"/>
                </a:solidFill>
              </a:rPr>
            </a:br>
            <a:r>
              <a:rPr lang="ru-RU" sz="2800" b="1" i="1" u="sng" dirty="0" smtClean="0">
                <a:ln w="10541" cmpd="sng">
                  <a:solidFill>
                    <a:srgbClr val="92D050"/>
                  </a:solidFill>
                  <a:prstDash val="solid"/>
                </a:ln>
                <a:solidFill>
                  <a:srgbClr val="009900"/>
                </a:solidFill>
              </a:rPr>
              <a:t>Материалы: </a:t>
            </a:r>
            <a:r>
              <a:rPr lang="ru-RU" sz="2800" b="1" dirty="0" smtClean="0">
                <a:ln w="10541" cmpd="sng">
                  <a:solidFill>
                    <a:srgbClr val="92D050"/>
                  </a:solidFill>
                  <a:prstDash val="solid"/>
                </a:ln>
                <a:solidFill>
                  <a:srgbClr val="009900"/>
                </a:solidFill>
              </a:rPr>
              <a:t>мисочки с гуашью, плотная бумага любого цвета, небольшие листы, салфетки.</a:t>
            </a:r>
            <a:br>
              <a:rPr lang="ru-RU" sz="2800" b="1" dirty="0" smtClean="0">
                <a:ln w="10541" cmpd="sng">
                  <a:solidFill>
                    <a:srgbClr val="92D050"/>
                  </a:solidFill>
                  <a:prstDash val="solid"/>
                </a:ln>
                <a:solidFill>
                  <a:srgbClr val="009900"/>
                </a:solidFill>
              </a:rPr>
            </a:br>
            <a:r>
              <a:rPr lang="ru-RU" sz="2800" b="1" i="1" u="sng" dirty="0" smtClean="0">
                <a:ln w="10541" cmpd="sng">
                  <a:solidFill>
                    <a:srgbClr val="92D050"/>
                  </a:solidFill>
                  <a:prstDash val="solid"/>
                </a:ln>
                <a:solidFill>
                  <a:srgbClr val="009900"/>
                </a:solidFill>
              </a:rPr>
              <a:t>Способ получения изображения</a:t>
            </a:r>
            <a:r>
              <a:rPr lang="ru-RU" sz="2800" b="1" dirty="0" smtClean="0">
                <a:ln w="10541" cmpd="sng">
                  <a:solidFill>
                    <a:srgbClr val="92D050"/>
                  </a:solidFill>
                  <a:prstDash val="solid"/>
                </a:ln>
                <a:solidFill>
                  <a:srgbClr val="009900"/>
                </a:solidFill>
              </a:rPr>
              <a:t>: 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r>
              <a:rPr lang="ru-RU" dirty="0" smtClean="0"/>
              <a:t/>
            </a:r>
            <a:br>
              <a:rPr lang="ru-RU" dirty="0" smtClean="0"/>
            </a:br>
            <a:endParaRPr lang="ru-RU" dirty="0"/>
          </a:p>
        </p:txBody>
      </p:sp>
      <p:pic>
        <p:nvPicPr>
          <p:cNvPr id="27650" name="Picture 2" descr="http://heaclub.ru/images/heaclub/2016/02/rabbit-giraffe.jpg"/>
          <p:cNvPicPr>
            <a:picLocks noChangeAspect="1" noChangeArrowheads="1"/>
          </p:cNvPicPr>
          <p:nvPr/>
        </p:nvPicPr>
        <p:blipFill>
          <a:blip r:embed="rId2" cstate="print"/>
          <a:srcRect/>
          <a:stretch>
            <a:fillRect/>
          </a:stretch>
        </p:blipFill>
        <p:spPr bwMode="auto">
          <a:xfrm>
            <a:off x="1259632" y="3356992"/>
            <a:ext cx="6906898" cy="3501008"/>
          </a:xfrm>
          <a:prstGeom prst="rect">
            <a:avLst/>
          </a:prstGeom>
          <a:ln>
            <a:noFill/>
          </a:ln>
          <a:effectLst>
            <a:softEdge rad="112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 to="" calcmode="lin" valueType="num">
                                      <p:cBhvr>
                                        <p:cTn id="11" dur="1" fill="hold"/>
                                        <p:tgtEl>
                                          <p:spTgt spid="276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puzik-karapuzik.ru/wp-content/uploads/2014/07/1402660858_dscf7966.jpg"/>
          <p:cNvPicPr>
            <a:picLocks noChangeAspect="1" noChangeArrowheads="1"/>
          </p:cNvPicPr>
          <p:nvPr/>
        </p:nvPicPr>
        <p:blipFill>
          <a:blip r:embed="rId2" cstate="print"/>
          <a:srcRect/>
          <a:stretch>
            <a:fillRect/>
          </a:stretch>
        </p:blipFill>
        <p:spPr bwMode="auto">
          <a:xfrm>
            <a:off x="899592" y="3043520"/>
            <a:ext cx="5040560" cy="3814480"/>
          </a:xfrm>
          <a:prstGeom prst="rect">
            <a:avLst/>
          </a:prstGeom>
          <a:noFill/>
        </p:spPr>
      </p:pic>
      <p:pic>
        <p:nvPicPr>
          <p:cNvPr id="5" name="Picture 20" descr="http://img2.searchmasterclass.net/uploads/posts/2013-06-06/image_889481.jpg"/>
          <p:cNvPicPr>
            <a:picLocks noChangeAspect="1" noChangeArrowheads="1"/>
          </p:cNvPicPr>
          <p:nvPr/>
        </p:nvPicPr>
        <p:blipFill>
          <a:blip r:embed="rId3" cstate="print"/>
          <a:srcRect/>
          <a:stretch>
            <a:fillRect/>
          </a:stretch>
        </p:blipFill>
        <p:spPr bwMode="auto">
          <a:xfrm>
            <a:off x="0" y="0"/>
            <a:ext cx="5436095" cy="4077072"/>
          </a:xfrm>
          <a:prstGeom prst="rect">
            <a:avLst/>
          </a:prstGeom>
          <a:ln>
            <a:noFill/>
          </a:ln>
          <a:effectLst>
            <a:softEdge rad="112500"/>
          </a:effectLst>
        </p:spPr>
      </p:pic>
      <p:pic>
        <p:nvPicPr>
          <p:cNvPr id="7" name="Picture 18" descr="http://25mb.ru/img/picture/Aug/06/920358b21ee524f27a1b79d383ba167b/5.jpg"/>
          <p:cNvPicPr>
            <a:picLocks noChangeAspect="1" noChangeArrowheads="1"/>
          </p:cNvPicPr>
          <p:nvPr/>
        </p:nvPicPr>
        <p:blipFill>
          <a:blip r:embed="rId4" cstate="print"/>
          <a:srcRect/>
          <a:stretch>
            <a:fillRect/>
          </a:stretch>
        </p:blipFill>
        <p:spPr bwMode="auto">
          <a:xfrm>
            <a:off x="5508104" y="1381142"/>
            <a:ext cx="3635896" cy="5476858"/>
          </a:xfrm>
          <a:prstGeom prst="rect">
            <a:avLst/>
          </a:prstGeom>
          <a:ln>
            <a:noFill/>
          </a:ln>
          <a:effectLst>
            <a:softEdge rad="112500"/>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2" name="Picture 12" descr="https://pp.vk.me/c7001/v7001904/e3d6/ZDqm_BBzDJ0.jpg"/>
          <p:cNvPicPr>
            <a:picLocks noChangeAspect="1" noChangeArrowheads="1"/>
          </p:cNvPicPr>
          <p:nvPr/>
        </p:nvPicPr>
        <p:blipFill>
          <a:blip r:embed="rId2" cstate="print"/>
          <a:srcRect/>
          <a:stretch>
            <a:fillRect/>
          </a:stretch>
        </p:blipFill>
        <p:spPr bwMode="auto">
          <a:xfrm>
            <a:off x="4385645" y="0"/>
            <a:ext cx="4758355" cy="3284984"/>
          </a:xfrm>
          <a:prstGeom prst="rect">
            <a:avLst/>
          </a:prstGeom>
          <a:noFill/>
        </p:spPr>
      </p:pic>
      <p:pic>
        <p:nvPicPr>
          <p:cNvPr id="25616" name="Picture 16" descr="https://pp.vk.me/c7001/v7001572/e41d/SrKx_1gyNPs.jpg"/>
          <p:cNvPicPr>
            <a:picLocks noChangeAspect="1" noChangeArrowheads="1"/>
          </p:cNvPicPr>
          <p:nvPr/>
        </p:nvPicPr>
        <p:blipFill>
          <a:blip r:embed="rId3" cstate="print"/>
          <a:srcRect/>
          <a:stretch>
            <a:fillRect/>
          </a:stretch>
        </p:blipFill>
        <p:spPr bwMode="auto">
          <a:xfrm>
            <a:off x="3928718" y="3212976"/>
            <a:ext cx="5215284" cy="3645024"/>
          </a:xfrm>
          <a:prstGeom prst="rect">
            <a:avLst/>
          </a:prstGeom>
          <a:noFill/>
        </p:spPr>
      </p:pic>
      <p:pic>
        <p:nvPicPr>
          <p:cNvPr id="25608" name="Picture 8" descr="https://pp.vk.me/c7001/v7001647/ec14/GdpcYgrThF4.jpg"/>
          <p:cNvPicPr>
            <a:picLocks noChangeAspect="1" noChangeArrowheads="1"/>
          </p:cNvPicPr>
          <p:nvPr/>
        </p:nvPicPr>
        <p:blipFill>
          <a:blip r:embed="rId4" cstate="print"/>
          <a:srcRect/>
          <a:stretch>
            <a:fillRect/>
          </a:stretch>
        </p:blipFill>
        <p:spPr bwMode="auto">
          <a:xfrm>
            <a:off x="0" y="3212977"/>
            <a:ext cx="5307666" cy="3645024"/>
          </a:xfrm>
          <a:prstGeom prst="rect">
            <a:avLst/>
          </a:prstGeom>
          <a:noFill/>
        </p:spPr>
      </p:pic>
      <p:pic>
        <p:nvPicPr>
          <p:cNvPr id="25610" name="Picture 10" descr="https://pp.vk.me/c7001/v7001560/eb39/LWCnAUK2LOc.jpg"/>
          <p:cNvPicPr>
            <a:picLocks noChangeAspect="1" noChangeArrowheads="1"/>
          </p:cNvPicPr>
          <p:nvPr/>
        </p:nvPicPr>
        <p:blipFill>
          <a:blip r:embed="rId5" cstate="print"/>
          <a:srcRect/>
          <a:stretch>
            <a:fillRect/>
          </a:stretch>
        </p:blipFill>
        <p:spPr bwMode="auto">
          <a:xfrm>
            <a:off x="0" y="-1"/>
            <a:ext cx="4860032" cy="3366889"/>
          </a:xfrm>
          <a:prstGeom prst="rect">
            <a:avLst/>
          </a:prstGeom>
          <a:noFill/>
        </p:spPr>
      </p:pic>
      <p:sp>
        <p:nvSpPr>
          <p:cNvPr id="16" name="Овал 15"/>
          <p:cNvSpPr/>
          <p:nvPr/>
        </p:nvSpPr>
        <p:spPr>
          <a:xfrm>
            <a:off x="971600" y="2852936"/>
            <a:ext cx="7344816"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600" b="1" dirty="0" smtClean="0">
                <a:solidFill>
                  <a:srgbClr val="0070C0"/>
                </a:solidFill>
                <a:latin typeface="Times New Roman" pitchFamily="18" charset="0"/>
                <a:cs typeface="Times New Roman" pitchFamily="18" charset="0"/>
              </a:rPr>
              <a:t>Рисование пальчиками</a:t>
            </a:r>
            <a:endParaRPr lang="ru-RU" sz="3600" b="1" dirty="0">
              <a:solidFill>
                <a:srgbClr val="0070C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5610"/>
                                        </p:tgtEl>
                                        <p:attrNameLst>
                                          <p:attrName>style.visibility</p:attrName>
                                        </p:attrNameLst>
                                      </p:cBhvr>
                                      <p:to>
                                        <p:strVal val="visible"/>
                                      </p:to>
                                    </p:set>
                                    <p:anim to="" calcmode="lin" valueType="num">
                                      <p:cBhvr>
                                        <p:cTn id="7" dur="1" fill="hold"/>
                                        <p:tgtEl>
                                          <p:spTgt spid="25610"/>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5616"/>
                                        </p:tgtEl>
                                        <p:attrNameLst>
                                          <p:attrName>style.visibility</p:attrName>
                                        </p:attrNameLst>
                                      </p:cBhvr>
                                      <p:to>
                                        <p:strVal val="visible"/>
                                      </p:to>
                                    </p:set>
                                    <p:anim to="" calcmode="lin" valueType="num">
                                      <p:cBhvr>
                                        <p:cTn id="11" dur="1" fill="hold"/>
                                        <p:tgtEl>
                                          <p:spTgt spid="2561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25608"/>
                                        </p:tgtEl>
                                        <p:attrNameLst>
                                          <p:attrName>style.visibility</p:attrName>
                                        </p:attrNameLst>
                                      </p:cBhvr>
                                      <p:to>
                                        <p:strVal val="visible"/>
                                      </p:to>
                                    </p:set>
                                    <p:anim to="" calcmode="lin" valueType="num">
                                      <p:cBhvr>
                                        <p:cTn id="15" dur="1" fill="hold"/>
                                        <p:tgtEl>
                                          <p:spTgt spid="25608"/>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25612"/>
                                        </p:tgtEl>
                                        <p:attrNameLst>
                                          <p:attrName>style.visibility</p:attrName>
                                        </p:attrNameLst>
                                      </p:cBhvr>
                                      <p:to>
                                        <p:strVal val="visible"/>
                                      </p:to>
                                    </p:set>
                                    <p:anim to="" calcmode="lin" valueType="num">
                                      <p:cBhvr>
                                        <p:cTn id="19" dur="1" fill="hold"/>
                                        <p:tgtEl>
                                          <p:spTgt spid="25612"/>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to="" calcmode="lin" valueType="num">
                                      <p:cBhvr>
                                        <p:cTn id="23"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317</Words>
  <Application>Microsoft Office PowerPoint</Application>
  <PresentationFormat>Экран (4:3)</PresentationFormat>
  <Paragraphs>65</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Техники нетрадиционного рисования для детей дошкольного возраста</vt:lpstr>
      <vt:lpstr>Нетрадиционные изобразительные техники-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чтобы у детей  не создавалось шаблона</vt:lpstr>
      <vt:lpstr>Влияние нетрадиционных техник рисования на всестороннее развитие ребенка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Творческих      успехов!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Техники нетрадиционного рисования для детей дошкольного возраста</dc:title>
  <dc:creator>Александр</dc:creator>
  <cp:lastModifiedBy>Андрей</cp:lastModifiedBy>
  <cp:revision>27</cp:revision>
  <dcterms:created xsi:type="dcterms:W3CDTF">2016-11-01T17:36:14Z</dcterms:created>
  <dcterms:modified xsi:type="dcterms:W3CDTF">2016-11-04T19:48:19Z</dcterms:modified>
</cp:coreProperties>
</file>