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6" r:id="rId7"/>
    <p:sldId id="264" r:id="rId8"/>
    <p:sldId id="272" r:id="rId9"/>
    <p:sldId id="288" r:id="rId10"/>
    <p:sldId id="274" r:id="rId11"/>
    <p:sldId id="270" r:id="rId12"/>
    <p:sldId id="282" r:id="rId13"/>
    <p:sldId id="273" r:id="rId14"/>
    <p:sldId id="271" r:id="rId15"/>
    <p:sldId id="277" r:id="rId16"/>
    <p:sldId id="276" r:id="rId17"/>
    <p:sldId id="275" r:id="rId18"/>
    <p:sldId id="279" r:id="rId19"/>
    <p:sldId id="280" r:id="rId20"/>
    <p:sldId id="261" r:id="rId21"/>
    <p:sldId id="291" r:id="rId22"/>
    <p:sldId id="26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66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2EB3D-35D9-44FC-9740-FEA171A537F9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2EB3D-35D9-44FC-9740-FEA171A537F9}" type="datetimeFigureOut">
              <a:rPr lang="ru-RU" smtClean="0"/>
              <a:pPr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1C3D3-E256-452F-A77F-F64B2E573E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7C5BF4B-643F-4852-9495-353E2DED27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«Пластилинография»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7AAE8C-02FA-439D-82D7-06E2D4356230}"/>
              </a:ext>
            </a:extLst>
          </p:cNvPr>
          <p:cNvSpPr txBox="1"/>
          <p:nvPr/>
        </p:nvSpPr>
        <p:spPr>
          <a:xfrm>
            <a:off x="323528" y="4398227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воспитатель д/с №5 </a:t>
            </a:r>
          </a:p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Баринова Альбина Александровна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90" y="0"/>
            <a:ext cx="91143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928802"/>
            <a:ext cx="7429552" cy="4143404"/>
          </a:xfrm>
        </p:spPr>
        <p:txBody>
          <a:bodyPr>
            <a:normAutofit fontScale="90000"/>
          </a:bodyPr>
          <a:lstStyle/>
          <a:p>
            <a:r>
              <a:rPr lang="ru-RU" sz="53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Обратная </a:t>
            </a:r>
            <a:r>
              <a:rPr lang="ru-RU" sz="53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53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(витражная)  - изображение лепной картины с обратной стороны горизонтальной поверхности (с обозначением контура).</a:t>
            </a:r>
            <a:br>
              <a:rPr lang="ru-RU" dirty="0"/>
            </a:br>
            <a:br>
              <a:rPr lang="ru-RU" sz="40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irpps.ru/fon-dlja-prezentacii/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sz="7200" b="1" spc="100" dirty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8" name="Рисунок 7" descr="F:\работы детей\Новогодние поделки\IMG_2790.JPG"/>
          <p:cNvPicPr/>
          <p:nvPr/>
        </p:nvPicPr>
        <p:blipFill>
          <a:blip r:embed="rId3" cstate="print"/>
          <a:srcRect l="8819" r="10843"/>
          <a:stretch>
            <a:fillRect/>
          </a:stretch>
        </p:blipFill>
        <p:spPr bwMode="auto">
          <a:xfrm>
            <a:off x="1103322" y="4268186"/>
            <a:ext cx="2244749" cy="2130565"/>
          </a:xfrm>
          <a:prstGeom prst="ellipse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026" name="Рисунок 177" descr="картинки из пластилина"/>
          <p:cNvPicPr>
            <a:picLocks noChangeAspect="1" noChangeArrowheads="1"/>
          </p:cNvPicPr>
          <p:nvPr/>
        </p:nvPicPr>
        <p:blipFill rotWithShape="1">
          <a:blip r:embed="rId4" cstate="print"/>
          <a:srcRect l="30221" t="20589" r="24667" b="20122"/>
          <a:stretch/>
        </p:blipFill>
        <p:spPr bwMode="auto">
          <a:xfrm>
            <a:off x="5241322" y="644617"/>
            <a:ext cx="2678313" cy="2640052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3075" name="Picture 3" descr="G:\Фото\DSC008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t="7614" r="6556" b="10058"/>
          <a:stretch/>
        </p:blipFill>
        <p:spPr bwMode="auto">
          <a:xfrm>
            <a:off x="4716016" y="3861048"/>
            <a:ext cx="3728924" cy="2620901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Фото\DSC0079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2044" y="714681"/>
            <a:ext cx="3707303" cy="2780478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mirpps.ru/fon-dlja-prezentacii/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sz="7200" b="1" spc="100" dirty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10" name="Содержимое 9" descr="F:\работы детей\Новогодние поделки\IMG_277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433" y="332656"/>
            <a:ext cx="8009007" cy="612068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617"/>
            <a:ext cx="9144000" cy="6852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571612"/>
            <a:ext cx="7429552" cy="4214842"/>
          </a:xfrm>
        </p:spPr>
        <p:txBody>
          <a:bodyPr>
            <a:normAutofit/>
          </a:bodyPr>
          <a:lstStyle/>
          <a:p>
            <a:r>
              <a:rPr lang="ru-RU" sz="48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Контурная </a:t>
            </a:r>
            <a:r>
              <a:rPr lang="ru-RU" sz="48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48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изображение объекта </a:t>
            </a:r>
            <a:br>
              <a:rPr lang="ru-RU" sz="40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 контуру, с   использованием «жгутиков».</a:t>
            </a:r>
            <a:br>
              <a:rPr lang="ru-RU" sz="40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</a:rPr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irpps.ru/fon-dlja-prezentacii/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" y="-18552"/>
            <a:ext cx="9168735" cy="687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sz="7200" b="1" spc="100" dirty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9" name="Рисунок 8" descr="C:\Users\Компьютер\Desktop\пластилин\работы детей\IMG_2098.JPG"/>
          <p:cNvPicPr/>
          <p:nvPr/>
        </p:nvPicPr>
        <p:blipFill>
          <a:blip r:embed="rId3" cstate="print"/>
          <a:srcRect l="25159" t="5363" r="24829" b="6625"/>
          <a:stretch>
            <a:fillRect/>
          </a:stretch>
        </p:blipFill>
        <p:spPr bwMode="auto">
          <a:xfrm rot="20338978">
            <a:off x="1223661" y="3617928"/>
            <a:ext cx="2857324" cy="3096272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0" name="Рисунок 9" descr="C:\Users\Компьютер\Desktop\пластилин\работы детей\IMG_2101.JPG"/>
          <p:cNvPicPr/>
          <p:nvPr/>
        </p:nvPicPr>
        <p:blipFill>
          <a:blip r:embed="rId4" cstate="print"/>
          <a:srcRect l="27443" r="20982" b="8575"/>
          <a:stretch>
            <a:fillRect/>
          </a:stretch>
        </p:blipFill>
        <p:spPr bwMode="auto">
          <a:xfrm rot="1146499">
            <a:off x="6130568" y="98309"/>
            <a:ext cx="2741642" cy="3384572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1" name="Рисунок 10" descr="C:\Users\Компьютер\Desktop\пластилин\работы детей\IMG_2102.JPG"/>
          <p:cNvPicPr/>
          <p:nvPr/>
        </p:nvPicPr>
        <p:blipFill rotWithShape="1">
          <a:blip r:embed="rId5" cstate="print"/>
          <a:srcRect l="29151" r="20304" b="11127"/>
          <a:stretch/>
        </p:blipFill>
        <p:spPr bwMode="auto">
          <a:xfrm rot="1214668">
            <a:off x="5505853" y="3622507"/>
            <a:ext cx="2580069" cy="3152058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2" name="Рисунок 11" descr="C:\Users\Компьютер\Desktop\пластилин\работы детей\IMG_2104.JPG"/>
          <p:cNvPicPr/>
          <p:nvPr/>
        </p:nvPicPr>
        <p:blipFill>
          <a:blip r:embed="rId6" cstate="print"/>
          <a:srcRect l="32367" t="3988" r="18282" b="11183"/>
          <a:stretch>
            <a:fillRect/>
          </a:stretch>
        </p:blipFill>
        <p:spPr bwMode="auto">
          <a:xfrm rot="20541960">
            <a:off x="260496" y="157796"/>
            <a:ext cx="2729189" cy="3335004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 l="24061" t="4278" r="26212" b="3754"/>
          <a:stretch>
            <a:fillRect/>
          </a:stretch>
        </p:blipFill>
        <p:spPr bwMode="auto">
          <a:xfrm>
            <a:off x="3474061" y="1124744"/>
            <a:ext cx="2214578" cy="3071834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2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571612"/>
            <a:ext cx="7429552" cy="4786346"/>
          </a:xfrm>
        </p:spPr>
        <p:txBody>
          <a:bodyPr>
            <a:normAutofit fontScale="90000"/>
          </a:bodyPr>
          <a:lstStyle/>
          <a:p>
            <a:r>
              <a:rPr lang="ru-RU" sz="53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Мозаичная </a:t>
            </a:r>
            <a:r>
              <a:rPr lang="ru-RU" sz="53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53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40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изображение лепной картины на горизонтальной поверхности с помощью шариков из пластилина  или шарикового пластилина.</a:t>
            </a:r>
            <a:br>
              <a:rPr lang="ru-RU" sz="4000" dirty="0"/>
            </a:br>
            <a:br>
              <a:rPr lang="ru-RU" sz="4000" dirty="0"/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mirpps.ru/fon-dlja-prezentacii/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sz="7200" b="1" spc="100" dirty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5" name="Рисунок 4" descr="C:\Users\Компьютер\Desktop\пластилин\работы детей\IMG_2108.JPG"/>
          <p:cNvPicPr/>
          <p:nvPr/>
        </p:nvPicPr>
        <p:blipFill>
          <a:blip r:embed="rId3" cstate="print"/>
          <a:srcRect l="32568" t="16239" r="22904" b="11681"/>
          <a:stretch>
            <a:fillRect/>
          </a:stretch>
        </p:blipFill>
        <p:spPr bwMode="auto">
          <a:xfrm rot="366136">
            <a:off x="4980476" y="1026173"/>
            <a:ext cx="3812025" cy="4797310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8" name="Рисунок 7" descr="G:\работы детей\P107079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0331">
            <a:off x="507936" y="976036"/>
            <a:ext cx="3830981" cy="4809166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94" y="0"/>
            <a:ext cx="91468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571612"/>
            <a:ext cx="7429552" cy="4214842"/>
          </a:xfrm>
        </p:spPr>
        <p:txBody>
          <a:bodyPr>
            <a:normAutofit fontScale="90000"/>
          </a:bodyPr>
          <a:lstStyle/>
          <a:p>
            <a:r>
              <a:rPr lang="ru-RU" sz="53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Многослойная </a:t>
            </a:r>
            <a:r>
              <a:rPr lang="ru-RU" sz="53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53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объемные изображения для которых используются элементы с последовательным соединением слоев разного цвета.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mirpps.ru/fon-dlja-prezentacii/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7" y="-18552"/>
            <a:ext cx="9168735" cy="687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sz="7200" b="1" spc="100" dirty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1026" name="Picture 2" descr="G:\Новая папка\DSC0073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/>
          <a:stretch/>
        </p:blipFill>
        <p:spPr bwMode="auto">
          <a:xfrm>
            <a:off x="107504" y="300904"/>
            <a:ext cx="3600400" cy="2823184"/>
          </a:xfrm>
          <a:prstGeom prst="ellipse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Новая папка\DSC007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33510"/>
            <a:ext cx="3699371" cy="2888308"/>
          </a:xfrm>
          <a:prstGeom prst="ellipse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Новая папка\DSC007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121" y="260800"/>
            <a:ext cx="3848110" cy="2992079"/>
          </a:xfrm>
          <a:prstGeom prst="ellipse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Новая папка\DSC007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488136"/>
            <a:ext cx="3618223" cy="2979057"/>
          </a:xfrm>
          <a:prstGeom prst="ellipse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mirpps.ru/fon-dlja-prezentacii/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2059" y="2054374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ru-RU" sz="7200" b="1" spc="100" dirty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7200" dirty="0"/>
          </a:p>
        </p:txBody>
      </p:sp>
      <p:pic>
        <p:nvPicPr>
          <p:cNvPr id="6" name="Рисунок 5" descr="C:\Users\Компьютер\Desktop\пластилин\работы детей\P1070779.JPG"/>
          <p:cNvPicPr/>
          <p:nvPr/>
        </p:nvPicPr>
        <p:blipFill rotWithShape="1">
          <a:blip r:embed="rId3" cstate="print"/>
          <a:srcRect l="19021" t="2756" r="12907" b="3202"/>
          <a:stretch/>
        </p:blipFill>
        <p:spPr bwMode="auto">
          <a:xfrm>
            <a:off x="222038" y="4102184"/>
            <a:ext cx="2375756" cy="2334404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7" name="Рисунок 6" descr="C:\Users\Компьютер\Desktop\пластилин\работы детей\P1070789.JPG"/>
          <p:cNvPicPr/>
          <p:nvPr/>
        </p:nvPicPr>
        <p:blipFill rotWithShape="1">
          <a:blip r:embed="rId4" cstate="print"/>
          <a:srcRect l="18375" t="4584" r="11267"/>
          <a:stretch/>
        </p:blipFill>
        <p:spPr bwMode="auto">
          <a:xfrm>
            <a:off x="3365865" y="4205560"/>
            <a:ext cx="2412268" cy="2351286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367898" y="260648"/>
            <a:ext cx="66604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0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Можно использовать разнообразные поверхности</a:t>
            </a:r>
          </a:p>
        </p:txBody>
      </p:sp>
      <p:pic>
        <p:nvPicPr>
          <p:cNvPr id="9" name="Рисунок 8" descr="F:\работы детей\P1070783.JPG"/>
          <p:cNvPicPr/>
          <p:nvPr/>
        </p:nvPicPr>
        <p:blipFill rotWithShape="1">
          <a:blip r:embed="rId5" cstate="print"/>
          <a:srcRect l="11856" t="2608" r="15145"/>
          <a:stretch/>
        </p:blipFill>
        <p:spPr bwMode="auto">
          <a:xfrm>
            <a:off x="1691680" y="1814532"/>
            <a:ext cx="2417008" cy="2336837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0" name="Рисунок 9" descr="F:\работы детей\P1070784.JPG"/>
          <p:cNvPicPr/>
          <p:nvPr/>
        </p:nvPicPr>
        <p:blipFill>
          <a:blip r:embed="rId6" cstate="print"/>
          <a:srcRect l="11040" t="1856" r="13960"/>
          <a:stretch>
            <a:fillRect/>
          </a:stretch>
        </p:blipFill>
        <p:spPr bwMode="auto">
          <a:xfrm>
            <a:off x="5177523" y="1814532"/>
            <a:ext cx="2459597" cy="2391028"/>
          </a:xfrm>
          <a:prstGeom prst="ellipse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2050" name="Picture 2" descr="G:\работы детей\P107078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2" t="4391" r="14678" b="2475"/>
          <a:stretch/>
        </p:blipFill>
        <p:spPr bwMode="auto">
          <a:xfrm>
            <a:off x="6381760" y="4102184"/>
            <a:ext cx="2510720" cy="2525663"/>
          </a:xfrm>
          <a:prstGeom prst="ellipse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2897AEB0-69EB-4E06-9754-2A1E04E1C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ru-RU" sz="3100" i="1" dirty="0">
                <a:latin typeface="Times New Roman" pitchFamily="18" charset="0"/>
                <a:cs typeface="Times New Roman" pitchFamily="18" charset="0"/>
              </a:rPr>
            </a:br>
            <a:br>
              <a:rPr lang="ru-RU" sz="3100" i="1" dirty="0">
                <a:latin typeface="Times New Roman" pitchFamily="18" charset="0"/>
                <a:cs typeface="Times New Roman" pitchFamily="18" charset="0"/>
              </a:rPr>
            </a:br>
            <a:br>
              <a:rPr lang="ru-RU" sz="31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i="1" dirty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31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«Дети, конечно, не делаются художниками от того, что </a:t>
            </a:r>
            <a:br>
              <a:rPr lang="ru-RU" sz="31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 течении дошкольного детства </a:t>
            </a:r>
            <a:br>
              <a:rPr lang="ru-RU" sz="31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им удалось создать несколько действительно художественных образов.</a:t>
            </a:r>
            <a:br>
              <a:rPr lang="ru-RU" sz="31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Но в развитии их личности это оставляет глубокий след, так как они приобретают опыт настоящего творчества, который в дальнейшем</a:t>
            </a:r>
            <a:br>
              <a:rPr lang="ru-RU" sz="31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приложат к любой области труда».</a:t>
            </a:r>
            <a:br>
              <a:rPr lang="ru-RU" sz="31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Н.П. </a:t>
            </a:r>
            <a:r>
              <a:rPr lang="ru-RU" sz="31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Сакулина</a:t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mirpps.ru/fon-dlja-prezentacii/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62" y="-47324"/>
            <a:ext cx="9241162" cy="690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F:\работы детей\P107089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541" y="2204864"/>
            <a:ext cx="2388516" cy="3104453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5" name="Рисунок 4" descr="F:\работы детей\P107089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71055"/>
            <a:ext cx="2085999" cy="3062491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6" name="Рисунок 5" descr="F:\работы детей\P10709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598665"/>
            <a:ext cx="2736304" cy="3939292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7" name="Рисунок 6" descr="F:\работы детей\P107089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0474" y="3618696"/>
            <a:ext cx="2085999" cy="2900573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82541" y="268266"/>
            <a:ext cx="80618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Использование</a:t>
            </a:r>
          </a:p>
          <a:p>
            <a:r>
              <a:rPr lang="ru-RU" sz="36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дополнительных </a:t>
            </a:r>
          </a:p>
          <a:p>
            <a:r>
              <a:rPr lang="ru-RU" sz="36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деталей.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6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b="1" dirty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Приемы лепки при многослойной </a:t>
            </a:r>
            <a:r>
              <a:rPr lang="ru-RU" sz="4000" b="1" dirty="0" err="1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пластилинографии</a:t>
            </a:r>
            <a:endParaRPr lang="ru-RU" sz="4000" b="1" dirty="0">
              <a:ln w="19050">
                <a:solidFill>
                  <a:srgbClr val="7030A0"/>
                </a:solidFill>
                <a:prstDash val="solid"/>
              </a:ln>
              <a:solidFill>
                <a:srgbClr val="0099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212" descr="alt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000240"/>
            <a:ext cx="3178820" cy="2214578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6" name="Рисунок 227" descr="al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7713" y="2016885"/>
            <a:ext cx="2355799" cy="2157416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7" name="Рисунок 225" descr="al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8"/>
            <a:ext cx="2428892" cy="2102623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1163E4-46BE-49FD-B368-1B0BE3BA3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0"/>
            <a:ext cx="7092788" cy="4968552"/>
          </a:xfrm>
        </p:spPr>
        <p:txBody>
          <a:bodyPr>
            <a:noAutofit/>
          </a:bodyPr>
          <a:lstStyle/>
          <a:p>
            <a:r>
              <a:rPr lang="ru-RU" sz="4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Творите </a:t>
            </a:r>
            <a:br>
              <a:rPr lang="ru-RU" sz="4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</a:t>
            </a:r>
            <a:br>
              <a:rPr lang="ru-RU" sz="4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!!!</a:t>
            </a:r>
            <a:br>
              <a:rPr lang="ru-RU" sz="5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br>
              <a:rPr lang="ru-RU" sz="54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Желаю удачи!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dirty="0" err="1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4000" b="1" dirty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4000" b="1" dirty="0">
                <a:ln w="19050">
                  <a:solidFill>
                    <a:srgbClr val="7030A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(«графия» - создавать, изображать,</a:t>
            </a:r>
            <a:b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«пластилин» - материал, при помощи которого осуществляется исполнение замысла). </a:t>
            </a:r>
            <a:b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Принцип данной нетрадиционной техники заключается в создании лепной картины с изображением выпуклых, </a:t>
            </a:r>
            <a:r>
              <a:rPr lang="ru-RU" sz="2800" b="1" i="1" dirty="0" err="1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полуобъёмных</a:t>
            </a:r>
            <a:r>
              <a:rPr lang="ru-RU" sz="2800" b="1" i="1" dirty="0">
                <a:ln>
                  <a:solidFill>
                    <a:srgbClr val="7030A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объектов на горизонтальной поверхности.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3082354"/>
          </a:xfrm>
        </p:spPr>
        <p:txBody>
          <a:bodyPr>
            <a:normAutofit fontScale="90000"/>
          </a:bodyPr>
          <a:lstStyle/>
          <a:p>
            <a:r>
              <a:rPr lang="ru-RU" sz="31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Основной материал — пластилин, а основным инструментом в </a:t>
            </a:r>
            <a:r>
              <a:rPr lang="ru-RU" sz="3100" b="1" i="1" dirty="0" err="1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пластилинографии</a:t>
            </a:r>
            <a:r>
              <a:rPr lang="ru-RU" sz="31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является рука (вернее обе руки), следовательно, уровень умения зависит от владения собственными руками. </a:t>
            </a:r>
            <a:br>
              <a:rPr lang="ru-RU" dirty="0">
                <a:ln>
                  <a:solidFill>
                    <a:srgbClr val="7030A0"/>
                  </a:solidFill>
                </a:ln>
                <a:solidFill>
                  <a:srgbClr val="009900"/>
                </a:solidFill>
              </a:rPr>
            </a:br>
            <a:endParaRPr lang="ru-RU" dirty="0">
              <a:ln>
                <a:solidFill>
                  <a:srgbClr val="7030A0"/>
                </a:solidFill>
              </a:ln>
              <a:solidFill>
                <a:srgbClr val="009900"/>
              </a:solidFill>
            </a:endParaRPr>
          </a:p>
        </p:txBody>
      </p:sp>
      <p:pic>
        <p:nvPicPr>
          <p:cNvPr id="1026" name="Picture 2" descr="G:\работы детей\P10708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08920"/>
            <a:ext cx="3497421" cy="2623066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работы детей\P10703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4" r="8768"/>
          <a:stretch/>
        </p:blipFill>
        <p:spPr bwMode="auto">
          <a:xfrm>
            <a:off x="1259632" y="2708920"/>
            <a:ext cx="2377440" cy="2564904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40312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Занятия </a:t>
            </a:r>
            <a:r>
              <a:rPr lang="ru-RU" sz="2800" b="1" dirty="0" err="1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пластилинографией</a:t>
            </a:r>
            <a: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 способствуют: </a:t>
            </a:r>
            <a:b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развитию психических процессов;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 развитию воображения, творческих способностей;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развитию восприятия, пространственной ориентации, сенсомоторной координации детей,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развитию самостоятельности, произвольности поведения;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- реализации впечатлений, знаний, эмоционального состояния в творчестве.</a:t>
            </a:r>
            <a:br>
              <a:rPr lang="ru-RU" sz="2800" b="1" i="1" dirty="0">
                <a:ln w="10541" cmpd="sng">
                  <a:solidFill>
                    <a:srgbClr val="7030A0"/>
                  </a:solidFill>
                  <a:prstDash val="solid"/>
                </a:ln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ln w="10541" cmpd="sng">
                <a:solidFill>
                  <a:srgbClr val="7030A0"/>
                </a:solidFill>
                <a:prstDash val="solid"/>
              </a:ln>
              <a:solidFill>
                <a:srgbClr val="00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84" y="-357214"/>
            <a:ext cx="9929882" cy="8072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4414" y="2524871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spc="100" dirty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Виды</a:t>
            </a:r>
            <a:br>
              <a:rPr lang="ru-RU" sz="4800" b="1" spc="100" dirty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b="1" spc="100" dirty="0" err="1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пластилинографии</a:t>
            </a:r>
            <a:r>
              <a:rPr lang="ru-RU" sz="4800" b="1" spc="100" dirty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4800" b="1" spc="100" dirty="0">
                <a:ln w="180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823"/>
            <a:ext cx="9207463" cy="711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1571612"/>
            <a:ext cx="7429552" cy="4214842"/>
          </a:xfrm>
        </p:spPr>
        <p:txBody>
          <a:bodyPr>
            <a:normAutofit/>
          </a:bodyPr>
          <a:lstStyle/>
          <a:p>
            <a:r>
              <a:rPr lang="ru-RU" sz="48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Прямая </a:t>
            </a:r>
            <a:br>
              <a:rPr lang="ru-RU" sz="48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err="1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48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br>
              <a:rPr lang="ru-RU" sz="40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изображение лепной картины на горизонтальной </a:t>
            </a:r>
            <a:br>
              <a:rPr lang="ru-RU" sz="36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поверхности.</a:t>
            </a:r>
            <a:br>
              <a:rPr lang="ru-RU" sz="3600" b="1" dirty="0">
                <a:ln w="10541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4000" b="1" dirty="0">
              <a:ln w="10541" cmpd="sng">
                <a:solidFill>
                  <a:sysClr val="windowText" lastClr="000000"/>
                </a:solidFill>
                <a:prstDash val="solid"/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mirpps.ru/fon-dlja-prezentacii/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Компьютер\Desktop\пластилин\работы детей\P1070338.JPG"/>
          <p:cNvPicPr/>
          <p:nvPr/>
        </p:nvPicPr>
        <p:blipFill>
          <a:blip r:embed="rId3" cstate="print"/>
          <a:srcRect l="8009" t="3419" r="7052" b="2279"/>
          <a:stretch>
            <a:fillRect/>
          </a:stretch>
        </p:blipFill>
        <p:spPr bwMode="auto">
          <a:xfrm>
            <a:off x="563136" y="356780"/>
            <a:ext cx="3854563" cy="2944039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5" name="Рисунок 4" descr="C:\Users\Компьютер\Desktop\пластилин\работы детей\P1070719.JPG"/>
          <p:cNvPicPr/>
          <p:nvPr/>
        </p:nvPicPr>
        <p:blipFill>
          <a:blip r:embed="rId4" cstate="print"/>
          <a:srcRect l="1602" t="5983"/>
          <a:stretch>
            <a:fillRect/>
          </a:stretch>
        </p:blipFill>
        <p:spPr bwMode="auto">
          <a:xfrm>
            <a:off x="4684193" y="349025"/>
            <a:ext cx="3841840" cy="2951794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9" name="Рисунок 8" descr="F:\Новая папка\DSC007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5054" y="3505400"/>
            <a:ext cx="3854563" cy="2929536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8" descr="E:\работы детей\IMG_2771.JPG"/>
          <p:cNvPicPr>
            <a:picLocks noChangeAspect="1" noChangeArrowheads="1"/>
          </p:cNvPicPr>
          <p:nvPr/>
        </p:nvPicPr>
        <p:blipFill>
          <a:blip r:embed="rId6" cstate="print"/>
          <a:srcRect l="3279" t="3820" r="3279" b="6557"/>
          <a:stretch>
            <a:fillRect/>
          </a:stretch>
        </p:blipFill>
        <p:spPr bwMode="auto">
          <a:xfrm>
            <a:off x="576104" y="3651494"/>
            <a:ext cx="3854563" cy="2772580"/>
          </a:xfrm>
          <a:prstGeom prst="flowChartAlternateProcess">
            <a:avLst/>
          </a:prstGeom>
          <a:noFill/>
          <a:ln w="28575">
            <a:solidFill>
              <a:srgbClr val="7030A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mirpps.ru/fon-dlja-prezentacii/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работы детей\Портреты мам пластилинография\IMG_217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0779213">
            <a:off x="642772" y="558903"/>
            <a:ext cx="3182018" cy="2472514"/>
          </a:xfrm>
          <a:prstGeom prst="flowChartAlternateProcess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031" name="Picture 7" descr="E:\работы детей\Портреты мам пластилинография\IMG_2488.JPG"/>
          <p:cNvPicPr>
            <a:picLocks noChangeAspect="1" noChangeArrowheads="1"/>
          </p:cNvPicPr>
          <p:nvPr/>
        </p:nvPicPr>
        <p:blipFill>
          <a:blip r:embed="rId4" cstate="print"/>
          <a:srcRect l="32503" t="998" r="16199" b="3600"/>
          <a:stretch>
            <a:fillRect/>
          </a:stretch>
        </p:blipFill>
        <p:spPr bwMode="auto">
          <a:xfrm rot="766967">
            <a:off x="6156175" y="3593976"/>
            <a:ext cx="2143140" cy="2989116"/>
          </a:xfrm>
          <a:prstGeom prst="flowChartAlternateProcess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7" name="Picture 2" descr="G:\Новая папка\DSC007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2799">
            <a:off x="5304732" y="712923"/>
            <a:ext cx="3053271" cy="2289953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:\Фото\DSC0080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9" t="4874" b="10468"/>
          <a:stretch/>
        </p:blipFill>
        <p:spPr bwMode="auto">
          <a:xfrm rot="15233201">
            <a:off x="598404" y="3857947"/>
            <a:ext cx="2950085" cy="1950723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Фото\DSC008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28993"/>
            <a:ext cx="2520280" cy="1890211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347</Words>
  <Application>Microsoft Office PowerPoint</Application>
  <PresentationFormat>Экран (4:3)</PresentationFormat>
  <Paragraphs>32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Times New Roman</vt:lpstr>
      <vt:lpstr>Тема Office</vt:lpstr>
      <vt:lpstr>«Пластилинография»</vt:lpstr>
      <vt:lpstr>     «Дети, конечно, не делаются художниками от того, что  в  течении дошкольного детства  им удалось создать несколько действительно художественных образов. Но в развитии их личности это оставляет глубокий след, так как они приобретают опыт настоящего творчества, который в дальнейшем приложат к любой области труда». Н.П. Сакулина </vt:lpstr>
      <vt:lpstr>        «Пластилинография»  («графия» - создавать, изображать,  «пластилин» - материал, при помощи которого осуществляется исполнение замысла).   Принцип данной нетрадиционной техники заключается в создании лепной картины с изображением выпуклых, полуобъёмных объектов на горизонтальной поверхности.</vt:lpstr>
      <vt:lpstr>Основной материал — пластилин, а основным инструментом в пластилинографии является рука (вернее обе руки), следовательно, уровень умения зависит от владения собственными руками.  </vt:lpstr>
      <vt:lpstr>Занятия пластилинографией способствуют:  -  развитию психических процессов; -  развитию воображения, творческих способностей; - развитию восприятия, пространственной ориентации, сенсомоторной координации детей, - развитию самостоятельности, произвольности поведения; - реализации впечатлений, знаний, эмоционального состояния в творчестве. </vt:lpstr>
      <vt:lpstr> </vt:lpstr>
      <vt:lpstr>Прямая  пластилинография- изображение лепной картины на горизонтальной    поверхности. </vt:lpstr>
      <vt:lpstr>Презентация PowerPoint</vt:lpstr>
      <vt:lpstr>Презентация PowerPoint</vt:lpstr>
      <vt:lpstr>Обратная пластилинография (витражная)  - изображение лепной картины с обратной стороны горизонтальной поверхности (с обозначением контура).  </vt:lpstr>
      <vt:lpstr> </vt:lpstr>
      <vt:lpstr> </vt:lpstr>
      <vt:lpstr>Контурная пластилинография - изображение объекта  по контуру, с   использованием «жгутиков». </vt:lpstr>
      <vt:lpstr> </vt:lpstr>
      <vt:lpstr>Мозаичная пластилинография - изображение лепной картины на горизонтальной поверхности с помощью шариков из пластилина  или шарикового пластилина.  </vt:lpstr>
      <vt:lpstr> </vt:lpstr>
      <vt:lpstr>Многослойная пластилинография - объемные изображения для которых используются элементы с последовательным соединением слоев разного цвета. </vt:lpstr>
      <vt:lpstr> </vt:lpstr>
      <vt:lpstr> </vt:lpstr>
      <vt:lpstr>Презентация PowerPoint</vt:lpstr>
      <vt:lpstr>Приемы лепки при многослойной пластилинографии</vt:lpstr>
      <vt:lpstr>Творите  вместе с  детьми !!!         Желаю удачи!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Компьютер</dc:creator>
  <cp:lastModifiedBy>Аркадий</cp:lastModifiedBy>
  <cp:revision>107</cp:revision>
  <dcterms:created xsi:type="dcterms:W3CDTF">2015-02-24T09:24:26Z</dcterms:created>
  <dcterms:modified xsi:type="dcterms:W3CDTF">2022-05-04T09:06:05Z</dcterms:modified>
</cp:coreProperties>
</file>