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9" r:id="rId4"/>
    <p:sldId id="260" r:id="rId5"/>
    <p:sldId id="267" r:id="rId6"/>
    <p:sldId id="262" r:id="rId7"/>
    <p:sldId id="259" r:id="rId8"/>
    <p:sldId id="264" r:id="rId9"/>
    <p:sldId id="265" r:id="rId10"/>
    <p:sldId id="263" r:id="rId11"/>
    <p:sldId id="266" r:id="rId12"/>
    <p:sldId id="261" r:id="rId13"/>
    <p:sldId id="270" r:id="rId14"/>
  </p:sldIdLst>
  <p:sldSz cx="10693400" cy="7556500"/>
  <p:notesSz cx="10693400" cy="7556500"/>
  <p:embeddedFontLst>
    <p:embeddedFont>
      <p:font typeface="Tahoma" panose="020B0604030504040204" pitchFamily="34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rebuchet MS" panose="020B0603020202020204" pitchFamily="34" charset="0"/>
      <p:regular r:id="rId21"/>
      <p:bold r:id="rId22"/>
      <p:italic r:id="rId23"/>
      <p:boldItalic r:id="rId24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32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5/12/2022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5/12/2022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5/12/2022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5/12/2022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5/12/2022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770737"/>
            <a:ext cx="5118100" cy="345350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18300" y="770737"/>
            <a:ext cx="3975100" cy="601503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69320" y="4750091"/>
            <a:ext cx="1434211" cy="143416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4224688"/>
            <a:ext cx="3898900" cy="25610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260"/>
            <a:ext cx="9624060" cy="1209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5/12/2022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0.pn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292100" y="6871697"/>
            <a:ext cx="518160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Анедченко Н.П.</a:t>
            </a:r>
          </a:p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: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Грудинина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О.Ю. Власова И.А.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9275" y="53541"/>
            <a:ext cx="9548876" cy="7546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2400" b="1" dirty="0">
                <a:solidFill>
                  <a:srgbClr val="002060"/>
                </a:solidFill>
                <a:latin typeface="Trebuchet MS"/>
                <a:cs typeface="Trebuchet MS"/>
              </a:rPr>
              <a:t>Муниципальное бюджетное дошкольное образовательное учреждение города Иркутска детский сад №5</a:t>
            </a:r>
            <a:endParaRPr sz="2400" b="1" dirty="0">
              <a:solidFill>
                <a:srgbClr val="002060"/>
              </a:solidFill>
              <a:latin typeface="Tahoma"/>
              <a:cs typeface="Tahoma"/>
            </a:endParaRPr>
          </a:p>
        </p:txBody>
      </p:sp>
      <p:sp>
        <p:nvSpPr>
          <p:cNvPr id="15" name="object 11"/>
          <p:cNvSpPr txBox="1"/>
          <p:nvPr/>
        </p:nvSpPr>
        <p:spPr>
          <a:xfrm>
            <a:off x="622300" y="2330450"/>
            <a:ext cx="9548876" cy="75469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2400" b="1" dirty="0">
                <a:solidFill>
                  <a:srgbClr val="002060"/>
                </a:solidFill>
                <a:latin typeface="Trebuchet MS"/>
                <a:cs typeface="Trebuchet MS"/>
              </a:rPr>
              <a:t>Развитие речи детей старшего дошкольного возраста средствами анимационного творчества</a:t>
            </a:r>
            <a:endParaRPr sz="2400" b="1" dirty="0">
              <a:solidFill>
                <a:srgbClr val="002060"/>
              </a:solidFill>
              <a:latin typeface="Tahoma"/>
              <a:cs typeface="Tahoma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188" y="430889"/>
            <a:ext cx="1101712" cy="10973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32100" y="3291221"/>
            <a:ext cx="4526017" cy="3275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9900" y="4464050"/>
            <a:ext cx="2133600" cy="2133600"/>
          </a:xfrm>
          <a:prstGeom prst="rect">
            <a:avLst/>
          </a:prstGeom>
          <a:solidFill>
            <a:srgbClr val="FF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8370" t="22609" r="13425" b="19130"/>
          <a:stretch/>
        </p:blipFill>
        <p:spPr>
          <a:xfrm>
            <a:off x="-10548" y="-12244"/>
            <a:ext cx="10714495" cy="7556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4899" y="120650"/>
            <a:ext cx="1103472" cy="1097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351" y="3131391"/>
            <a:ext cx="7776950" cy="4378619"/>
          </a:xfrm>
          <a:prstGeom prst="rect">
            <a:avLst/>
          </a:prstGeom>
        </p:spPr>
      </p:pic>
      <p:pic>
        <p:nvPicPr>
          <p:cNvPr id="1026" name="Picture 2" descr="https://iphone-image.apkpure.com/v2/app/f/4/1/f41a21301a845bd2571afae5465e3a6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200" y="1790340"/>
            <a:ext cx="2590799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Горизонтальный свиток 11"/>
          <p:cNvSpPr/>
          <p:nvPr/>
        </p:nvSpPr>
        <p:spPr>
          <a:xfrm>
            <a:off x="4199026" y="352549"/>
            <a:ext cx="4495800" cy="1230269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Монтаж мультфильма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536700" y="1866877"/>
            <a:ext cx="4495800" cy="1230269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видеоредактор  </a:t>
            </a:r>
            <a:r>
              <a:rPr lang="en-US" b="1" dirty="0">
                <a:solidFill>
                  <a:schemeClr val="dk1"/>
                </a:solidFill>
              </a:rPr>
              <a:t>Movavi Video Editor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22959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9900" y="4464050"/>
            <a:ext cx="2133600" cy="2133600"/>
          </a:xfrm>
          <a:prstGeom prst="rect">
            <a:avLst/>
          </a:prstGeom>
          <a:solidFill>
            <a:srgbClr val="FF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8370" t="22609" r="13425" b="19130"/>
          <a:stretch/>
        </p:blipFill>
        <p:spPr>
          <a:xfrm>
            <a:off x="-13155" y="-3676"/>
            <a:ext cx="10719710" cy="7560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4899" y="120650"/>
            <a:ext cx="1103472" cy="1097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9900" y="1038391"/>
            <a:ext cx="1713098" cy="1713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900" y="806450"/>
            <a:ext cx="3249450" cy="1841152"/>
          </a:xfrm>
          <a:prstGeom prst="rect">
            <a:avLst/>
          </a:prstGeom>
        </p:spPr>
      </p:pic>
      <p:pic>
        <p:nvPicPr>
          <p:cNvPr id="8" name="Рисунок 7" descr="http://qrcoder.ru/code/?https%3A%2F%2Fyoutu.be%2FerNsG9ZvIDc&amp;4&amp;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405" y="3005629"/>
            <a:ext cx="1718044" cy="1706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2653" y="2866173"/>
            <a:ext cx="3249450" cy="19092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9900" y="4921250"/>
            <a:ext cx="3202203" cy="2277573"/>
          </a:xfrm>
          <a:prstGeom prst="rect">
            <a:avLst/>
          </a:prstGeom>
        </p:spPr>
      </p:pic>
      <p:sp>
        <p:nvSpPr>
          <p:cNvPr id="12" name="Горизонтальный свиток 11"/>
          <p:cNvSpPr/>
          <p:nvPr/>
        </p:nvSpPr>
        <p:spPr>
          <a:xfrm>
            <a:off x="6125198" y="3151905"/>
            <a:ext cx="3553460" cy="1140277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Авторский мультфильм </a:t>
            </a:r>
          </a:p>
          <a:p>
            <a:pPr algn="ctr"/>
            <a:r>
              <a:rPr lang="ru-RU" b="1" dirty="0"/>
              <a:t>«Ангаруа-самая чистая и красивая река Байкала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6358892" y="5260591"/>
            <a:ext cx="3553460" cy="1140277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Мультфильм «Колобок»</a:t>
            </a: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6138230" y="1347819"/>
            <a:ext cx="3553460" cy="1140277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Мультфильм «Рукавичка»</a:t>
            </a: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4279900" y="-12244"/>
            <a:ext cx="3506495" cy="907799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Продукт детской творческой анимации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57198" y="4966626"/>
            <a:ext cx="1802892" cy="180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00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9900" y="4464050"/>
            <a:ext cx="2133600" cy="2133600"/>
          </a:xfrm>
          <a:prstGeom prst="rect">
            <a:avLst/>
          </a:prstGeom>
          <a:solidFill>
            <a:srgbClr val="FF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8370" t="22609" r="13425" b="19130"/>
          <a:stretch/>
        </p:blipFill>
        <p:spPr>
          <a:xfrm>
            <a:off x="0" y="0"/>
            <a:ext cx="10719710" cy="7560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4899" y="120650"/>
            <a:ext cx="1103472" cy="1097375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60098" y="1152792"/>
            <a:ext cx="3729114" cy="11430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Активизация словаря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60098" y="2442323"/>
            <a:ext cx="3607876" cy="1143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Совершенствование звуковой стороны речи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60098" y="3734861"/>
            <a:ext cx="3694898" cy="11430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Совершенствование грамматического  строя речи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0" y="5369163"/>
            <a:ext cx="3846563" cy="11430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Совершенствование диалогической речи</a:t>
            </a:r>
          </a:p>
        </p:txBody>
      </p:sp>
      <p:sp>
        <p:nvSpPr>
          <p:cNvPr id="18" name="object 11"/>
          <p:cNvSpPr txBox="1"/>
          <p:nvPr/>
        </p:nvSpPr>
        <p:spPr>
          <a:xfrm>
            <a:off x="-333703" y="174635"/>
            <a:ext cx="9548876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2400" b="1" dirty="0">
                <a:solidFill>
                  <a:srgbClr val="002060"/>
                </a:solidFill>
                <a:latin typeface="Trebuchet MS"/>
                <a:cs typeface="Trebuchet MS"/>
              </a:rPr>
              <a:t>Влияние мультипликационной анимации на развитие речи </a:t>
            </a:r>
            <a:endParaRPr sz="2400" b="1" dirty="0">
              <a:solidFill>
                <a:srgbClr val="002060"/>
              </a:solidFill>
              <a:latin typeface="Tahoma"/>
              <a:cs typeface="Tahom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t="12194"/>
          <a:stretch/>
        </p:blipFill>
        <p:spPr>
          <a:xfrm>
            <a:off x="3828248" y="1339850"/>
            <a:ext cx="5197615" cy="2610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t="10958"/>
          <a:stretch/>
        </p:blipFill>
        <p:spPr>
          <a:xfrm>
            <a:off x="3867791" y="4464049"/>
            <a:ext cx="5166386" cy="29406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27500" y="73025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Результаты начальной диагностики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2300" y="393065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Результаты промежуточной диагностики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375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9900" y="4464050"/>
            <a:ext cx="2133600" cy="2133600"/>
          </a:xfrm>
          <a:prstGeom prst="rect">
            <a:avLst/>
          </a:prstGeom>
          <a:solidFill>
            <a:srgbClr val="FF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8370" t="22609" r="13425" b="19130"/>
          <a:stretch/>
        </p:blipFill>
        <p:spPr>
          <a:xfrm>
            <a:off x="-26310" y="12983"/>
            <a:ext cx="10719710" cy="7560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4899" y="120650"/>
            <a:ext cx="1103472" cy="1097375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2984500" y="2411964"/>
            <a:ext cx="4414914" cy="177400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•	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Iinstagram МБДОУ г. Иркутска детского сада №5</a:t>
            </a:r>
          </a:p>
          <a:p>
            <a:pPr algn="ctr"/>
            <a:endParaRPr lang="ru-RU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515069" y="5283947"/>
            <a:ext cx="4283139" cy="18288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Официальный сайт МБДОУ г. Иркутска детского сада №5</a:t>
            </a:r>
          </a:p>
        </p:txBody>
      </p:sp>
      <p:pic>
        <p:nvPicPr>
          <p:cNvPr id="19" name="Рисунок 18" descr="инстаграм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2491" y="2114365"/>
            <a:ext cx="21082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4768850"/>
            <a:ext cx="2057400" cy="205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Горизонтальный свиток 19"/>
          <p:cNvSpPr/>
          <p:nvPr/>
        </p:nvSpPr>
        <p:spPr>
          <a:xfrm>
            <a:off x="4315908" y="650185"/>
            <a:ext cx="4268495" cy="1293016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Готовы  к сотрудничеству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23100" y="5302250"/>
            <a:ext cx="36948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510" algn="l">
              <a:spcAft>
                <a:spcPts val="0"/>
              </a:spcAft>
            </a:pPr>
            <a:r>
              <a:rPr lang="ru-RU" b="1" i="1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Наш адрес: г. Иркутск, мкр Первомайский строение 23/1</a:t>
            </a:r>
            <a:endParaRPr lang="ru-RU" b="1" dirty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 marL="270510" algn="l">
              <a:spcAft>
                <a:spcPts val="0"/>
              </a:spcAft>
            </a:pPr>
            <a:r>
              <a:rPr lang="ru-RU" b="1" i="1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МБДОУ г. Иркутска  </a:t>
            </a:r>
            <a:endParaRPr lang="ru-RU" b="1" dirty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 marL="270510" algn="l">
              <a:spcAft>
                <a:spcPts val="0"/>
              </a:spcAft>
            </a:pPr>
            <a:r>
              <a:rPr lang="ru-RU" b="1" i="1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детский сад №5    </a:t>
            </a:r>
            <a:endParaRPr lang="ru-RU" b="1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270510" algn="l"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effectLst/>
                <a:latin typeface="custom"/>
                <a:ea typeface="Times New Roman"/>
              </a:rPr>
              <a:t>Тел. 8 (3952) 48-58-05</a:t>
            </a:r>
            <a:endParaRPr lang="ru-RU" b="1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270510" algn="l"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  <a:effectLst/>
                <a:latin typeface="custom"/>
                <a:ea typeface="Times New Roman"/>
              </a:rPr>
              <a:t>E</a:t>
            </a:r>
            <a:r>
              <a:rPr lang="ru-RU" b="1" dirty="0">
                <a:solidFill>
                  <a:schemeClr val="tx1"/>
                </a:solidFill>
                <a:effectLst/>
                <a:latin typeface="custom"/>
                <a:ea typeface="Times New Roman"/>
              </a:rPr>
              <a:t>-</a:t>
            </a:r>
            <a:r>
              <a:rPr lang="en-US" b="1" dirty="0">
                <a:solidFill>
                  <a:schemeClr val="tx1"/>
                </a:solidFill>
                <a:effectLst/>
                <a:latin typeface="custom"/>
                <a:ea typeface="Times New Roman"/>
              </a:rPr>
              <a:t>mail</a:t>
            </a:r>
            <a:r>
              <a:rPr lang="ru-RU" b="1" dirty="0">
                <a:solidFill>
                  <a:schemeClr val="tx1"/>
                </a:solidFill>
                <a:effectLst/>
                <a:latin typeface="custom"/>
                <a:ea typeface="Times New Roman"/>
              </a:rPr>
              <a:t>: </a:t>
            </a:r>
            <a:r>
              <a:rPr lang="en-US" b="1" dirty="0" err="1">
                <a:solidFill>
                  <a:schemeClr val="tx1"/>
                </a:solidFill>
                <a:effectLst/>
                <a:latin typeface="custom"/>
                <a:ea typeface="Times New Roman"/>
              </a:rPr>
              <a:t>dsad</a:t>
            </a:r>
            <a:r>
              <a:rPr lang="ru-RU" b="1" dirty="0">
                <a:solidFill>
                  <a:schemeClr val="tx1"/>
                </a:solidFill>
                <a:effectLst/>
                <a:latin typeface="custom"/>
                <a:ea typeface="Times New Roman"/>
              </a:rPr>
              <a:t>5</a:t>
            </a:r>
            <a:r>
              <a:rPr lang="en-US" b="1" dirty="0">
                <a:solidFill>
                  <a:schemeClr val="tx1"/>
                </a:solidFill>
                <a:effectLst/>
                <a:latin typeface="custom"/>
                <a:ea typeface="Times New Roman"/>
              </a:rPr>
              <a:t>irk</a:t>
            </a:r>
            <a:r>
              <a:rPr lang="ru-RU" b="1" dirty="0">
                <a:solidFill>
                  <a:schemeClr val="tx1"/>
                </a:solidFill>
                <a:effectLst/>
                <a:latin typeface="custom"/>
                <a:ea typeface="Times New Roman"/>
              </a:rPr>
              <a:t>@</a:t>
            </a:r>
            <a:r>
              <a:rPr lang="en-US" b="1" dirty="0">
                <a:solidFill>
                  <a:schemeClr val="tx1"/>
                </a:solidFill>
                <a:effectLst/>
                <a:latin typeface="custom"/>
                <a:ea typeface="Times New Roman"/>
              </a:rPr>
              <a:t>mail</a:t>
            </a:r>
            <a:r>
              <a:rPr lang="ru-RU" b="1" dirty="0">
                <a:solidFill>
                  <a:schemeClr val="tx1"/>
                </a:solidFill>
                <a:effectLst/>
                <a:latin typeface="custom"/>
                <a:ea typeface="Times New Roman"/>
              </a:rPr>
              <a:t>.</a:t>
            </a:r>
            <a:r>
              <a:rPr lang="en-US" b="1" dirty="0" err="1">
                <a:solidFill>
                  <a:schemeClr val="tx1"/>
                </a:solidFill>
                <a:effectLst/>
                <a:latin typeface="custom"/>
                <a:ea typeface="Times New Roman"/>
              </a:rPr>
              <a:t>ru</a:t>
            </a:r>
            <a:r>
              <a:rPr lang="ru-RU" b="1" dirty="0">
                <a:solidFill>
                  <a:schemeClr val="tx1"/>
                </a:solidFill>
                <a:effectLst/>
                <a:latin typeface="custom"/>
                <a:ea typeface="Times New Roman"/>
              </a:rPr>
              <a:t/>
            </a:r>
            <a:br>
              <a:rPr lang="ru-RU" b="1" dirty="0">
                <a:solidFill>
                  <a:schemeClr val="tx1"/>
                </a:solidFill>
                <a:effectLst/>
                <a:latin typeface="custom"/>
                <a:ea typeface="Times New Roman"/>
              </a:rPr>
            </a:br>
            <a:endParaRPr lang="ru-RU" b="1" dirty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44500" y="102347"/>
            <a:ext cx="37338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555" algn="ctr"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Рекомендации по развитию речи детей старшего дошкольного возраста средствами анимационного творчества</a:t>
            </a:r>
          </a:p>
          <a:p>
            <a:pPr marL="630555" algn="ctr">
              <a:spcAft>
                <a:spcPts val="0"/>
              </a:spcAft>
            </a:pPr>
            <a:endParaRPr lang="ru-RU" sz="1400" dirty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26" y="3243765"/>
            <a:ext cx="2040182" cy="204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трелка вниз 11"/>
          <p:cNvSpPr/>
          <p:nvPr/>
        </p:nvSpPr>
        <p:spPr>
          <a:xfrm>
            <a:off x="1091551" y="2090683"/>
            <a:ext cx="1066800" cy="1055704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383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9900" y="4464050"/>
            <a:ext cx="2133600" cy="2133600"/>
          </a:xfrm>
          <a:prstGeom prst="rect">
            <a:avLst/>
          </a:prstGeom>
          <a:solidFill>
            <a:srgbClr val="FF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8370" t="22609" r="13425" b="19130"/>
          <a:stretch/>
        </p:blipFill>
        <p:spPr>
          <a:xfrm>
            <a:off x="14304" y="-3676"/>
            <a:ext cx="10719710" cy="75601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/>
          <a:srcRect l="1412" t="28026" r="50781" b="1985"/>
          <a:stretch/>
        </p:blipFill>
        <p:spPr>
          <a:xfrm>
            <a:off x="87621" y="3486011"/>
            <a:ext cx="4051300" cy="4070489"/>
          </a:xfrm>
          <a:prstGeom prst="rect">
            <a:avLst/>
          </a:prstGeom>
        </p:spPr>
      </p:pic>
      <p:sp>
        <p:nvSpPr>
          <p:cNvPr id="8" name="Блок-схема: перфолента 7"/>
          <p:cNvSpPr/>
          <p:nvPr/>
        </p:nvSpPr>
        <p:spPr>
          <a:xfrm>
            <a:off x="284888" y="2116774"/>
            <a:ext cx="2084067" cy="1311140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Звуковая сторона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3811411" y="-36228"/>
            <a:ext cx="3169241" cy="1218572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Речевая система</a:t>
            </a:r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2409547" y="2018971"/>
            <a:ext cx="731000" cy="1226967"/>
          </a:xfrm>
          <a:prstGeom prst="curved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1139" y="1219085"/>
            <a:ext cx="4475533" cy="2517488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 rot="8677738">
            <a:off x="2038835" y="1333307"/>
            <a:ext cx="1711672" cy="37632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2399796">
            <a:off x="7011350" y="1288816"/>
            <a:ext cx="1711672" cy="37632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8468856" y="2072616"/>
            <a:ext cx="2084067" cy="1311140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Смысловая сторона</a:t>
            </a:r>
          </a:p>
        </p:txBody>
      </p:sp>
      <p:sp>
        <p:nvSpPr>
          <p:cNvPr id="15" name="Выгнутая вправо стрелка 14"/>
          <p:cNvSpPr/>
          <p:nvPr/>
        </p:nvSpPr>
        <p:spPr>
          <a:xfrm>
            <a:off x="7717011" y="2116774"/>
            <a:ext cx="684431" cy="1222824"/>
          </a:xfrm>
          <a:prstGeom prst="curved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/>
          <a:srcRect l="48506" t="29041" r="833" b="17200"/>
          <a:stretch/>
        </p:blipFill>
        <p:spPr>
          <a:xfrm>
            <a:off x="5499099" y="3736573"/>
            <a:ext cx="5252239" cy="387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5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9900" y="4464050"/>
            <a:ext cx="2133600" cy="2133600"/>
          </a:xfrm>
          <a:prstGeom prst="rect">
            <a:avLst/>
          </a:prstGeom>
          <a:solidFill>
            <a:srgbClr val="FF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8370" t="22609" r="13425" b="19130"/>
          <a:stretch/>
        </p:blipFill>
        <p:spPr>
          <a:xfrm>
            <a:off x="14304" y="-3676"/>
            <a:ext cx="10719710" cy="7560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29" y="4711690"/>
            <a:ext cx="3586476" cy="2638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04" y="24397"/>
            <a:ext cx="5118100" cy="44667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1" y="-3676"/>
            <a:ext cx="5212764" cy="4398269"/>
          </a:xfrm>
          <a:prstGeom prst="rect">
            <a:avLst/>
          </a:prstGeom>
        </p:spPr>
      </p:pic>
      <p:sp>
        <p:nvSpPr>
          <p:cNvPr id="18" name="Блок-схема: перфолента 17"/>
          <p:cNvSpPr/>
          <p:nvPr/>
        </p:nvSpPr>
        <p:spPr>
          <a:xfrm>
            <a:off x="3618867" y="3872877"/>
            <a:ext cx="3632031" cy="884349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Развивающая предметно-пространственная среда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98558" y="4580051"/>
            <a:ext cx="3072650" cy="29019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/>
          <a:srcRect l="8696" r="3781"/>
          <a:stretch/>
        </p:blipFill>
        <p:spPr>
          <a:xfrm>
            <a:off x="104409" y="4815227"/>
            <a:ext cx="3962400" cy="261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60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9900" y="4464050"/>
            <a:ext cx="2133600" cy="2133600"/>
          </a:xfrm>
          <a:prstGeom prst="rect">
            <a:avLst/>
          </a:prstGeom>
          <a:solidFill>
            <a:srgbClr val="FF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8370" t="22609" r="13425" b="19130"/>
          <a:stretch/>
        </p:blipFill>
        <p:spPr>
          <a:xfrm>
            <a:off x="14304" y="-3676"/>
            <a:ext cx="10719710" cy="7560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2834" y="-86363"/>
            <a:ext cx="4216621" cy="2402465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4" y="4183322"/>
            <a:ext cx="5836080" cy="342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5" y="2232691"/>
            <a:ext cx="3612596" cy="1929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56761" y="4183322"/>
            <a:ext cx="5070876" cy="34455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88443" y="1629837"/>
            <a:ext cx="1154599" cy="10580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51900" y="196850"/>
            <a:ext cx="1103472" cy="10973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76154" y="1889679"/>
            <a:ext cx="6991723" cy="1616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07000"/>
              </a:lnSpc>
              <a:spcBef>
                <a:spcPts val="1000"/>
              </a:spcBef>
              <a:buClr>
                <a:srgbClr val="ED7D31"/>
              </a:buClr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освоение ИКТ и цифровых технологий;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107000"/>
              </a:lnSpc>
              <a:spcBef>
                <a:spcPts val="1000"/>
              </a:spcBef>
              <a:buClr>
                <a:srgbClr val="ED7D31"/>
              </a:buClr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освоение медийных технологий;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организация продуктивной деятельности на основе синтеза художественного и технического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творчества.</a:t>
            </a:r>
            <a:endParaRPr lang="ru-RU" sz="2400" b="1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43448" y="409955"/>
            <a:ext cx="71401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defRPr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Образовательный модуль</a:t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«Мультстудия «Я ТВОРЮ МИР»</a:t>
            </a:r>
            <a:r>
              <a:rPr lang="ru-RU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70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21889" t="8990" r="152" b="25703"/>
          <a:stretch/>
        </p:blipFill>
        <p:spPr>
          <a:xfrm>
            <a:off x="0" y="0"/>
            <a:ext cx="10693400" cy="7556499"/>
          </a:xfrm>
          <a:prstGeom prst="rect">
            <a:avLst/>
          </a:prstGeom>
        </p:spPr>
      </p:pic>
      <p:sp>
        <p:nvSpPr>
          <p:cNvPr id="3" name="Блок-схема: перфолента 2"/>
          <p:cNvSpPr/>
          <p:nvPr/>
        </p:nvSpPr>
        <p:spPr>
          <a:xfrm>
            <a:off x="3136900" y="120650"/>
            <a:ext cx="4126089" cy="1147478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Волшебный мир мультипликации</a:t>
            </a:r>
          </a:p>
        </p:txBody>
      </p:sp>
    </p:spTree>
    <p:extLst>
      <p:ext uri="{BB962C8B-B14F-4D97-AF65-F5344CB8AC3E}">
        <p14:creationId xmlns:p14="http://schemas.microsoft.com/office/powerpoint/2010/main" val="2927138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9900" y="4464050"/>
            <a:ext cx="2133600" cy="2133600"/>
          </a:xfrm>
          <a:prstGeom prst="rect">
            <a:avLst/>
          </a:prstGeom>
          <a:solidFill>
            <a:srgbClr val="FF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8370" t="22609" r="13425" b="19130"/>
          <a:stretch/>
        </p:blipFill>
        <p:spPr>
          <a:xfrm>
            <a:off x="-13155" y="-3676"/>
            <a:ext cx="10719710" cy="7560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30416" t="23729" r="15417" b="19468"/>
          <a:stretch/>
        </p:blipFill>
        <p:spPr>
          <a:xfrm>
            <a:off x="-8664" y="-3676"/>
            <a:ext cx="10715219" cy="77443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56700" y="349250"/>
            <a:ext cx="1103472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15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9900" y="4464050"/>
            <a:ext cx="2133600" cy="2133600"/>
          </a:xfrm>
          <a:prstGeom prst="rect">
            <a:avLst/>
          </a:prstGeom>
          <a:solidFill>
            <a:srgbClr val="FF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8370" t="22609" r="13425" b="19130"/>
          <a:stretch/>
        </p:blipFill>
        <p:spPr>
          <a:xfrm>
            <a:off x="4520" y="0"/>
            <a:ext cx="10719710" cy="7560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51900" y="196850"/>
            <a:ext cx="1103472" cy="1097375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219376" y="1142031"/>
            <a:ext cx="3124200" cy="11430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Активизация словаря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9480" y="4996978"/>
            <a:ext cx="3099240" cy="2507718"/>
          </a:xfrm>
          <a:prstGeom prst="rect">
            <a:avLst/>
          </a:prstGeom>
        </p:spPr>
      </p:pic>
      <p:sp>
        <p:nvSpPr>
          <p:cNvPr id="15" name="Стрелка вправо 14"/>
          <p:cNvSpPr/>
          <p:nvPr/>
        </p:nvSpPr>
        <p:spPr>
          <a:xfrm>
            <a:off x="1689100" y="2168149"/>
            <a:ext cx="3124200" cy="11430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Совершенствование звуковой стороны речи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3318220" y="3672511"/>
            <a:ext cx="3694898" cy="11430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Совершенствование грамматического  строя речи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3376596" y="5396912"/>
            <a:ext cx="3694898" cy="11430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Совершенствование диалогической речи</a:t>
            </a:r>
          </a:p>
        </p:txBody>
      </p:sp>
      <p:sp>
        <p:nvSpPr>
          <p:cNvPr id="18" name="object 11"/>
          <p:cNvSpPr txBox="1"/>
          <p:nvPr/>
        </p:nvSpPr>
        <p:spPr>
          <a:xfrm>
            <a:off x="-333703" y="174635"/>
            <a:ext cx="9548876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2400" b="1" dirty="0">
                <a:solidFill>
                  <a:srgbClr val="002060"/>
                </a:solidFill>
                <a:latin typeface="Trebuchet MS"/>
                <a:cs typeface="Trebuchet MS"/>
              </a:rPr>
              <a:t>Влияние мультипликационной анимации на развитие речи </a:t>
            </a:r>
            <a:endParaRPr sz="2400" b="1" dirty="0">
              <a:solidFill>
                <a:srgbClr val="002060"/>
              </a:solidFill>
              <a:latin typeface="Tahoma"/>
              <a:cs typeface="Tahom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3224" y="4319221"/>
            <a:ext cx="3717351" cy="32474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69" y="795080"/>
            <a:ext cx="3686469" cy="2764852"/>
          </a:xfrm>
          <a:prstGeom prst="rect">
            <a:avLst/>
          </a:prstGeom>
        </p:spPr>
      </p:pic>
      <p:sp>
        <p:nvSpPr>
          <p:cNvPr id="7" name="Горизонтальный свиток 6"/>
          <p:cNvSpPr/>
          <p:nvPr/>
        </p:nvSpPr>
        <p:spPr>
          <a:xfrm>
            <a:off x="3376370" y="6788563"/>
            <a:ext cx="3257229" cy="791655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Горизонтальный свиток 19"/>
          <p:cNvSpPr/>
          <p:nvPr/>
        </p:nvSpPr>
        <p:spPr>
          <a:xfrm>
            <a:off x="151960" y="4151269"/>
            <a:ext cx="3031824" cy="811697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36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9900" y="4464050"/>
            <a:ext cx="2133600" cy="2133600"/>
          </a:xfrm>
          <a:prstGeom prst="rect">
            <a:avLst/>
          </a:prstGeom>
          <a:solidFill>
            <a:srgbClr val="FF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8370" t="22609" r="13425" b="19130"/>
          <a:stretch/>
        </p:blipFill>
        <p:spPr>
          <a:xfrm>
            <a:off x="-13155" y="-3676"/>
            <a:ext cx="10719710" cy="7560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4899" y="120650"/>
            <a:ext cx="1103472" cy="1097375"/>
          </a:xfrm>
          <a:prstGeom prst="rect">
            <a:avLst/>
          </a:prstGeom>
        </p:spPr>
      </p:pic>
      <p:sp>
        <p:nvSpPr>
          <p:cNvPr id="12" name="object 11"/>
          <p:cNvSpPr txBox="1"/>
          <p:nvPr/>
        </p:nvSpPr>
        <p:spPr>
          <a:xfrm>
            <a:off x="317500" y="174635"/>
            <a:ext cx="8422748" cy="1136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2400" b="1" dirty="0">
                <a:solidFill>
                  <a:srgbClr val="002060"/>
                </a:solidFill>
                <a:latin typeface="Trebuchet MS"/>
                <a:cs typeface="Trebuchet MS"/>
              </a:rPr>
              <a:t>Активизация словаря на этапе </a:t>
            </a:r>
          </a:p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2400" b="1" dirty="0">
                <a:solidFill>
                  <a:srgbClr val="002060"/>
                </a:solidFill>
                <a:latin typeface="Trebuchet MS"/>
                <a:cs typeface="Trebuchet MS"/>
              </a:rPr>
              <a:t>разработки сюжета  и создания фона и персонажей  мультфильма</a:t>
            </a:r>
            <a:endParaRPr sz="2400" b="1" dirty="0">
              <a:solidFill>
                <a:srgbClr val="002060"/>
              </a:solidFill>
              <a:latin typeface="Tahoma"/>
              <a:cs typeface="Tahom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74" y="1480505"/>
            <a:ext cx="3124200" cy="4165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3156" y="1786450"/>
            <a:ext cx="3587487" cy="3319973"/>
          </a:xfrm>
          <a:prstGeom prst="rect">
            <a:avLst/>
          </a:prstGeom>
        </p:spPr>
      </p:pic>
      <p:sp>
        <p:nvSpPr>
          <p:cNvPr id="11" name="Горизонтальный свиток 10"/>
          <p:cNvSpPr/>
          <p:nvPr/>
        </p:nvSpPr>
        <p:spPr>
          <a:xfrm>
            <a:off x="183015" y="5077327"/>
            <a:ext cx="3257229" cy="791655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РАЗРАБОТКА СЮЖЕТА</a:t>
            </a: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3576374" y="5785435"/>
            <a:ext cx="3200400" cy="91440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СОЗДАНИЕ ПЕРСОНАЖЕЙ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69156" y="1620437"/>
            <a:ext cx="3866775" cy="346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Горизонтальный свиток 14"/>
          <p:cNvSpPr/>
          <p:nvPr/>
        </p:nvSpPr>
        <p:spPr>
          <a:xfrm>
            <a:off x="7140048" y="5188905"/>
            <a:ext cx="3200400" cy="9144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СОЗДАНИЕ ФОНА</a:t>
            </a:r>
          </a:p>
        </p:txBody>
      </p:sp>
    </p:spTree>
    <p:extLst>
      <p:ext uri="{BB962C8B-B14F-4D97-AF65-F5344CB8AC3E}">
        <p14:creationId xmlns:p14="http://schemas.microsoft.com/office/powerpoint/2010/main" val="2763482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9900" y="4464050"/>
            <a:ext cx="2133600" cy="2133600"/>
          </a:xfrm>
          <a:prstGeom prst="rect">
            <a:avLst/>
          </a:prstGeom>
          <a:solidFill>
            <a:srgbClr val="FF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28370" t="22609" r="13425" b="19130"/>
          <a:stretch/>
        </p:blipFill>
        <p:spPr>
          <a:xfrm>
            <a:off x="-13155" y="-3676"/>
            <a:ext cx="10719710" cy="7560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4899" y="120650"/>
            <a:ext cx="1103472" cy="1097375"/>
          </a:xfrm>
          <a:prstGeom prst="rect">
            <a:avLst/>
          </a:prstGeom>
        </p:spPr>
      </p:pic>
      <p:sp>
        <p:nvSpPr>
          <p:cNvPr id="7" name="object 11"/>
          <p:cNvSpPr txBox="1"/>
          <p:nvPr/>
        </p:nvSpPr>
        <p:spPr>
          <a:xfrm>
            <a:off x="317500" y="174635"/>
            <a:ext cx="8422748" cy="76751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2400" b="1" dirty="0">
                <a:solidFill>
                  <a:srgbClr val="002060"/>
                </a:solidFill>
                <a:latin typeface="Trebuchet MS"/>
                <a:cs typeface="Trebuchet MS"/>
              </a:rPr>
              <a:t>Автоматизация звука </a:t>
            </a:r>
            <a:r>
              <a:rPr lang="en-US" sz="2400" b="1" dirty="0">
                <a:solidFill>
                  <a:srgbClr val="002060"/>
                </a:solidFill>
                <a:latin typeface="Trebuchet MS"/>
                <a:cs typeface="Trebuchet MS"/>
              </a:rPr>
              <a:t>[</a:t>
            </a:r>
            <a:r>
              <a:rPr lang="ru-RU" sz="2400" b="1" dirty="0">
                <a:solidFill>
                  <a:srgbClr val="002060"/>
                </a:solidFill>
                <a:latin typeface="Trebuchet MS"/>
                <a:cs typeface="Trebuchet MS"/>
              </a:rPr>
              <a:t>Л</a:t>
            </a:r>
            <a:r>
              <a:rPr lang="en-US" sz="2400" b="1" dirty="0">
                <a:solidFill>
                  <a:srgbClr val="002060"/>
                </a:solidFill>
                <a:latin typeface="Trebuchet MS"/>
                <a:cs typeface="Trebuchet MS"/>
              </a:rPr>
              <a:t>]</a:t>
            </a:r>
            <a:r>
              <a:rPr lang="ru-RU" sz="2400" b="1" dirty="0">
                <a:solidFill>
                  <a:srgbClr val="002060"/>
                </a:solidFill>
                <a:latin typeface="Trebuchet MS"/>
                <a:cs typeface="Trebuchet MS"/>
              </a:rPr>
              <a:t> на этапе </a:t>
            </a:r>
          </a:p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ru-RU" sz="2400" b="1" dirty="0">
                <a:solidFill>
                  <a:srgbClr val="002060"/>
                </a:solidFill>
                <a:latin typeface="Trebuchet MS"/>
                <a:cs typeface="Trebuchet MS"/>
              </a:rPr>
              <a:t>озвучки мультфильма</a:t>
            </a:r>
            <a:endParaRPr sz="2400" b="1" dirty="0">
              <a:solidFill>
                <a:srgbClr val="002060"/>
              </a:solidFill>
              <a:latin typeface="Tahoma"/>
              <a:cs typeface="Tahom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807" y="3776412"/>
            <a:ext cx="5037667" cy="37782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4"/>
          <a:stretch/>
        </p:blipFill>
        <p:spPr>
          <a:xfrm>
            <a:off x="-13155" y="1720850"/>
            <a:ext cx="5691548" cy="3844618"/>
          </a:xfrm>
          <a:prstGeom prst="rect">
            <a:avLst/>
          </a:prstGeom>
        </p:spPr>
      </p:pic>
      <p:sp>
        <p:nvSpPr>
          <p:cNvPr id="11" name="Горизонтальный свиток 10"/>
          <p:cNvSpPr/>
          <p:nvPr/>
        </p:nvSpPr>
        <p:spPr>
          <a:xfrm>
            <a:off x="698500" y="5635391"/>
            <a:ext cx="3257229" cy="791655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Упражнение «Качели»</a:t>
            </a:r>
          </a:p>
          <a:p>
            <a:pPr algn="ctr"/>
            <a:r>
              <a:rPr lang="ru-RU" b="1" dirty="0"/>
              <a:t> на укрепление мышц языка</a:t>
            </a: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6413500" y="2753189"/>
            <a:ext cx="4038600" cy="932164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Упражнение «Согласование имен существительных с числительным»</a:t>
            </a:r>
          </a:p>
        </p:txBody>
      </p:sp>
    </p:spTree>
    <p:extLst>
      <p:ext uri="{BB962C8B-B14F-4D97-AF65-F5344CB8AC3E}">
        <p14:creationId xmlns:p14="http://schemas.microsoft.com/office/powerpoint/2010/main" val="625698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244</Words>
  <Application>Microsoft Office PowerPoint</Application>
  <PresentationFormat>Произвольный</PresentationFormat>
  <Paragraphs>52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Tahoma</vt:lpstr>
      <vt:lpstr>custom</vt:lpstr>
      <vt:lpstr>Times New Roman</vt:lpstr>
      <vt:lpstr>Calibri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detsad5-2</cp:lastModifiedBy>
  <cp:revision>36</cp:revision>
  <dcterms:created xsi:type="dcterms:W3CDTF">2021-12-23T02:47:33Z</dcterms:created>
  <dcterms:modified xsi:type="dcterms:W3CDTF">2022-05-12T05:28:59Z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2022-02-09T00:00:00Z</vt:filetime>
  </property>
  <property fmtid="{D5CDD505-2E9C-101B-9397-08002B2CF9AE}" pid="3" name="LastSaved">
    <vt:filetime>2022-02-09T00:00:00Z</vt:filetime>
  </property>
</Properties>
</file>