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9" r:id="rId4"/>
    <p:sldId id="260" r:id="rId5"/>
    <p:sldId id="265" r:id="rId6"/>
    <p:sldId id="259" r:id="rId7"/>
    <p:sldId id="262" r:id="rId8"/>
    <p:sldId id="271" r:id="rId9"/>
    <p:sldId id="261" r:id="rId10"/>
    <p:sldId id="266" r:id="rId11"/>
    <p:sldId id="270" r:id="rId12"/>
  </p:sldIdLst>
  <p:sldSz cx="10693400" cy="7556500"/>
  <p:notesSz cx="10693400" cy="7556500"/>
  <p:embeddedFontLs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3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0737"/>
            <a:ext cx="10693400" cy="6015355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FFF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0737"/>
            <a:ext cx="5118100" cy="345350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8300" y="770737"/>
            <a:ext cx="3975100" cy="601503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69320" y="4750091"/>
            <a:ext cx="1434211" cy="143416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224688"/>
            <a:ext cx="3898900" cy="25610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gi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gif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444500" y="6816765"/>
            <a:ext cx="518160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065">
              <a:lnSpc>
                <a:spcPct val="100000"/>
              </a:lnSpc>
              <a:spcBef>
                <a:spcPts val="100"/>
              </a:spcBef>
            </a:pPr>
            <a:r>
              <a:rPr lang="ru-RU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Грудинина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О.Ю.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065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 Турчанинова А.А.</a:t>
            </a:r>
            <a:endParaRPr sz="11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9275" y="53541"/>
            <a:ext cx="9548876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400" b="1" dirty="0">
                <a:solidFill>
                  <a:srgbClr val="002060"/>
                </a:solidFill>
                <a:latin typeface="Trebuchet MS"/>
                <a:cs typeface="Trebuchet MS"/>
              </a:rPr>
              <a:t>Муниципальное бюджетное дошкольное образовательное учреждение города Иркутска детский сад №5</a:t>
            </a:r>
            <a:endParaRPr sz="24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698500" y="2101850"/>
            <a:ext cx="9548876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rebuchet MS"/>
                <a:cs typeface="Trebuchet MS"/>
              </a:rPr>
              <a:t>Использование интерактивного оборудования в развитие </a:t>
            </a:r>
            <a:r>
              <a:rPr lang="ru-RU" sz="2400" b="1" dirty="0">
                <a:solidFill>
                  <a:srgbClr val="002060"/>
                </a:solidFill>
                <a:latin typeface="Trebuchet MS"/>
                <a:cs typeface="Trebuchet MS"/>
              </a:rPr>
              <a:t>речи детей старшего дошкольного возраста </a:t>
            </a:r>
            <a:endParaRPr sz="24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4188" y="430889"/>
            <a:ext cx="1101712" cy="1097374"/>
          </a:xfrm>
          <a:prstGeom prst="rect">
            <a:avLst/>
          </a:prstGeom>
        </p:spPr>
      </p:pic>
      <p:pic>
        <p:nvPicPr>
          <p:cNvPr id="12" name="Picture 2" descr="C:\Users\Admin\Downloads\IMG-0246d0ca5defd4de4bb8a655fecb670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900" y="332105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0" y="2363"/>
            <a:ext cx="10719710" cy="756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4899" y="120650"/>
            <a:ext cx="1103472" cy="1097375"/>
          </a:xfrm>
          <a:prstGeom prst="rect">
            <a:avLst/>
          </a:prstGeom>
        </p:spPr>
      </p:pic>
      <p:sp>
        <p:nvSpPr>
          <p:cNvPr id="12" name="Горизонтальный свиток 11"/>
          <p:cNvSpPr/>
          <p:nvPr/>
        </p:nvSpPr>
        <p:spPr>
          <a:xfrm>
            <a:off x="6125198" y="3151905"/>
            <a:ext cx="3553460" cy="114027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Презентации по лексическим темам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337300" y="5226050"/>
            <a:ext cx="3553460" cy="114027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Рекомендации использования интерактивной панели и интерактивного стола 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138230" y="1347819"/>
            <a:ext cx="3553460" cy="114027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Интерактивные 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279900" y="-12244"/>
            <a:ext cx="4267200" cy="9710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Разработанный продукт для интерактивного оборудования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http://qrcoder.ru/code/?https%3A%2F%2Fdisk.yandex.ru%2Fd%2FPxHa8VqJY0GC_A&amp;4&amp;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3700" y="309245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22000" t="23333" r="19000" b="16667"/>
          <a:stretch>
            <a:fillRect/>
          </a:stretch>
        </p:blipFill>
        <p:spPr bwMode="auto">
          <a:xfrm>
            <a:off x="1536700" y="2940050"/>
            <a:ext cx="2438400" cy="185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qrcoder.ru/code/?https%3A%2F%2Fcloud.mail.ru%2Fpublic%2FtCah%2FVYd4heiDM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3700" y="1035050"/>
            <a:ext cx="1828800" cy="18288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5714" r="5714"/>
          <a:stretch>
            <a:fillRect/>
          </a:stretch>
        </p:blipFill>
        <p:spPr bwMode="auto">
          <a:xfrm>
            <a:off x="1460500" y="958850"/>
            <a:ext cx="2362200" cy="1775783"/>
          </a:xfrm>
          <a:prstGeom prst="rect">
            <a:avLst/>
          </a:prstGeom>
          <a:noFill/>
        </p:spPr>
      </p:pic>
      <p:pic>
        <p:nvPicPr>
          <p:cNvPr id="3074" name="Picture 2" descr="http://qrcoder.ru/code/?https%3A%2F%2Fcloud.mail.ru%2Fpublic%2FnC4Z%2FLwouwGmFM&amp;4&amp;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8500" y="5149850"/>
            <a:ext cx="1562100" cy="15621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 l="15625" t="27778" r="14583" b="9722"/>
          <a:stretch>
            <a:fillRect/>
          </a:stretch>
        </p:blipFill>
        <p:spPr bwMode="auto">
          <a:xfrm>
            <a:off x="1536700" y="5226050"/>
            <a:ext cx="2479040" cy="16650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90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-26310" y="12983"/>
            <a:ext cx="10719710" cy="756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4899" y="120650"/>
            <a:ext cx="1103472" cy="1097375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2984500" y="2411964"/>
            <a:ext cx="4414914" cy="177400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•	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Iinstagram МБДОУ г. Иркутска детского сада №5</a:t>
            </a:r>
          </a:p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15069" y="5283947"/>
            <a:ext cx="4283139" cy="1828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Официальный сайт МБДОУ г. Иркутска детского сада №5</a:t>
            </a:r>
          </a:p>
        </p:txBody>
      </p:sp>
      <p:pic>
        <p:nvPicPr>
          <p:cNvPr id="19" name="Рисунок 18" descr="инстагра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2491" y="2114365"/>
            <a:ext cx="21082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4768850"/>
            <a:ext cx="2057400" cy="20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Горизонтальный свиток 19"/>
          <p:cNvSpPr/>
          <p:nvPr/>
        </p:nvSpPr>
        <p:spPr>
          <a:xfrm>
            <a:off x="4315908" y="650185"/>
            <a:ext cx="4268495" cy="129301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Готовы  к сотрудничеству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3100" y="5302250"/>
            <a:ext cx="3694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algn="l"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Наш адрес: г. Иркутск, мкр Первомайский строение 23/1</a:t>
            </a:r>
            <a:endParaRPr lang="ru-RU" b="1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270510" algn="l"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МБДОУ г. Иркутска  </a:t>
            </a:r>
            <a:endParaRPr lang="ru-RU" b="1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270510" algn="l">
              <a:spcAft>
                <a:spcPts val="0"/>
              </a:spcAft>
            </a:pPr>
            <a:r>
              <a:rPr lang="ru-RU" b="1" i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детский сад №5    </a:t>
            </a:r>
            <a:endParaRPr lang="ru-RU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70510" algn="l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Тел. 8 (3952) 48-58-05</a:t>
            </a:r>
            <a:endParaRPr lang="ru-RU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70510" algn="l"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E</a:t>
            </a:r>
            <a:r>
              <a:rPr lang="ru-RU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-</a:t>
            </a:r>
            <a:r>
              <a:rPr lang="en-US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mail</a:t>
            </a:r>
            <a:r>
              <a:rPr lang="ru-RU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: </a:t>
            </a:r>
            <a:r>
              <a:rPr lang="en-US" b="1" dirty="0" err="1">
                <a:solidFill>
                  <a:schemeClr val="tx1"/>
                </a:solidFill>
                <a:effectLst/>
                <a:latin typeface="custom"/>
                <a:ea typeface="Times New Roman"/>
              </a:rPr>
              <a:t>dsad</a:t>
            </a:r>
            <a:r>
              <a:rPr lang="ru-RU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5</a:t>
            </a:r>
            <a:r>
              <a:rPr lang="en-US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irk</a:t>
            </a:r>
            <a:r>
              <a:rPr lang="ru-RU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@</a:t>
            </a:r>
            <a:r>
              <a:rPr lang="en-US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mail</a:t>
            </a:r>
            <a:r>
              <a:rPr lang="ru-RU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>.</a:t>
            </a:r>
            <a:r>
              <a:rPr lang="en-US" b="1" dirty="0" err="1">
                <a:solidFill>
                  <a:schemeClr val="tx1"/>
                </a:solidFill>
                <a:effectLst/>
                <a:latin typeface="custom"/>
                <a:ea typeface="Times New Roman"/>
              </a:rPr>
              <a:t>ru</a:t>
            </a:r>
            <a:r>
              <a:rPr lang="ru-RU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  <a:latin typeface="custom"/>
                <a:ea typeface="Times New Roman"/>
              </a:rPr>
            </a:br>
            <a:endParaRPr lang="ru-RU" b="1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44500" y="102347"/>
            <a:ext cx="3733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555"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Рекомендации по развитию речи детей старшего дошкольного возраста средствами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интерактивного оборудования</a:t>
            </a:r>
            <a:endParaRPr lang="ru-RU" sz="2000" b="1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630555" algn="ctr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091551" y="2090683"/>
            <a:ext cx="1066800" cy="105570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qrcoder.ru/code/?https%3A%2F%2Fcloud.mail.ru%2Fpublic%2FnC4Z%2FLwouwGmFM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900" y="3397250"/>
            <a:ext cx="2057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38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14304" y="-3676"/>
            <a:ext cx="10719710" cy="75601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l="1412" t="28026" r="50781" b="1985"/>
          <a:stretch/>
        </p:blipFill>
        <p:spPr>
          <a:xfrm>
            <a:off x="87621" y="3486011"/>
            <a:ext cx="4051300" cy="4070489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284888" y="2116774"/>
            <a:ext cx="2084067" cy="131114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Звуковая сторона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811411" y="-36228"/>
            <a:ext cx="3169241" cy="121857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Речевая система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409547" y="2018971"/>
            <a:ext cx="731000" cy="1226967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1139" y="1219085"/>
            <a:ext cx="4475533" cy="2517488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8677738">
            <a:off x="2038835" y="1333307"/>
            <a:ext cx="1711672" cy="37632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399796">
            <a:off x="7011350" y="1288816"/>
            <a:ext cx="1711672" cy="37632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8468856" y="2072616"/>
            <a:ext cx="2084067" cy="131114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Смысловая сторона</a:t>
            </a: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7717011" y="2116774"/>
            <a:ext cx="684431" cy="1222824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/>
          <a:srcRect l="48506" t="29041" r="833" b="17200"/>
          <a:stretch/>
        </p:blipFill>
        <p:spPr>
          <a:xfrm>
            <a:off x="5499099" y="3736573"/>
            <a:ext cx="5252239" cy="38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14304" y="-3676"/>
            <a:ext cx="10719710" cy="7560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04" y="24397"/>
            <a:ext cx="5118100" cy="44667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1" y="-3676"/>
            <a:ext cx="5212764" cy="4398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6079" y="4580051"/>
            <a:ext cx="3072650" cy="2901948"/>
          </a:xfrm>
          <a:prstGeom prst="rect">
            <a:avLst/>
          </a:prstGeom>
        </p:spPr>
      </p:pic>
      <p:pic>
        <p:nvPicPr>
          <p:cNvPr id="10" name="Picture 3" descr="C:\Users\Admin\Downloads\IMG_20220329_134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5176"/>
            <a:ext cx="3975100" cy="2981324"/>
          </a:xfrm>
          <a:prstGeom prst="rect">
            <a:avLst/>
          </a:prstGeom>
          <a:noFill/>
        </p:spPr>
      </p:pic>
      <p:pic>
        <p:nvPicPr>
          <p:cNvPr id="11" name="Picture 2" descr="C:\Users\Admin\Downloads\IMG-0246d0ca5defd4de4bb8a655fecb6707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4900" y="4159250"/>
            <a:ext cx="4279900" cy="3209925"/>
          </a:xfrm>
          <a:prstGeom prst="rect">
            <a:avLst/>
          </a:prstGeom>
          <a:noFill/>
        </p:spPr>
      </p:pic>
      <p:sp>
        <p:nvSpPr>
          <p:cNvPr id="18" name="Блок-схема: перфолента 17"/>
          <p:cNvSpPr/>
          <p:nvPr/>
        </p:nvSpPr>
        <p:spPr>
          <a:xfrm>
            <a:off x="3618867" y="3872877"/>
            <a:ext cx="3632031" cy="884349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Развивающая предметно-пространственная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144136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-63500" y="0"/>
            <a:ext cx="10719710" cy="756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1900" y="196850"/>
            <a:ext cx="1103472" cy="10973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27500" y="3395084"/>
            <a:ext cx="6991723" cy="161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  <a:spcBef>
                <a:spcPts val="1000"/>
              </a:spcBef>
              <a:buClr>
                <a:srgbClr val="ED7D31"/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ИКТ и цифровых технологий;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107000"/>
              </a:lnSpc>
              <a:spcBef>
                <a:spcPts val="1000"/>
              </a:spcBef>
              <a:buClr>
                <a:srgbClr val="ED7D31"/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медийных технологий;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организация продуктивной деятельности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 средством интерактивного оборудования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lang="ru-RU" sz="2400" b="1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449" y="702342"/>
            <a:ext cx="7140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Интерактивная панель интерактивный стол</a:t>
            </a:r>
            <a:endParaRPr lang="ru-RU" sz="3200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9900" y="1990800"/>
            <a:ext cx="53467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дисплей с компьютером, который отвечает на касания к экрану для проведения образовательных программ  в детском саду.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27500" y="5054441"/>
            <a:ext cx="53467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когнитивных функций (память, воображение, творческие способности,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ориентации в пространстве, логическое и абстрактное мышление).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ownloads\IMG-0246d0ca5defd4de4bb8a655fecb670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" y="196850"/>
            <a:ext cx="3670300" cy="3390901"/>
          </a:xfrm>
          <a:prstGeom prst="rect">
            <a:avLst/>
          </a:prstGeom>
          <a:noFill/>
        </p:spPr>
      </p:pic>
      <p:pic>
        <p:nvPicPr>
          <p:cNvPr id="14" name="Picture 3" descr="C:\Users\Admin\Downloads\IMG_20220329_1342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54450"/>
            <a:ext cx="3975100" cy="2981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70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-26310" y="0"/>
            <a:ext cx="10719710" cy="756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4899" y="120650"/>
            <a:ext cx="1103472" cy="1097375"/>
          </a:xfrm>
          <a:prstGeom prst="rect">
            <a:avLst/>
          </a:prstGeom>
        </p:spPr>
      </p:pic>
      <p:sp>
        <p:nvSpPr>
          <p:cNvPr id="7" name="object 11"/>
          <p:cNvSpPr txBox="1"/>
          <p:nvPr/>
        </p:nvSpPr>
        <p:spPr>
          <a:xfrm>
            <a:off x="317500" y="174635"/>
            <a:ext cx="842274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rebuchet MS"/>
                <a:cs typeface="Trebuchet MS"/>
              </a:rPr>
              <a:t>Возможности интерактивного оборудования </a:t>
            </a:r>
            <a:endParaRPr sz="24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4098" name="Picture 2" descr="C:\Users\Admin\Downloads\IMG-0246d0ca5defd4de4bb8a655fecb670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513" y="849994"/>
            <a:ext cx="4551616" cy="3413713"/>
          </a:xfrm>
          <a:prstGeom prst="rect">
            <a:avLst/>
          </a:prstGeom>
          <a:noFill/>
        </p:spPr>
      </p:pic>
      <p:pic>
        <p:nvPicPr>
          <p:cNvPr id="1026" name="Picture 2" descr="D:\Nataly\Downloads\IMG_20220329_141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49" y="3930365"/>
            <a:ext cx="4537341" cy="340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500" y="5027990"/>
            <a:ext cx="53467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сенсорной панели можно: смотреть презентации; выполнять проекты;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рисовать; играть; писать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1900" y="1252709"/>
            <a:ext cx="53467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комплекте с интерактивной панелью идут различные наборы развивающих и обучающих программ, а все недостающие и дополнительные программы легко загружаются на устройство при помощи точки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wi-fi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USB-портов.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9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30629" y="0"/>
            <a:ext cx="10719710" cy="756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1900" y="196850"/>
            <a:ext cx="1103472" cy="1097375"/>
          </a:xfrm>
          <a:prstGeom prst="rect">
            <a:avLst/>
          </a:prstGeom>
        </p:spPr>
      </p:pic>
      <p:sp>
        <p:nvSpPr>
          <p:cNvPr id="21" name="Блок-схема: перфолента 20"/>
          <p:cNvSpPr/>
          <p:nvPr/>
        </p:nvSpPr>
        <p:spPr>
          <a:xfrm>
            <a:off x="3375959" y="-41515"/>
            <a:ext cx="5029200" cy="1574103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Плюсы использования интерактивной панели в работе с дошкольниками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1231900" y="2419870"/>
            <a:ext cx="4964393" cy="91440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оррекционный процесс  более </a:t>
            </a:r>
          </a:p>
          <a:p>
            <a:pPr algn="ctr"/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успешный и эффективным</a:t>
            </a:r>
            <a:endParaRPr lang="ru-RU" sz="2000" b="1" dirty="0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699920" y="6167210"/>
            <a:ext cx="6876336" cy="140872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спользованием интерактивной панели возрастает индивидуализация</a:t>
            </a:r>
            <a:r>
              <a:rPr lang="ru-RU" sz="1600" dirty="0" smtClean="0">
                <a:ea typeface="Calibri"/>
                <a:cs typeface="Times New Roman"/>
              </a:rPr>
              <a:t> 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обучения – ребенок выполняет любые задания в темпе, удобном для него самого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-14941" y="3168650"/>
            <a:ext cx="6781800" cy="175401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/>
                <a:ea typeface="Calibri"/>
                <a:cs typeface="Times New Roman"/>
              </a:rPr>
              <a:t>Ш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ирочайшие возможности манипулировать объектами на экране интерактивной панели способны надолго привлечь внимание ребенка</a:t>
            </a:r>
            <a:endParaRPr lang="ru-RU" sz="2000" b="1" dirty="0"/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3673773" y="4653842"/>
            <a:ext cx="6781800" cy="175401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/>
            <a:r>
              <a:rPr lang="ru-RU" sz="2000" dirty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спользование интерактивной панели предполагает поощрение ребенка при верном выполнении задания, что является стимулом для познавательной активности дошкольников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endParaRPr lang="ru-RU" sz="2000" b="1" dirty="0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1079500" y="1658394"/>
            <a:ext cx="4648200" cy="76199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овышает интерес детей к занятию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20" y="1829202"/>
            <a:ext cx="3718336" cy="279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Nataly\Downloads\IMG_20220329_141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5" y="4922666"/>
            <a:ext cx="3249311" cy="24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6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-96272" y="-3676"/>
            <a:ext cx="10719710" cy="756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3971" y="174635"/>
            <a:ext cx="1103472" cy="1097375"/>
          </a:xfrm>
          <a:prstGeom prst="rect">
            <a:avLst/>
          </a:prstGeom>
        </p:spPr>
      </p:pic>
      <p:sp>
        <p:nvSpPr>
          <p:cNvPr id="6" name="object 11"/>
          <p:cNvSpPr txBox="1"/>
          <p:nvPr/>
        </p:nvSpPr>
        <p:spPr>
          <a:xfrm>
            <a:off x="-333703" y="174635"/>
            <a:ext cx="954887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800" b="1" dirty="0">
                <a:solidFill>
                  <a:srgbClr val="002060"/>
                </a:solidFill>
                <a:latin typeface="Trebuchet MS"/>
                <a:cs typeface="Trebuchet MS"/>
              </a:rPr>
              <a:t>Влияние </a:t>
            </a:r>
            <a:r>
              <a:rPr lang="ru-RU" sz="2800" b="1" dirty="0" smtClean="0">
                <a:solidFill>
                  <a:srgbClr val="002060"/>
                </a:solidFill>
                <a:latin typeface="Trebuchet MS"/>
                <a:cs typeface="Trebuchet MS"/>
              </a:rPr>
              <a:t>интерактивных средств </a:t>
            </a:r>
            <a:r>
              <a:rPr lang="ru-RU" sz="2800" b="1" dirty="0">
                <a:solidFill>
                  <a:srgbClr val="002060"/>
                </a:solidFill>
                <a:latin typeface="Trebuchet MS"/>
                <a:cs typeface="Trebuchet MS"/>
              </a:rPr>
              <a:t>на развитие речи </a:t>
            </a:r>
            <a:endParaRPr sz="28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035050"/>
            <a:ext cx="32194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101850"/>
            <a:ext cx="32258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1079500" y="3168650"/>
            <a:ext cx="3733800" cy="137159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грамматического  строя речи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915202" y="4616450"/>
            <a:ext cx="3694898" cy="1143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диалогической речи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146300" y="5623575"/>
            <a:ext cx="5531971" cy="193292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Р</a:t>
            </a: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азвивает </a:t>
            </a: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когнитивные функции (память, воображение, творческие способности, навыки ориентации в пространстве, логическое и абстрактное мышление)</a:t>
            </a:r>
            <a:endParaRPr lang="ru-RU" b="1" dirty="0"/>
          </a:p>
        </p:txBody>
      </p:sp>
      <p:pic>
        <p:nvPicPr>
          <p:cNvPr id="4" name="Picture 2" descr="C:\Users\Admin\Downloads\IMG_20220329_100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6277" y="1443467"/>
            <a:ext cx="4919134" cy="3689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71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-139700" y="-3676"/>
            <a:ext cx="10719710" cy="756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3971" y="174635"/>
            <a:ext cx="1103472" cy="1097375"/>
          </a:xfrm>
          <a:prstGeom prst="rect">
            <a:avLst/>
          </a:prstGeom>
        </p:spPr>
      </p:pic>
      <p:pic>
        <p:nvPicPr>
          <p:cNvPr id="17410" name="Picture 2" descr="C:\Users\Admin\Downloads\IMG_20220330_095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100" y="1416050"/>
            <a:ext cx="3962400" cy="2971800"/>
          </a:xfrm>
          <a:prstGeom prst="rect">
            <a:avLst/>
          </a:prstGeom>
          <a:noFill/>
        </p:spPr>
      </p:pic>
      <p:sp>
        <p:nvSpPr>
          <p:cNvPr id="14" name="object 11"/>
          <p:cNvSpPr txBox="1"/>
          <p:nvPr/>
        </p:nvSpPr>
        <p:spPr>
          <a:xfrm>
            <a:off x="393700" y="196850"/>
            <a:ext cx="8422748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rebuchet MS"/>
                <a:cs typeface="Trebuchet MS"/>
              </a:rPr>
              <a:t>Коррекционно-логопедическая работа при использовании игр интерактивного стола</a:t>
            </a:r>
            <a:endParaRPr sz="24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841500" y="1720850"/>
            <a:ext cx="3810000" cy="10668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Артикуляционная гимнастика </a:t>
            </a:r>
          </a:p>
          <a:p>
            <a:pPr algn="ctr"/>
            <a:r>
              <a:rPr lang="ru-RU" b="1" dirty="0" smtClean="0"/>
              <a:t>Упражнение «Варенье»</a:t>
            </a:r>
            <a:endParaRPr lang="ru-RU" b="1" dirty="0"/>
          </a:p>
          <a:p>
            <a:pPr algn="ctr"/>
            <a:r>
              <a:rPr lang="ru-RU" b="1" dirty="0"/>
              <a:t> на укрепление мышц языка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841500" y="2635250"/>
            <a:ext cx="3733800" cy="1143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Интерактивные игры на автоматизацию звуков</a:t>
            </a:r>
            <a:endParaRPr lang="ru-RU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692650"/>
            <a:ext cx="3403941" cy="255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11"/>
          <p:cNvSpPr txBox="1"/>
          <p:nvPr/>
        </p:nvSpPr>
        <p:spPr>
          <a:xfrm>
            <a:off x="0" y="3702050"/>
            <a:ext cx="626110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rebuchet MS"/>
                <a:cs typeface="Trebuchet MS"/>
              </a:rPr>
              <a:t>Формирование грамматического строя речи при использовании игр ой панели</a:t>
            </a:r>
            <a:endParaRPr sz="24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822700" y="4540250"/>
            <a:ext cx="3257229" cy="79165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Интерактивная игра 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«Назови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ласково</a:t>
            </a:r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». </a:t>
            </a:r>
            <a:endParaRPr lang="ru-RU" b="1" dirty="0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3822700" y="5378450"/>
            <a:ext cx="3257229" cy="79165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Интерактивная игра 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«Собери слова». </a:t>
            </a:r>
            <a:endParaRPr lang="ru-RU" b="1" dirty="0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898900" y="6369050"/>
            <a:ext cx="3257229" cy="79165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Интерактивная игра </a:t>
            </a:r>
            <a:r>
              <a:rPr lang="ru-RU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«Расставь буквы». </a:t>
            </a:r>
            <a:endParaRPr lang="ru-RU" b="1" dirty="0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1841500" y="882650"/>
            <a:ext cx="3733800" cy="990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слоговой структуры слова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671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4464050"/>
            <a:ext cx="2133600" cy="21336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8370" t="22609" r="13425" b="19130"/>
          <a:stretch/>
        </p:blipFill>
        <p:spPr>
          <a:xfrm>
            <a:off x="0" y="0"/>
            <a:ext cx="10719710" cy="7560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4899" y="120650"/>
            <a:ext cx="1103472" cy="1097375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60098" y="1152792"/>
            <a:ext cx="3729114" cy="1143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Активизация словаря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0098" y="2442323"/>
            <a:ext cx="3607876" cy="1143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звуковой стороны речи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60098" y="3734861"/>
            <a:ext cx="3694898" cy="1143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грамматического  строя речи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0" y="5369163"/>
            <a:ext cx="3846563" cy="1143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диалогической речи</a:t>
            </a:r>
          </a:p>
        </p:txBody>
      </p:sp>
      <p:sp>
        <p:nvSpPr>
          <p:cNvPr id="18" name="object 11"/>
          <p:cNvSpPr txBox="1"/>
          <p:nvPr/>
        </p:nvSpPr>
        <p:spPr>
          <a:xfrm>
            <a:off x="-333703" y="174635"/>
            <a:ext cx="9548876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400" b="1" dirty="0">
                <a:solidFill>
                  <a:srgbClr val="002060"/>
                </a:solidFill>
                <a:latin typeface="Trebuchet MS"/>
                <a:cs typeface="Trebuchet MS"/>
              </a:rPr>
              <a:t>Влияние </a:t>
            </a:r>
            <a:r>
              <a:rPr lang="ru-RU" sz="2400" b="1" dirty="0" smtClean="0">
                <a:solidFill>
                  <a:srgbClr val="002060"/>
                </a:solidFill>
                <a:latin typeface="Trebuchet MS"/>
                <a:cs typeface="Trebuchet MS"/>
              </a:rPr>
              <a:t>интерактивной панели на развитие </a:t>
            </a:r>
            <a:r>
              <a:rPr lang="ru-RU" sz="2400" b="1" dirty="0">
                <a:solidFill>
                  <a:srgbClr val="002060"/>
                </a:solidFill>
                <a:latin typeface="Trebuchet MS"/>
                <a:cs typeface="Trebuchet MS"/>
              </a:rPr>
              <a:t>речи </a:t>
            </a:r>
            <a:endParaRPr sz="2400" b="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t="12194"/>
          <a:stretch/>
        </p:blipFill>
        <p:spPr>
          <a:xfrm>
            <a:off x="3828248" y="1339850"/>
            <a:ext cx="5197615" cy="2610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t="10958"/>
          <a:stretch/>
        </p:blipFill>
        <p:spPr>
          <a:xfrm>
            <a:off x="3867791" y="4464049"/>
            <a:ext cx="5166386" cy="29406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7500" y="7302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Результаты начальной диагностики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2300" y="393065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Результаты промежуточной диагностики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7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425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custom</vt:lpstr>
      <vt:lpstr>Tahoma</vt:lpstr>
      <vt:lpstr>Times New Roman</vt:lpstr>
      <vt:lpstr>Calibri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detsad5-2</cp:lastModifiedBy>
  <cp:revision>73</cp:revision>
  <dcterms:created xsi:type="dcterms:W3CDTF">2021-12-23T02:47:33Z</dcterms:created>
  <dcterms:modified xsi:type="dcterms:W3CDTF">2022-05-12T05:25:39Z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LastSaved">
    <vt:filetime>2022-02-09T00:00:00Z</vt:filetime>
  </property>
</Properties>
</file>