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9C8D9-BDD4-4986-8AEB-950742CF4EF7}" type="datetimeFigureOut">
              <a:rPr lang="ru-RU" smtClean="0"/>
              <a:t>12.05.2022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58AEE-067A-4919-8505-84BFF1D973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08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8AEE-067A-4919-8505-84BFF1D973A5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G_20220305_095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339752" y="116632"/>
            <a:ext cx="61722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города Иркутска детский сад №5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196752"/>
            <a:ext cx="72728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Презентация опыта: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«Организации  игрового и образовательного пространства для детей среднего дошкольного возраста в рамках реализации образовательной области «Познавательное развитие (ФЭМП)»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Автор: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Воспитатель Бухальцева М.А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Карновская</a:t>
            </a:r>
            <a:r>
              <a:rPr lang="ru-RU" sz="2000" b="1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Н.Н.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48106" t="41957" r="26407" b="10763"/>
          <a:stretch>
            <a:fillRect/>
          </a:stretch>
        </p:blipFill>
        <p:spPr bwMode="auto">
          <a:xfrm>
            <a:off x="7524328" y="5054669"/>
            <a:ext cx="1296144" cy="18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cdn.f.kz/prod/1678/1677080_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996952"/>
            <a:ext cx="1296144" cy="1864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116632"/>
            <a:ext cx="403244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- пространственная среда по ФМП</a:t>
            </a:r>
            <a:endParaRPr lang="ru-RU" dirty="0"/>
          </a:p>
        </p:txBody>
      </p:sp>
      <p:pic>
        <p:nvPicPr>
          <p:cNvPr id="7" name="Picture 2" descr="C:\Users\Admin\Downloads\IMG_20220305_095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 rot="7825111">
            <a:off x="2359915" y="1441098"/>
            <a:ext cx="1216911" cy="42585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3782163">
            <a:off x="5524175" y="1464463"/>
            <a:ext cx="1198551" cy="4478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04864"/>
            <a:ext cx="288032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математического развития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276872"/>
            <a:ext cx="316835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Учебно-методическое и игровое  оснащение</a:t>
            </a:r>
            <a:endParaRPr lang="ru-RU" dirty="0"/>
          </a:p>
        </p:txBody>
      </p:sp>
      <p:pic>
        <p:nvPicPr>
          <p:cNvPr id="2054" name="Picture 6" descr="https://img.labirint.ru/rcimg/bee656cacfc98e9760db1f5726197d85/1920x1080/comments_pic/0836/04lab4gok1220345705.jpg?12203457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12976"/>
            <a:ext cx="2160240" cy="1799075"/>
          </a:xfrm>
          <a:prstGeom prst="rect">
            <a:avLst/>
          </a:prstGeom>
          <a:noFill/>
        </p:spPr>
      </p:pic>
      <p:pic>
        <p:nvPicPr>
          <p:cNvPr id="2055" name="Picture 7" descr="C:\Users\Admin\Downloads\IMG_20220305_095603.jpg"/>
          <p:cNvPicPr>
            <a:picLocks noChangeAspect="1" noChangeArrowheads="1"/>
          </p:cNvPicPr>
          <p:nvPr/>
        </p:nvPicPr>
        <p:blipFill>
          <a:blip r:embed="rId7" cstate="print"/>
          <a:srcRect t="22767"/>
          <a:stretch>
            <a:fillRect/>
          </a:stretch>
        </p:blipFill>
        <p:spPr bwMode="auto">
          <a:xfrm>
            <a:off x="4355976" y="5189579"/>
            <a:ext cx="2880320" cy="1668421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5157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центра познавательного развития по ФЭМП в группе ДОУ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361" name="Picture 1" descr="C:\Users\Admin\Downloads\IMG_20220305_100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592288" cy="1944216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95536" y="1268760"/>
            <a:ext cx="504056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/>
              <a:t>игры на развитие сенсорных чувств в соответствии с возрастом и развитием детей: игры на формирование элементарных математических представлений по количеству и счету, величине и форме предметов, ориентировке в пространстве и времени.</a:t>
            </a:r>
            <a:endParaRPr kumimoji="0" lang="ru-RU" sz="1800" b="0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51520" y="2276872"/>
            <a:ext cx="525658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1400" dirty="0" smtClean="0"/>
              <a:t>Разнообразный счетный, наглядный материал: плоскостные предметные картинки для счета; мелкие игрушки и предметы – матрешки, грибочки, рыбки и др.; счетные палочки; комплекты геометрических фигур разных размеров, разного цвета; природный материал для счета; комплекты цифр</a:t>
            </a:r>
          </a:p>
        </p:txBody>
      </p:sp>
      <p:pic>
        <p:nvPicPr>
          <p:cNvPr id="15362" name="Picture 2" descr="C:\Users\Admin\Downloads\IMG_20220305_10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068960"/>
            <a:ext cx="2592288" cy="1674186"/>
          </a:xfrm>
          <a:prstGeom prst="rect">
            <a:avLst/>
          </a:prstGeom>
          <a:noFill/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395536" y="3212976"/>
            <a:ext cx="489654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97500" lnSpcReduction="10000"/>
          </a:bodyPr>
          <a:lstStyle/>
          <a:p>
            <a:r>
              <a:rPr lang="ru-RU" sz="1100" dirty="0" smtClean="0"/>
              <a:t>Занимательный материал математического содержания: задачи–шутки, головоломки, ребусы, игр на нахождение сходства и различия и др. математические загадки; математические считалки;</a:t>
            </a:r>
            <a:endParaRPr lang="ru-RU" sz="1100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95536" y="4005064"/>
            <a:ext cx="496855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97500" lnSpcReduction="10000"/>
          </a:bodyPr>
          <a:lstStyle/>
          <a:p>
            <a:r>
              <a:rPr lang="ru-RU" sz="1100" dirty="0" smtClean="0"/>
              <a:t>Математические развивающие, логические игры, соответствующие возрасту детей (игры Никитина, рамки-вкладыши Монтессори, Танграм, Геоконт, Уникуб, блоки Дьенеша, палочки Кюизенера, игры Воскобовича </a:t>
            </a:r>
            <a:endParaRPr lang="ru-RU" sz="1100" dirty="0"/>
          </a:p>
        </p:txBody>
      </p:sp>
      <p:pic>
        <p:nvPicPr>
          <p:cNvPr id="15364" name="Picture 4" descr="C:\Users\Admin\Downloads\IMG_20220305_101203.jpg"/>
          <p:cNvPicPr>
            <a:picLocks noChangeAspect="1" noChangeArrowheads="1"/>
          </p:cNvPicPr>
          <p:nvPr/>
        </p:nvPicPr>
        <p:blipFill>
          <a:blip r:embed="rId4" cstate="print"/>
          <a:srcRect l="13225" t="3857" r="17346"/>
          <a:stretch>
            <a:fillRect/>
          </a:stretch>
        </p:blipFill>
        <p:spPr bwMode="auto">
          <a:xfrm>
            <a:off x="179512" y="4838806"/>
            <a:ext cx="1944216" cy="1902562"/>
          </a:xfrm>
          <a:prstGeom prst="rect">
            <a:avLst/>
          </a:prstGeom>
          <a:noFill/>
        </p:spPr>
      </p:pic>
      <p:pic>
        <p:nvPicPr>
          <p:cNvPr id="15365" name="Picture 5" descr="C:\Users\Admin\Downloads\IMG_20220305_100538.jpg"/>
          <p:cNvPicPr>
            <a:picLocks noChangeAspect="1" noChangeArrowheads="1"/>
          </p:cNvPicPr>
          <p:nvPr/>
        </p:nvPicPr>
        <p:blipFill>
          <a:blip r:embed="rId5" cstate="print"/>
          <a:srcRect t="12195"/>
          <a:stretch>
            <a:fillRect/>
          </a:stretch>
        </p:blipFill>
        <p:spPr bwMode="auto">
          <a:xfrm flipV="1">
            <a:off x="2339752" y="4869160"/>
            <a:ext cx="2952328" cy="1872208"/>
          </a:xfrm>
          <a:prstGeom prst="rect">
            <a:avLst/>
          </a:prstGeom>
          <a:noFill/>
        </p:spPr>
      </p:pic>
      <p:pic>
        <p:nvPicPr>
          <p:cNvPr id="15366" name="Picture 6" descr="C:\Users\Admin\Downloads\IMG_20220305_100707.jpg"/>
          <p:cNvPicPr>
            <a:picLocks noChangeAspect="1" noChangeArrowheads="1"/>
          </p:cNvPicPr>
          <p:nvPr/>
        </p:nvPicPr>
        <p:blipFill>
          <a:blip r:embed="rId6" cstate="print"/>
          <a:srcRect t="17450" r="3538" b="3801"/>
          <a:stretch>
            <a:fillRect/>
          </a:stretch>
        </p:blipFill>
        <p:spPr bwMode="auto">
          <a:xfrm>
            <a:off x="5436096" y="4869160"/>
            <a:ext cx="3278737" cy="1656184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ownloads\IMG_20220305_095603 (1).jpg"/>
          <p:cNvPicPr>
            <a:picLocks noChangeAspect="1" noChangeArrowheads="1"/>
          </p:cNvPicPr>
          <p:nvPr/>
        </p:nvPicPr>
        <p:blipFill>
          <a:blip r:embed="rId2" cstate="print"/>
          <a:srcRect l="3704" t="19595" r="7408" b="18353"/>
          <a:stretch>
            <a:fillRect/>
          </a:stretch>
        </p:blipFill>
        <p:spPr bwMode="auto">
          <a:xfrm>
            <a:off x="323528" y="4941168"/>
            <a:ext cx="3456384" cy="1800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3968" y="1412776"/>
            <a:ext cx="252028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и счет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132856"/>
            <a:ext cx="288032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dirty="0"/>
          </a:p>
        </p:txBody>
      </p:sp>
      <p:pic>
        <p:nvPicPr>
          <p:cNvPr id="21507" name="Picture 3" descr="C:\Users\Admin\Downloads\IMG_20220305_095713 (1).jpg"/>
          <p:cNvPicPr>
            <a:picLocks noChangeAspect="1" noChangeArrowheads="1"/>
          </p:cNvPicPr>
          <p:nvPr/>
        </p:nvPicPr>
        <p:blipFill>
          <a:blip r:embed="rId3" cstate="print"/>
          <a:srcRect t="25200" r="19150" b="8800"/>
          <a:stretch>
            <a:fillRect/>
          </a:stretch>
        </p:blipFill>
        <p:spPr bwMode="auto">
          <a:xfrm>
            <a:off x="323528" y="2636912"/>
            <a:ext cx="3528392" cy="21602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2924944"/>
            <a:ext cx="172819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3573016"/>
            <a:ext cx="302433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Ориентировка во времени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365104"/>
            <a:ext cx="345638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Ориентировка в пространстве</a:t>
            </a:r>
            <a:endParaRPr lang="ru-RU" dirty="0"/>
          </a:p>
        </p:txBody>
      </p:sp>
      <p:pic>
        <p:nvPicPr>
          <p:cNvPr id="15" name="Picture 2" descr="C:\Users\Admin\Downloads\IMG_20220305_095542.jpg"/>
          <p:cNvPicPr>
            <a:picLocks noChangeAspect="1" noChangeArrowheads="1"/>
          </p:cNvPicPr>
          <p:nvPr/>
        </p:nvPicPr>
        <p:blipFill>
          <a:blip r:embed="rId4" cstate="print"/>
          <a:srcRect b="9429"/>
          <a:stretch>
            <a:fillRect/>
          </a:stretch>
        </p:blipFill>
        <p:spPr bwMode="auto">
          <a:xfrm>
            <a:off x="323528" y="116632"/>
            <a:ext cx="356388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5"/>
          <p:cNvSpPr txBox="1">
            <a:spLocks noGrp="1"/>
          </p:cNvSpPr>
          <p:nvPr>
            <p:ph type="title"/>
          </p:nvPr>
        </p:nvSpPr>
        <p:spPr>
          <a:xfrm>
            <a:off x="4211960" y="116632"/>
            <a:ext cx="468052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0000"/>
          </a:bodyPr>
          <a:lstStyle/>
          <a:p>
            <a:pPr lvl="0" algn="ctr"/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b="1" noProof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 игрового и образовательного пространства для детей среднего дошкольного</a:t>
            </a: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возраста необходимо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следующие основные разделы ФЭМП:</a:t>
            </a:r>
          </a:p>
        </p:txBody>
      </p:sp>
      <p:pic>
        <p:nvPicPr>
          <p:cNvPr id="17" name="Picture 11" descr="https://ds04.infourok.ru/uploads/ex/0016/0009eb25-eb2e7c67/hello_html_m3c23195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057800"/>
            <a:ext cx="180020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5" descr="https://www.maam.ru/upload/blogs/eb807a43531e9ae92b0b09c106eaa644.jp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268760"/>
            <a:ext cx="1956344" cy="1527295"/>
          </a:xfrm>
          <a:prstGeom prst="rect">
            <a:avLst/>
          </a:prstGeom>
          <a:noFill/>
        </p:spPr>
      </p:pic>
      <p:pic>
        <p:nvPicPr>
          <p:cNvPr id="19" name="Picture 9" descr="https://ds04.infourok.ru/uploads/ex/02c0/0005f62f-28958e0b/img5.jpg"/>
          <p:cNvPicPr>
            <a:picLocks noChangeAspect="1" noChangeArrowheads="1"/>
          </p:cNvPicPr>
          <p:nvPr/>
        </p:nvPicPr>
        <p:blipFill>
          <a:blip r:embed="rId7" cstate="print"/>
          <a:srcRect t="10500"/>
          <a:stretch>
            <a:fillRect/>
          </a:stretch>
        </p:blipFill>
        <p:spPr bwMode="auto">
          <a:xfrm>
            <a:off x="7020272" y="2924944"/>
            <a:ext cx="2016224" cy="1450488"/>
          </a:xfrm>
          <a:prstGeom prst="rect">
            <a:avLst/>
          </a:prstGeom>
          <a:noFill/>
        </p:spPr>
      </p:pic>
      <p:pic>
        <p:nvPicPr>
          <p:cNvPr id="21" name="Picture 5" descr="C:\Users\Admin\Downloads\IMG_20220305_100538.jpg"/>
          <p:cNvPicPr>
            <a:picLocks noChangeAspect="1" noChangeArrowheads="1"/>
          </p:cNvPicPr>
          <p:nvPr/>
        </p:nvPicPr>
        <p:blipFill>
          <a:blip r:embed="rId8" cstate="print"/>
          <a:srcRect t="52720" r="39535"/>
          <a:stretch>
            <a:fillRect/>
          </a:stretch>
        </p:blipFill>
        <p:spPr bwMode="auto">
          <a:xfrm rot="10800000" flipV="1">
            <a:off x="5724128" y="5013176"/>
            <a:ext cx="3240360" cy="174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образовательного пространства в практической деятельности с детьми:</a:t>
            </a:r>
          </a:p>
        </p:txBody>
      </p:sp>
      <p:pic>
        <p:nvPicPr>
          <p:cNvPr id="19458" name="Picture 2" descr="C:\Users\Admin\Downloads\IMG_20220305_100247.jpg"/>
          <p:cNvPicPr>
            <a:picLocks noChangeAspect="1" noChangeArrowheads="1"/>
          </p:cNvPicPr>
          <p:nvPr/>
        </p:nvPicPr>
        <p:blipFill>
          <a:blip r:embed="rId2" cstate="print"/>
          <a:srcRect l="10626"/>
          <a:stretch>
            <a:fillRect/>
          </a:stretch>
        </p:blipFill>
        <p:spPr bwMode="auto">
          <a:xfrm>
            <a:off x="395536" y="4005064"/>
            <a:ext cx="3209155" cy="2500656"/>
          </a:xfrm>
          <a:prstGeom prst="rect">
            <a:avLst/>
          </a:prstGeom>
          <a:noFill/>
        </p:spPr>
      </p:pic>
      <p:pic>
        <p:nvPicPr>
          <p:cNvPr id="19460" name="Picture 4" descr="C:\Users\Admin\Downloads\IMG_20220305_095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3275856" cy="2456892"/>
          </a:xfrm>
          <a:prstGeom prst="rect">
            <a:avLst/>
          </a:prstGeom>
          <a:noFill/>
        </p:spPr>
      </p:pic>
      <p:pic>
        <p:nvPicPr>
          <p:cNvPr id="19462" name="Picture 6" descr="C:\Users\Admin\Downloads\IMG_20220305_100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360372" cy="2520280"/>
          </a:xfrm>
          <a:prstGeom prst="rect">
            <a:avLst/>
          </a:prstGeom>
          <a:noFill/>
        </p:spPr>
      </p:pic>
      <p:pic>
        <p:nvPicPr>
          <p:cNvPr id="19464" name="Picture 8" descr="https://ds04.infourok.ru/uploads/ex/0f27/00053f46-870cb57a/hello_html_3865efb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 l="11459" r="8330"/>
          <a:stretch>
            <a:fillRect/>
          </a:stretch>
        </p:blipFill>
        <p:spPr bwMode="auto">
          <a:xfrm>
            <a:off x="4355976" y="4005064"/>
            <a:ext cx="3384376" cy="248729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1560" y="3573016"/>
            <a:ext cx="288032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573016"/>
            <a:ext cx="288032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6237312"/>
            <a:ext cx="324036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Развлечения и викторины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755576" y="548680"/>
            <a:ext cx="7467600" cy="48737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2021-2022 учебного года   работая на средней группе стал вопрос: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  игрового и образовательного пространства для детей среднего дошкольного возраста в рамках реализации образовательной области «Познавательное развитие (ФЭМП)» 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 место для игрового центра по ФЭМП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оборудование подобрано в соответствии возрасту детей.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Обновлено наглядно-методическое пособие в соответствии с возрастом детей.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центр представлен несколькими полочками наполнение которых соответствует разделам ФЭМП и возрасту детей.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расположены столики для игр.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использование игрового образовательного центра  прослеживается как в организованной образовательной деятельности, так и в самостоятельной деятельности детей. Продолжается работа по пополнению и обновлению центра разнообразными игровыми пособиями и наглядным материалам.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Свой опыт работы по данному направлению представила на  всероссийском научно-практическом семинаре «Современные идеи в организации образовательной деятельности»   организованном  МЦПТ и  инноваций  «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 методической поддержки научно –исследовательского  института психологии.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401</Words>
  <Application>Microsoft Office PowerPoint</Application>
  <PresentationFormat>Экран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Содержание центра познавательного развития по ФЭМП в группе ДОУ:</vt:lpstr>
      <vt:lpstr>При оорганизации  игрового и образовательного пространства для детей среднего дошкольного  возраста необходимо учитывать следующие основные разделы ФЭМП:</vt:lpstr>
      <vt:lpstr>Использование образовательного пространства в практической деятельности с детьми: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detsad5-2</cp:lastModifiedBy>
  <cp:revision>25</cp:revision>
  <dcterms:created xsi:type="dcterms:W3CDTF">2022-03-05T02:29:35Z</dcterms:created>
  <dcterms:modified xsi:type="dcterms:W3CDTF">2022-05-12T05:31:49Z</dcterms:modified>
</cp:coreProperties>
</file>