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9" r:id="rId9"/>
    <p:sldId id="270" r:id="rId10"/>
    <p:sldId id="278" r:id="rId11"/>
    <p:sldId id="284" r:id="rId12"/>
    <p:sldId id="285" r:id="rId13"/>
    <p:sldId id="274" r:id="rId14"/>
    <p:sldId id="275" r:id="rId15"/>
    <p:sldId id="276" r:id="rId16"/>
    <p:sldId id="277" r:id="rId17"/>
    <p:sldId id="273" r:id="rId18"/>
    <p:sldId id="281" r:id="rId19"/>
    <p:sldId id="272" r:id="rId20"/>
    <p:sldId id="282" r:id="rId21"/>
    <p:sldId id="279" r:id="rId22"/>
    <p:sldId id="286" r:id="rId23"/>
    <p:sldId id="280" r:id="rId24"/>
    <p:sldId id="271" r:id="rId25"/>
    <p:sldId id="288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14338"/>
            <a:ext cx="9393515" cy="7072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1554" y="500043"/>
            <a:ext cx="54965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Неделя безопасности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9595" y="2786058"/>
            <a:ext cx="3914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Выполнила воспитатель МБДОУ № 74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Новопашина</a:t>
            </a:r>
            <a:r>
              <a:rPr lang="ru-RU" dirty="0" smtClean="0">
                <a:solidFill>
                  <a:srgbClr val="0070C0"/>
                </a:solidFill>
              </a:rPr>
              <a:t> Татьяна Павловна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714348" y="1071546"/>
            <a:ext cx="3180458" cy="455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429124" y="928670"/>
            <a:ext cx="3857652" cy="563231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charset="0"/>
              </a:rPr>
              <a:t>Если квартира твоя высоко</a:t>
            </a:r>
          </a:p>
          <a:p>
            <a:r>
              <a:rPr lang="ru-RU" sz="2000" dirty="0">
                <a:latin typeface="Arial" charset="0"/>
              </a:rPr>
              <a:t>И добираться домой нелегко,</a:t>
            </a:r>
          </a:p>
          <a:p>
            <a:r>
              <a:rPr lang="ru-RU" sz="2000" dirty="0">
                <a:latin typeface="Arial" charset="0"/>
              </a:rPr>
              <a:t>Пользуйся лифтом, </a:t>
            </a:r>
          </a:p>
          <a:p>
            <a:r>
              <a:rPr lang="ru-RU" sz="2000" dirty="0">
                <a:latin typeface="Arial" charset="0"/>
              </a:rPr>
              <a:t>но только учти:</a:t>
            </a:r>
          </a:p>
          <a:p>
            <a:r>
              <a:rPr lang="ru-RU" sz="2000" dirty="0">
                <a:latin typeface="Arial" charset="0"/>
              </a:rPr>
              <a:t>В лифт с незнакомыми </a:t>
            </a:r>
          </a:p>
          <a:p>
            <a:pPr>
              <a:buFontTx/>
              <a:buChar char="-"/>
            </a:pPr>
            <a:r>
              <a:rPr lang="ru-RU" sz="2000" dirty="0">
                <a:latin typeface="Arial" charset="0"/>
              </a:rPr>
              <a:t>не заходи!</a:t>
            </a:r>
          </a:p>
          <a:p>
            <a:pPr>
              <a:buFontTx/>
              <a:buChar char="-"/>
            </a:pPr>
            <a:endParaRPr lang="ru-RU" sz="2000" dirty="0">
              <a:latin typeface="Arial" charset="0"/>
            </a:endParaRPr>
          </a:p>
          <a:p>
            <a:r>
              <a:rPr lang="ru-RU" sz="2000" dirty="0">
                <a:latin typeface="Arial" charset="0"/>
              </a:rPr>
              <a:t>Могут обидеть тебя, напугать...</a:t>
            </a:r>
          </a:p>
          <a:p>
            <a:r>
              <a:rPr lang="ru-RU" sz="2000" dirty="0">
                <a:latin typeface="Arial" charset="0"/>
              </a:rPr>
              <a:t>Можешь серьезно,</a:t>
            </a:r>
          </a:p>
          <a:p>
            <a:r>
              <a:rPr lang="ru-RU" sz="2000" dirty="0">
                <a:latin typeface="Arial" charset="0"/>
              </a:rPr>
              <a:t> мой друг, пострадать...</a:t>
            </a:r>
          </a:p>
          <a:p>
            <a:endParaRPr lang="ru-RU" sz="2000" dirty="0">
              <a:latin typeface="Arial" charset="0"/>
            </a:endParaRPr>
          </a:p>
          <a:p>
            <a:r>
              <a:rPr lang="ru-RU" sz="2000" dirty="0">
                <a:latin typeface="Arial" charset="0"/>
              </a:rPr>
              <a:t>Будь осторожней, </a:t>
            </a:r>
          </a:p>
          <a:p>
            <a:r>
              <a:rPr lang="ru-RU" sz="2000" dirty="0">
                <a:latin typeface="Arial" charset="0"/>
              </a:rPr>
              <a:t>всегда берегись</a:t>
            </a:r>
          </a:p>
          <a:p>
            <a:r>
              <a:rPr lang="ru-RU" sz="2000" dirty="0">
                <a:latin typeface="Arial" charset="0"/>
              </a:rPr>
              <a:t>И с незнакомцами </a:t>
            </a:r>
          </a:p>
          <a:p>
            <a:r>
              <a:rPr lang="ru-RU" sz="2000" dirty="0">
                <a:latin typeface="Arial" charset="0"/>
              </a:rPr>
              <a:t>в лифт не садись!</a:t>
            </a:r>
          </a:p>
          <a:p>
            <a:r>
              <a:rPr lang="ru-RU" sz="2000" dirty="0">
                <a:latin typeface="Arial" charset="0"/>
              </a:rPr>
              <a:t/>
            </a:r>
            <a:br>
              <a:rPr lang="ru-RU" sz="2000" dirty="0">
                <a:latin typeface="Arial" charset="0"/>
              </a:rPr>
            </a:b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285720" y="357166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57686" y="571480"/>
            <a:ext cx="4257676" cy="292387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Захочешь форточку открыть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-Старайся осторожней быть: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подоконник не вставай И на стекло не нажимай;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 вдруг не выдержит оно?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 расколется окно 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Ты свалиться можешь вниз.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Зачем тебе такой сюрприз?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4572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85852" y="3581400"/>
            <a:ext cx="7324748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dirty="0">
                <a:latin typeface="Arial" charset="0"/>
              </a:rPr>
              <a:t>Много тюбиков и баночек</a:t>
            </a:r>
          </a:p>
          <a:p>
            <a:pPr algn="ctr"/>
            <a:r>
              <a:rPr lang="ru-RU" sz="2000" b="0" dirty="0">
                <a:latin typeface="Arial" charset="0"/>
              </a:rPr>
              <a:t>Есть в шкафах у наших мамочек.</a:t>
            </a:r>
          </a:p>
          <a:p>
            <a:pPr algn="ctr"/>
            <a:r>
              <a:rPr lang="ru-RU" sz="2000" b="0" dirty="0">
                <a:latin typeface="Arial" charset="0"/>
              </a:rPr>
              <a:t>В них хранятся средства разные,</a:t>
            </a:r>
          </a:p>
          <a:p>
            <a:pPr algn="ctr"/>
            <a:r>
              <a:rPr lang="ru-RU" sz="2000" b="0" dirty="0">
                <a:latin typeface="Arial" charset="0"/>
              </a:rPr>
              <a:t>К сожалению, опасные...</a:t>
            </a:r>
          </a:p>
          <a:p>
            <a:pPr algn="ctr"/>
            <a:r>
              <a:rPr lang="ru-RU" sz="2000" b="0" dirty="0">
                <a:latin typeface="Arial" charset="0"/>
              </a:rPr>
              <a:t>Кремы, пасты и таблеточки </a:t>
            </a:r>
          </a:p>
          <a:p>
            <a:pPr algn="ctr"/>
            <a:r>
              <a:rPr lang="ru-RU" sz="2000" b="0" dirty="0">
                <a:latin typeface="Arial" charset="0"/>
              </a:rPr>
              <a:t>Не берите в руки, деточки: </a:t>
            </a:r>
          </a:p>
          <a:p>
            <a:pPr algn="ctr"/>
            <a:r>
              <a:rPr lang="ru-RU" sz="2000" b="0" dirty="0">
                <a:latin typeface="Arial" charset="0"/>
              </a:rPr>
              <a:t>Эта бытовая химия</a:t>
            </a:r>
          </a:p>
          <a:p>
            <a:pPr algn="ctr"/>
            <a:r>
              <a:rPr lang="ru-RU" sz="2000" b="0" dirty="0">
                <a:latin typeface="Arial" charset="0"/>
              </a:rPr>
              <a:t> -Как отрава очень сильная!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pic>
        <p:nvPicPr>
          <p:cNvPr id="7" name="Рисунок 6" descr="IMG_20170921_153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85794"/>
            <a:ext cx="3321849" cy="4429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7687" y="785794"/>
            <a:ext cx="4786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/>
                </a:solidFill>
              </a:rPr>
              <a:t>Вопросы для обсуждения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/>
                </a:solidFill>
              </a:rPr>
              <a:t>Что нужно делать если возник пожар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/>
                </a:solidFill>
              </a:rPr>
              <a:t>Почему « спички детям не игрушки!»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/>
                </a:solidFill>
              </a:rPr>
              <a:t>Куда нужно звонить если повредился?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/>
                </a:solidFill>
              </a:rPr>
              <a:t>Можно открывать двери незнакомым?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/>
                </a:solidFill>
              </a:rPr>
              <a:t>Как себя вести в транспорте?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5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2910" y="0"/>
            <a:ext cx="850109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Игра </a:t>
            </a:r>
            <a:r>
              <a:rPr lang="ru-RU" sz="1400" b="1" i="1" dirty="0" smtClean="0">
                <a:solidFill>
                  <a:schemeClr val="accent5"/>
                </a:solidFill>
              </a:rPr>
              <a:t>«Доскажи словечко»</a:t>
            </a:r>
          </a:p>
          <a:p>
            <a:r>
              <a:rPr lang="ru-RU" sz="1400" b="1" dirty="0" smtClean="0"/>
              <a:t> </a:t>
            </a:r>
            <a:r>
              <a:rPr lang="ru-RU" sz="1400" b="1" i="1" dirty="0" smtClean="0">
                <a:solidFill>
                  <a:schemeClr val="accent5"/>
                </a:solidFill>
              </a:rPr>
              <a:t>Задачи: формировать представления детей о </a:t>
            </a:r>
            <a:r>
              <a:rPr lang="ru-RU" sz="1400" b="1" i="1" dirty="0" err="1" smtClean="0">
                <a:solidFill>
                  <a:schemeClr val="accent5"/>
                </a:solidFill>
              </a:rPr>
              <a:t>безопасности,расширение</a:t>
            </a:r>
            <a:r>
              <a:rPr lang="ru-RU" sz="1400" b="1" i="1" dirty="0" smtClean="0">
                <a:solidFill>
                  <a:schemeClr val="accent5"/>
                </a:solidFill>
              </a:rPr>
              <a:t> кругозора детей, формирование социальных норм. 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Этот шар в руках недаром.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Если раньше был пожар,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Ввысь взмывал сигнальный шар —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Звал пожарных в бой с. пожаром.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Где с огнем беспечны люди,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Где изовьется в небо шар,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Там всегда грозить нам </a:t>
            </a:r>
            <a:r>
              <a:rPr lang="ru-RU" sz="1400" b="1" i="1" dirty="0" smtClean="0">
                <a:solidFill>
                  <a:schemeClr val="accent5"/>
                </a:solidFill>
              </a:rPr>
              <a:t>будет Злой</a:t>
            </a:r>
            <a:r>
              <a:rPr lang="ru-RU" sz="1400" b="1" i="1" dirty="0" smtClean="0">
                <a:solidFill>
                  <a:schemeClr val="accent5"/>
                </a:solidFill>
              </a:rPr>
              <a:t>, безжалостный...(пожар).</a:t>
            </a:r>
            <a:endParaRPr lang="ru-RU" sz="1400" b="1" i="1" dirty="0" smtClean="0">
              <a:solidFill>
                <a:schemeClr val="accent5"/>
              </a:solidFill>
            </a:endParaRP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Раз, два, три, четыре —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У кого пожар... (в квартире)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Дым столбом поднялся вдруг.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Кто не выключил... (утюг)?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Красный отблеск пробегает.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Кто со спичками... (играет)?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Стол и шкаф сгорели разом.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Кто сушил белье над,...(газом)?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Пламя прыгнуло в траву.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Кто у дома жег... (листву)?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Дым увидел — не зевай, и пожарных...(вызывай)!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Помни каждый гражданин этот номер — ... (01)!</a:t>
            </a:r>
          </a:p>
          <a:p>
            <a:endParaRPr lang="ru-RU" sz="1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IMG_20170929_084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57298"/>
            <a:ext cx="3500444" cy="46672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174" y="42860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/>
                </a:solidFill>
              </a:rPr>
              <a:t>Правила поведения на дороге</a:t>
            </a:r>
          </a:p>
        </p:txBody>
      </p:sp>
      <p:pic>
        <p:nvPicPr>
          <p:cNvPr id="4" name="Рисунок 3" descr="IMG_20170921_160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214422"/>
            <a:ext cx="3589742" cy="4786322"/>
          </a:xfrm>
          <a:prstGeom prst="rect">
            <a:avLst/>
          </a:prstGeom>
        </p:spPr>
      </p:pic>
      <p:pic>
        <p:nvPicPr>
          <p:cNvPr id="5" name="Рисунок 4" descr="IMG_20170921_160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071546"/>
            <a:ext cx="4000510" cy="53340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pic>
        <p:nvPicPr>
          <p:cNvPr id="3" name="Рисунок 2" descr="IMG_20170921_152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3" y="1523962"/>
            <a:ext cx="3357586" cy="4476781"/>
          </a:xfrm>
          <a:prstGeom prst="rect">
            <a:avLst/>
          </a:prstGeom>
        </p:spPr>
      </p:pic>
      <p:pic>
        <p:nvPicPr>
          <p:cNvPr id="4" name="Рисунок 3" descr="IMG_20170921_152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714488"/>
            <a:ext cx="3107535" cy="4143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85723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2400" b="1" i="1" dirty="0" smtClean="0">
                <a:solidFill>
                  <a:schemeClr val="accent5"/>
                </a:solidFill>
              </a:rPr>
              <a:t>Настольные игры        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8786842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                             Загадки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Задачи: развитие интересов детей, любознательности и познавательной мотивации,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формирование познавательных действий, становление сознания, развитие воображения и т</a:t>
            </a:r>
          </a:p>
          <a:p>
            <a:r>
              <a:rPr lang="ru-RU" sz="1400" b="1" i="1" dirty="0" smtClean="0">
                <a:solidFill>
                  <a:schemeClr val="accent5"/>
                </a:solidFill>
              </a:rPr>
              <a:t>            </a:t>
            </a:r>
            <a:r>
              <a:rPr lang="ru-RU" sz="1400" b="1" i="1" dirty="0" err="1" smtClean="0">
                <a:solidFill>
                  <a:schemeClr val="accent5"/>
                </a:solidFill>
              </a:rPr>
              <a:t>ворческой</a:t>
            </a:r>
            <a:r>
              <a:rPr lang="ru-RU" sz="1400" b="1" i="1" dirty="0" smtClean="0">
                <a:solidFill>
                  <a:schemeClr val="accent5"/>
                </a:solidFill>
              </a:rPr>
              <a:t> активности, восприятие художественной литературы, фольклора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 </a:t>
            </a:r>
            <a:r>
              <a:rPr lang="ru-RU" sz="1400" dirty="0" smtClean="0"/>
              <a:t> </a:t>
            </a:r>
            <a:r>
              <a:rPr lang="ru-RU" sz="1400" b="1" i="1" dirty="0" smtClean="0">
                <a:solidFill>
                  <a:schemeClr val="accent5"/>
                </a:solidFill>
              </a:rPr>
              <a:t>Коль бензина дашь напиться,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  Вмиг помчится колесница.  (Машина)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 Внутри народу много,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 А на спине два рога. (Троллейбус)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Есть шахматные клетки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На автомобиле.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А почему фигуры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Расставить позабыли?  (Такси)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 Не живая, а идёт,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  Неподвижна, а ведёт. (Дорога)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Три глаза – три приказа,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5"/>
                </a:solidFill>
              </a:rPr>
              <a:t>                    Красный – самый опасный. (Светофор)</a:t>
            </a:r>
          </a:p>
          <a:p>
            <a:endParaRPr lang="ru-RU" sz="1400" i="1" dirty="0" smtClean="0"/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20170929_080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500306"/>
            <a:ext cx="25717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3" y="0"/>
            <a:ext cx="915578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571480"/>
            <a:ext cx="528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5"/>
                </a:solidFill>
              </a:rPr>
              <a:t>        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428604"/>
            <a:ext cx="669271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Стихотворение «Друг пешехода»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Светофор – друг пешехода,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Он стоит у перехода.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Он сигналы подает: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Ждать или идти вперед.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Светофор, светофор,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Наш помощник с давних пор!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Если вспыхнет красный свет,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Значит, перехода нет.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Если желтый – стой и жди,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А зеленый свет – иди!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Светофор, светофор,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Наш помощник с давних пор</a:t>
            </a:r>
            <a:r>
              <a:rPr lang="ru-RU" b="1" i="1" dirty="0" smtClean="0">
                <a:solidFill>
                  <a:schemeClr val="accent5"/>
                </a:solidFill>
              </a:rPr>
              <a:t>!</a:t>
            </a:r>
          </a:p>
          <a:p>
            <a:endParaRPr lang="ru-RU" b="1" i="1" dirty="0" smtClean="0">
              <a:solidFill>
                <a:schemeClr val="accent5"/>
              </a:solidFill>
            </a:endParaRPr>
          </a:p>
          <a:p>
            <a:r>
              <a:rPr lang="ru-RU" b="1" i="1" dirty="0" smtClean="0">
                <a:solidFill>
                  <a:schemeClr val="accent5"/>
                </a:solidFill>
              </a:rPr>
              <a:t>Вопросы для обсуждения: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-Сколько сигналов у светофора?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-Можно ли переходить улицу, если горит красный свет?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-На какой сигнал светофора можно переходить улицу?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-Почему светофор называют помощником пешехода?</a:t>
            </a:r>
          </a:p>
          <a:p>
            <a:endParaRPr lang="ru-RU" sz="1400" b="1" i="1" dirty="0" smtClean="0">
              <a:solidFill>
                <a:schemeClr val="accent5"/>
              </a:solidFill>
            </a:endParaRPr>
          </a:p>
        </p:txBody>
      </p:sp>
      <p:pic>
        <p:nvPicPr>
          <p:cNvPr id="11" name="Рисунок 10" descr="IMG_20170929_072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00042"/>
            <a:ext cx="3000378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pic>
        <p:nvPicPr>
          <p:cNvPr id="8" name="Рисунок 7" descr="IMG_20170929_100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071546"/>
            <a:ext cx="2643188" cy="4524383"/>
          </a:xfrm>
          <a:prstGeom prst="rect">
            <a:avLst/>
          </a:prstGeom>
        </p:spPr>
      </p:pic>
      <p:pic>
        <p:nvPicPr>
          <p:cNvPr id="9" name="Рисунок 8" descr="IMG_20170929_101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142984"/>
            <a:ext cx="4572000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0" y="0"/>
            <a:ext cx="9155782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1142984"/>
            <a:ext cx="72152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chemeClr val="accent5"/>
                </a:solidFill>
              </a:rPr>
              <a:t>Вид проекта </a:t>
            </a:r>
            <a:r>
              <a:rPr lang="ru-RU" i="1" dirty="0" smtClean="0">
                <a:solidFill>
                  <a:schemeClr val="accent5"/>
                </a:solidFill>
              </a:rPr>
              <a:t>– информационно-творческий</a:t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/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> </a:t>
            </a:r>
            <a:r>
              <a:rPr lang="ru-RU" b="1" i="1" u="sng" dirty="0" smtClean="0">
                <a:solidFill>
                  <a:schemeClr val="accent5"/>
                </a:solidFill>
              </a:rPr>
              <a:t>Продолжительность</a:t>
            </a:r>
            <a:r>
              <a:rPr lang="ru-RU" i="1" dirty="0" smtClean="0">
                <a:solidFill>
                  <a:schemeClr val="accent5"/>
                </a:solidFill>
              </a:rPr>
              <a:t> – </a:t>
            </a:r>
            <a:r>
              <a:rPr lang="ru-RU" i="1" dirty="0" smtClean="0">
                <a:solidFill>
                  <a:schemeClr val="accent5"/>
                </a:solidFill>
              </a:rPr>
              <a:t>долгосрочный ( весь учебный год)</a:t>
            </a:r>
            <a:r>
              <a:rPr lang="ru-RU" i="1" dirty="0" smtClean="0">
                <a:solidFill>
                  <a:schemeClr val="accent5"/>
                </a:solidFill>
              </a:rPr>
              <a:t/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/>
            </a:r>
            <a:br>
              <a:rPr lang="ru-RU" i="1" dirty="0" smtClean="0">
                <a:solidFill>
                  <a:schemeClr val="accent5"/>
                </a:solidFill>
              </a:rPr>
            </a:br>
            <a:r>
              <a:rPr lang="ru-RU" i="1" dirty="0" smtClean="0">
                <a:solidFill>
                  <a:schemeClr val="accent5"/>
                </a:solidFill>
              </a:rPr>
              <a:t> </a:t>
            </a:r>
            <a:r>
              <a:rPr lang="ru-RU" b="1" i="1" u="sng" dirty="0" smtClean="0">
                <a:solidFill>
                  <a:schemeClr val="accent5"/>
                </a:solidFill>
              </a:rPr>
              <a:t>Участники </a:t>
            </a:r>
            <a:r>
              <a:rPr lang="ru-RU" i="1" u="sng" dirty="0" smtClean="0">
                <a:solidFill>
                  <a:schemeClr val="accent5"/>
                </a:solidFill>
              </a:rPr>
              <a:t>- </a:t>
            </a:r>
            <a:r>
              <a:rPr lang="ru-RU" i="1" dirty="0" smtClean="0">
                <a:solidFill>
                  <a:schemeClr val="accent5"/>
                </a:solidFill>
              </a:rPr>
              <a:t>воспитанники </a:t>
            </a:r>
            <a:r>
              <a:rPr lang="ru-RU" i="1" dirty="0" smtClean="0">
                <a:solidFill>
                  <a:schemeClr val="accent5"/>
                </a:solidFill>
              </a:rPr>
              <a:t>подготовительной группы</a:t>
            </a:r>
            <a:r>
              <a:rPr lang="ru-RU" b="1" i="1" dirty="0" smtClean="0">
                <a:solidFill>
                  <a:schemeClr val="accent5"/>
                </a:solidFill>
              </a:rPr>
              <a:t>. </a:t>
            </a:r>
          </a:p>
          <a:p>
            <a:endParaRPr lang="ru-RU" b="1" i="1" dirty="0" smtClean="0">
              <a:solidFill>
                <a:schemeClr val="accent5"/>
              </a:solidFill>
            </a:endParaRPr>
          </a:p>
          <a:p>
            <a:endParaRPr lang="ru-RU" b="1" i="1" dirty="0" smtClean="0">
              <a:solidFill>
                <a:schemeClr val="accent5"/>
              </a:solidFill>
            </a:endParaRPr>
          </a:p>
          <a:p>
            <a:r>
              <a:rPr lang="ru-RU" b="1" i="1" u="sng" dirty="0" smtClean="0">
                <a:solidFill>
                  <a:schemeClr val="accent5"/>
                </a:solidFill>
              </a:rPr>
              <a:t>Ожидаемый результат: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Расширение кругозора воспитанников;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Повышение культуры поведения детей в общественных местах, 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На улице, в транспорте;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Безопасного поведения дома.</a:t>
            </a:r>
          </a:p>
          <a:p>
            <a:endParaRPr lang="ru-RU" i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pic>
        <p:nvPicPr>
          <p:cNvPr id="6" name="Рисунок 5" descr="IMG_20170927_100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35070">
            <a:off x="645053" y="1345599"/>
            <a:ext cx="2946800" cy="3929066"/>
          </a:xfrm>
          <a:prstGeom prst="rect">
            <a:avLst/>
          </a:prstGeom>
        </p:spPr>
      </p:pic>
      <p:pic>
        <p:nvPicPr>
          <p:cNvPr id="7" name="Рисунок 6" descr="IMG_20170927_100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00250">
            <a:off x="5160348" y="1417700"/>
            <a:ext cx="2803924" cy="3738565"/>
          </a:xfrm>
          <a:prstGeom prst="rect">
            <a:avLst/>
          </a:prstGeom>
        </p:spPr>
      </p:pic>
      <p:pic>
        <p:nvPicPr>
          <p:cNvPr id="8" name="Рисунок 7" descr="IMG_20170927_100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071810"/>
            <a:ext cx="2482453" cy="3309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488" y="500042"/>
            <a:ext cx="263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К нам </a:t>
            </a:r>
            <a:r>
              <a:rPr lang="ru-RU" b="1" i="1" dirty="0" smtClean="0">
                <a:solidFill>
                  <a:schemeClr val="accent5"/>
                </a:solidFill>
              </a:rPr>
              <a:t>приходил в </a:t>
            </a:r>
            <a:r>
              <a:rPr lang="ru-RU" b="1" i="1" dirty="0" smtClean="0">
                <a:solidFill>
                  <a:schemeClr val="accent5"/>
                </a:solidFill>
              </a:rPr>
              <a:t>гости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             театр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pic>
        <p:nvPicPr>
          <p:cNvPr id="3" name="Рисунок 2" descr="IMG_20170929_083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85926"/>
            <a:ext cx="2625329" cy="3500438"/>
          </a:xfrm>
          <a:prstGeom prst="rect">
            <a:avLst/>
          </a:prstGeom>
        </p:spPr>
      </p:pic>
      <p:pic>
        <p:nvPicPr>
          <p:cNvPr id="4" name="Рисунок 3" descr="IMG_20170929_084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785926"/>
            <a:ext cx="2625329" cy="3500462"/>
          </a:xfrm>
          <a:prstGeom prst="rect">
            <a:avLst/>
          </a:prstGeom>
        </p:spPr>
      </p:pic>
      <p:pic>
        <p:nvPicPr>
          <p:cNvPr id="5" name="Рисунок 4" descr="IMG_20170929_083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785926"/>
            <a:ext cx="2500330" cy="3476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1071546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К нам приходил в  гости </a:t>
            </a:r>
            <a:r>
              <a:rPr lang="ru-RU" b="1" i="1" dirty="0" err="1" smtClean="0">
                <a:solidFill>
                  <a:schemeClr val="accent5"/>
                </a:solidFill>
              </a:rPr>
              <a:t>Гах</a:t>
            </a:r>
            <a:r>
              <a:rPr lang="ru-RU" b="1" i="1" dirty="0" smtClean="0">
                <a:solidFill>
                  <a:schemeClr val="accent5"/>
                </a:solidFill>
              </a:rPr>
              <a:t> Михаил Петрович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pic>
        <p:nvPicPr>
          <p:cNvPr id="5" name="Рисунок 4" descr="IMG_20170921_160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571480"/>
            <a:ext cx="3238491" cy="2428868"/>
          </a:xfrm>
          <a:prstGeom prst="rect">
            <a:avLst/>
          </a:prstGeom>
        </p:spPr>
      </p:pic>
      <p:pic>
        <p:nvPicPr>
          <p:cNvPr id="8" name="Рисунок 7" descr="IMG_20170921_1559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142984"/>
            <a:ext cx="3482585" cy="4643446"/>
          </a:xfrm>
          <a:prstGeom prst="rect">
            <a:avLst/>
          </a:prstGeom>
        </p:spPr>
      </p:pic>
      <p:pic>
        <p:nvPicPr>
          <p:cNvPr id="9" name="Рисунок 8" descr="IMG_20170921_1549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071810"/>
            <a:ext cx="2286016" cy="30480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pic>
        <p:nvPicPr>
          <p:cNvPr id="3" name="Рисунок 2" descr="IMG_20170929_114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14422"/>
            <a:ext cx="7143800" cy="535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785794"/>
            <a:ext cx="662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/>
                </a:solidFill>
              </a:rPr>
              <a:t>ВЫСТАВКА РИСУНКОВ ПО БЕЗОПАСНОСТИ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642918"/>
            <a:ext cx="5500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ru-RU" sz="2400" b="1" i="1" dirty="0" smtClean="0">
                <a:solidFill>
                  <a:schemeClr val="accent5"/>
                </a:solidFill>
              </a:rPr>
              <a:t>Уголок для родителей </a:t>
            </a:r>
          </a:p>
          <a:p>
            <a:endParaRPr lang="ru-RU" dirty="0"/>
          </a:p>
        </p:txBody>
      </p:sp>
      <p:pic>
        <p:nvPicPr>
          <p:cNvPr id="5" name="Рисунок 4" descr="IMG_20170921_160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893" y="1142984"/>
            <a:ext cx="2625347" cy="3500462"/>
          </a:xfrm>
          <a:prstGeom prst="rect">
            <a:avLst/>
          </a:prstGeom>
        </p:spPr>
      </p:pic>
      <p:pic>
        <p:nvPicPr>
          <p:cNvPr id="7" name="Рисунок 6" descr="IMG_20170921_160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142984"/>
            <a:ext cx="2643206" cy="3524274"/>
          </a:xfrm>
          <a:prstGeom prst="rect">
            <a:avLst/>
          </a:prstGeom>
        </p:spPr>
      </p:pic>
      <p:pic>
        <p:nvPicPr>
          <p:cNvPr id="8" name="Рисунок 7" descr="IMG_20170921_160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8959" y="1142984"/>
            <a:ext cx="2625346" cy="3500462"/>
          </a:xfrm>
          <a:prstGeom prst="rect">
            <a:avLst/>
          </a:prstGeom>
        </p:spPr>
      </p:pic>
      <p:pic>
        <p:nvPicPr>
          <p:cNvPr id="9" name="Рисунок 8" descr="IMG_20170921_1714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4714884"/>
            <a:ext cx="4000528" cy="16430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21455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783233" y="2967335"/>
            <a:ext cx="23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714488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                                          Итоги проекта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Сформированы у детей знания правил дорожного движения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 и навыков безопасного поведения  на дороге, в помещении;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Расширение кругозора (сформированное представление о разных ситуациях как на дороге, так и в быту).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-Формирование положительной направленности отношения к себе и к окружающим;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-Ощущение удовлетворённости от коллективной деятельности детей.</a:t>
            </a:r>
            <a:br>
              <a:rPr lang="ru-RU" b="1" i="1" dirty="0" smtClean="0">
                <a:solidFill>
                  <a:schemeClr val="accent5"/>
                </a:solidFill>
              </a:rPr>
            </a:br>
            <a:r>
              <a:rPr lang="ru-RU" b="1" i="1" dirty="0" smtClean="0">
                <a:solidFill>
                  <a:schemeClr val="accent5"/>
                </a:solidFill>
              </a:rPr>
              <a:t>-Сплочение детей.</a:t>
            </a:r>
          </a:p>
          <a:p>
            <a:endParaRPr lang="ru-RU" b="1" i="1" dirty="0" smtClean="0">
              <a:solidFill>
                <a:schemeClr val="accent5"/>
              </a:solidFill>
            </a:endParaRPr>
          </a:p>
          <a:p>
            <a:endParaRPr lang="ru-RU" b="1" i="1" dirty="0" smtClean="0">
              <a:solidFill>
                <a:schemeClr val="accent5"/>
              </a:solidFill>
            </a:endParaRPr>
          </a:p>
          <a:p>
            <a:endParaRPr lang="ru-RU" b="1" i="1" dirty="0" smtClean="0">
              <a:solidFill>
                <a:schemeClr val="accent5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21455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783233" y="2967335"/>
            <a:ext cx="191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57550" y="2214554"/>
            <a:ext cx="10059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ВНИМАНИЕ!!!          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0" y="0"/>
            <a:ext cx="9155782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857232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720840"/>
            <a:ext cx="6000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                                         </a:t>
            </a:r>
            <a:r>
              <a:rPr lang="ru-RU" b="1" i="1" u="sng" dirty="0" smtClean="0">
                <a:solidFill>
                  <a:schemeClr val="accent5"/>
                </a:solidFill>
              </a:rPr>
              <a:t>Цели </a:t>
            </a:r>
            <a:r>
              <a:rPr lang="ru-RU" b="1" i="1" u="sng" dirty="0" smtClean="0">
                <a:solidFill>
                  <a:schemeClr val="accent5"/>
                </a:solidFill>
              </a:rPr>
              <a:t>и задачи</a:t>
            </a:r>
            <a:r>
              <a:rPr lang="ru-RU" b="1" i="1" dirty="0" smtClean="0">
                <a:solidFill>
                  <a:schemeClr val="accent5"/>
                </a:solidFill>
              </a:rPr>
              <a:t>:</a:t>
            </a:r>
          </a:p>
          <a:p>
            <a:r>
              <a:rPr lang="ru-RU" b="1" i="1" u="sng" dirty="0" smtClean="0">
                <a:solidFill>
                  <a:schemeClr val="accent5"/>
                </a:solidFill>
              </a:rPr>
              <a:t>Закрепить знания детей о основах безопасности в жизни,</a:t>
            </a:r>
          </a:p>
          <a:p>
            <a:r>
              <a:rPr lang="ru-RU" b="1" i="1" u="sng" dirty="0" smtClean="0">
                <a:solidFill>
                  <a:schemeClr val="accent5"/>
                </a:solidFill>
              </a:rPr>
              <a:t>знания о правилах пожарной безопасности. Профессии «пожарный» и правилах поведения при пожаре. </a:t>
            </a:r>
          </a:p>
          <a:p>
            <a:r>
              <a:rPr lang="ru-RU" b="1" i="1" u="sng" dirty="0" smtClean="0">
                <a:solidFill>
                  <a:schemeClr val="accent5"/>
                </a:solidFill>
              </a:rPr>
              <a:t>Развить у детей представление об опасных для жизни и здоровья предметах, с которыми они встречаются в быту, об их необходимости для человека, о правилах пользования ими.</a:t>
            </a:r>
          </a:p>
          <a:p>
            <a:r>
              <a:rPr lang="ru-RU" b="1" i="1" u="sng" dirty="0" smtClean="0">
                <a:solidFill>
                  <a:schemeClr val="accent5"/>
                </a:solidFill>
              </a:rPr>
              <a:t>Уметь разделять предметы быта, на опасные и безопасные.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728" y="1214422"/>
            <a:ext cx="6791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                              Подготовительный этап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Постановка целей и задач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Составление календарно тематического плана</a:t>
            </a:r>
            <a:endParaRPr lang="ru-RU" b="1" i="1" dirty="0" smtClean="0">
              <a:solidFill>
                <a:schemeClr val="accent5"/>
              </a:solidFill>
            </a:endParaRPr>
          </a:p>
          <a:p>
            <a:r>
              <a:rPr lang="ru-RU" b="1" i="1" dirty="0" smtClean="0">
                <a:solidFill>
                  <a:schemeClr val="accent5"/>
                </a:solidFill>
              </a:rPr>
              <a:t>Подбор наглядно-иллюстративного материала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Подбор художественной литературы по теме</a:t>
            </a:r>
          </a:p>
          <a:p>
            <a:endParaRPr lang="ru-RU" b="1" i="1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643050"/>
            <a:ext cx="6643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                                                  Основной этап</a:t>
            </a:r>
          </a:p>
          <a:p>
            <a:endParaRPr lang="ru-RU" b="1" i="1" dirty="0" smtClean="0">
              <a:solidFill>
                <a:schemeClr val="accent5"/>
              </a:solidFill>
            </a:endParaRPr>
          </a:p>
          <a:p>
            <a:r>
              <a:rPr lang="ru-RU" b="1" i="1" dirty="0" smtClean="0">
                <a:solidFill>
                  <a:schemeClr val="accent5"/>
                </a:solidFill>
              </a:rPr>
              <a:t>Работа с детьми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Непосредственная образовательная деятельность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Совместная деятельность воспитателя и детей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Самостоятельная деятельность детей</a:t>
            </a:r>
          </a:p>
          <a:p>
            <a:endParaRPr lang="ru-RU" b="1" i="1" dirty="0" smtClean="0">
              <a:solidFill>
                <a:schemeClr val="accent5"/>
              </a:solidFill>
            </a:endParaRPr>
          </a:p>
          <a:p>
            <a:r>
              <a:rPr lang="ru-RU" b="1" i="1" dirty="0" smtClean="0">
                <a:solidFill>
                  <a:schemeClr val="accent5"/>
                </a:solidFill>
              </a:rPr>
              <a:t>Работа с родителями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Проведение консультаций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Беседы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Оформление уголка ПДД ( в течении года)</a:t>
            </a:r>
          </a:p>
          <a:p>
            <a:endParaRPr lang="ru-RU" b="1" i="1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128586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                                Заключительный </a:t>
            </a:r>
            <a:r>
              <a:rPr lang="ru-RU" b="1" i="1" dirty="0" smtClean="0">
                <a:solidFill>
                  <a:schemeClr val="accent5"/>
                </a:solidFill>
              </a:rPr>
              <a:t>этап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Обобщение результатов работы в виде выставки рисунков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pic>
        <p:nvPicPr>
          <p:cNvPr id="5" name="Рисунок 4" descr="IMG_20170921_153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4627" y="1428736"/>
            <a:ext cx="2678925" cy="3571900"/>
          </a:xfrm>
          <a:prstGeom prst="rect">
            <a:avLst/>
          </a:prstGeom>
        </p:spPr>
      </p:pic>
      <p:pic>
        <p:nvPicPr>
          <p:cNvPr id="6" name="Рисунок 5" descr="IMG_20170930_140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03058">
            <a:off x="6612390" y="1035687"/>
            <a:ext cx="2035965" cy="2714620"/>
          </a:xfrm>
          <a:prstGeom prst="rect">
            <a:avLst/>
          </a:prstGeom>
        </p:spPr>
      </p:pic>
      <p:pic>
        <p:nvPicPr>
          <p:cNvPr id="7" name="Рисунок 6" descr="images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0179">
            <a:off x="857224" y="1071546"/>
            <a:ext cx="1847850" cy="2476500"/>
          </a:xfrm>
          <a:prstGeom prst="rect">
            <a:avLst/>
          </a:prstGeom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2402">
            <a:off x="1000100" y="3786190"/>
            <a:ext cx="1943100" cy="2495551"/>
          </a:xfrm>
          <a:prstGeom prst="rect">
            <a:avLst/>
          </a:prstGeom>
        </p:spPr>
      </p:pic>
      <p:pic>
        <p:nvPicPr>
          <p:cNvPr id="11" name="Рисунок 10" descr="shop_items_catalog_image526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76655">
            <a:off x="5526117" y="3454176"/>
            <a:ext cx="2143140" cy="30366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0298" y="1000108"/>
            <a:ext cx="503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Чтение художественной литературы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7422" y="71435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             Пожарная  </a:t>
            </a:r>
            <a:r>
              <a:rPr lang="ru-RU" b="1" i="1" dirty="0" smtClean="0">
                <a:solidFill>
                  <a:schemeClr val="accent5"/>
                </a:solidFill>
              </a:rPr>
              <a:t>безопасность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               Беседы </a:t>
            </a:r>
            <a:r>
              <a:rPr lang="ru-RU" b="1" i="1" dirty="0" smtClean="0">
                <a:solidFill>
                  <a:schemeClr val="accent5"/>
                </a:solidFill>
              </a:rPr>
              <a:t>по картинкам </a:t>
            </a:r>
          </a:p>
        </p:txBody>
      </p:sp>
      <p:pic>
        <p:nvPicPr>
          <p:cNvPr id="5" name="Picture 2" descr="C:\Users\User\Desktop\СЕМИНАР (4)\картинки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2550827" cy="2071702"/>
          </a:xfrm>
          <a:prstGeom prst="rect">
            <a:avLst/>
          </a:prstGeom>
          <a:noFill/>
        </p:spPr>
      </p:pic>
      <p:pic>
        <p:nvPicPr>
          <p:cNvPr id="7" name="Picture 3" descr="C:\Users\User\Desktop\СЕМИНАР (4)\картинки\1336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2866467" cy="2214562"/>
          </a:xfrm>
          <a:prstGeom prst="rect">
            <a:avLst/>
          </a:prstGeom>
          <a:noFill/>
        </p:spPr>
      </p:pic>
      <p:pic>
        <p:nvPicPr>
          <p:cNvPr id="8" name="Picture 5" descr="C:\Users\User\Desktop\СЕМИНАР (4)\картинки\article_4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071942"/>
            <a:ext cx="2857520" cy="218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pic>
        <p:nvPicPr>
          <p:cNvPr id="6" name="Picture 2" descr="G:\ВСЕ О ПОЖ БЕЗОП\ПЛАКАТЫ\PozharnayaBezopasnostUchebniePlakatiDlyaDetei\Mishke_lyubimomu_devochka_Mila_pogladit_shtanishki_reshila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2214578" cy="3160694"/>
          </a:xfrm>
          <a:prstGeom prst="rect">
            <a:avLst/>
          </a:prstGeom>
          <a:noFill/>
        </p:spPr>
      </p:pic>
      <p:pic>
        <p:nvPicPr>
          <p:cNvPr id="7" name="Picture 2" descr="G:\ВСЕ О ПОЖ БЕЗОП\ПЛАКАТЫ\PozharnayaBezopasnostUchebniePlakatiDlyaDetei\plakat 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66"/>
            <a:ext cx="2368643" cy="3071834"/>
          </a:xfrm>
          <a:prstGeom prst="rect">
            <a:avLst/>
          </a:prstGeom>
          <a:noFill/>
        </p:spPr>
      </p:pic>
      <p:pic>
        <p:nvPicPr>
          <p:cNvPr id="8" name="Picture 2" descr="G:\ВСЕ О ПОЖ БЕЗОП\ПЛАКАТЫ\PozharnayaBezopasnostUchebniePlakatiDlyaDetei\plakat 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04"/>
            <a:ext cx="2428892" cy="2972674"/>
          </a:xfrm>
          <a:prstGeom prst="rect">
            <a:avLst/>
          </a:prstGeom>
          <a:noFill/>
        </p:spPr>
      </p:pic>
      <p:pic>
        <p:nvPicPr>
          <p:cNvPr id="9" name="Picture 2" descr="G:\ВСЕ О ПОЖ БЕЗОП\ПЛАКАТЫ\PozharnayaBezopasnostUchebniePlakatiDlyaDetei\plakat 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7" y="3571876"/>
            <a:ext cx="2357453" cy="2893237"/>
          </a:xfrm>
          <a:prstGeom prst="rect">
            <a:avLst/>
          </a:prstGeom>
          <a:noFill/>
        </p:spPr>
      </p:pic>
      <p:pic>
        <p:nvPicPr>
          <p:cNvPr id="10" name="Picture 2" descr="G:\ВСЕ О ПОЖ БЕЗОП\ПЛАКАТЫ\PozharnayaBezopasnostUchebniePlakatiDlyaDetei\plakat 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00438"/>
            <a:ext cx="2369437" cy="2972767"/>
          </a:xfrm>
          <a:prstGeom prst="rect">
            <a:avLst/>
          </a:prstGeom>
          <a:noFill/>
        </p:spPr>
      </p:pic>
      <p:pic>
        <p:nvPicPr>
          <p:cNvPr id="11" name="Picture 2" descr="G:\ВСЕ О ПОЖ БЕЗОП\ПЛАКАТЫ\PozharnayaBezopasnostUchebniePlakatiDlyaDetei\plakat 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714752"/>
            <a:ext cx="2236976" cy="2771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655</Words>
  <PresentationFormat>Экран (4:3)</PresentationFormat>
  <Paragraphs>175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37</cp:revision>
  <dcterms:created xsi:type="dcterms:W3CDTF">2017-09-30T09:08:16Z</dcterms:created>
  <dcterms:modified xsi:type="dcterms:W3CDTF">2017-10-01T10:35:04Z</dcterms:modified>
</cp:coreProperties>
</file>