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Без названия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52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83323">
            <a:off x="500034" y="1699099"/>
            <a:ext cx="82432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5"/>
                </a:solidFill>
              </a:rPr>
              <a:t>                                   Презентация на тему:</a:t>
            </a:r>
          </a:p>
          <a:p>
            <a:r>
              <a:rPr lang="ru-RU" i="1" dirty="0" smtClean="0">
                <a:solidFill>
                  <a:schemeClr val="accent5"/>
                </a:solidFill>
              </a:rPr>
              <a:t> </a:t>
            </a:r>
            <a:r>
              <a:rPr lang="ru-RU" sz="2000" i="1" dirty="0" smtClean="0">
                <a:solidFill>
                  <a:schemeClr val="accent5"/>
                </a:solidFill>
              </a:rPr>
              <a:t>Художественно –эстетическое воспитание дошкольников</a:t>
            </a:r>
          </a:p>
          <a:p>
            <a:endParaRPr lang="ru-RU" i="1" dirty="0" smtClean="0">
              <a:solidFill>
                <a:schemeClr val="accent5"/>
              </a:solidFill>
            </a:endParaRPr>
          </a:p>
          <a:p>
            <a:endParaRPr lang="ru-RU" i="1" dirty="0" smtClean="0">
              <a:solidFill>
                <a:schemeClr val="accent5"/>
              </a:solidFill>
            </a:endParaRPr>
          </a:p>
          <a:p>
            <a:endParaRPr lang="ru-RU" i="1" dirty="0" smtClean="0">
              <a:solidFill>
                <a:schemeClr val="accent5"/>
              </a:solidFill>
            </a:endParaRPr>
          </a:p>
          <a:p>
            <a:r>
              <a:rPr lang="ru-RU" i="1" dirty="0" smtClean="0">
                <a:solidFill>
                  <a:schemeClr val="accent5"/>
                </a:solidFill>
              </a:rPr>
              <a:t>                                    Выполнила: воспитатель МБДОУ № 74</a:t>
            </a:r>
          </a:p>
          <a:p>
            <a:r>
              <a:rPr lang="ru-RU" i="1" dirty="0" smtClean="0">
                <a:solidFill>
                  <a:schemeClr val="accent5"/>
                </a:solidFill>
              </a:rPr>
              <a:t>                                     Новопашина Татьяна Павловна</a:t>
            </a:r>
            <a:endParaRPr lang="ru-RU" i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images (3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" name="TextBox 11"/>
          <p:cNvSpPr txBox="1"/>
          <p:nvPr/>
        </p:nvSpPr>
        <p:spPr>
          <a:xfrm>
            <a:off x="2000232" y="1500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214414" y="1500174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1071546"/>
            <a:ext cx="7809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714480" y="571480"/>
            <a:ext cx="56436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5"/>
                </a:solidFill>
              </a:rPr>
              <a:t>Ожидаемый результат:</a:t>
            </a:r>
            <a:r>
              <a:rPr lang="ru-RU" i="1" dirty="0" smtClean="0">
                <a:solidFill>
                  <a:schemeClr val="accent5"/>
                </a:solidFill>
              </a:rPr>
              <a:t/>
            </a:r>
            <a:br>
              <a:rPr lang="ru-RU" i="1" dirty="0" smtClean="0">
                <a:solidFill>
                  <a:schemeClr val="accent5"/>
                </a:solidFill>
              </a:rPr>
            </a:br>
            <a:r>
              <a:rPr lang="ru-RU" i="1" dirty="0" smtClean="0">
                <a:solidFill>
                  <a:schemeClr val="accent5"/>
                </a:solidFill>
              </a:rPr>
              <a:t>-Расширение кругозора (сформированное представление о разных обитателях подводного мира).</a:t>
            </a:r>
            <a:br>
              <a:rPr lang="ru-RU" i="1" dirty="0" smtClean="0">
                <a:solidFill>
                  <a:schemeClr val="accent5"/>
                </a:solidFill>
              </a:rPr>
            </a:br>
            <a:r>
              <a:rPr lang="ru-RU" i="1" dirty="0" smtClean="0">
                <a:solidFill>
                  <a:schemeClr val="accent5"/>
                </a:solidFill>
              </a:rPr>
              <a:t>-Формирование положительной направленности отношения к природе;</a:t>
            </a:r>
            <a:br>
              <a:rPr lang="ru-RU" i="1" dirty="0" smtClean="0">
                <a:solidFill>
                  <a:schemeClr val="accent5"/>
                </a:solidFill>
              </a:rPr>
            </a:br>
            <a:r>
              <a:rPr lang="ru-RU" i="1" dirty="0" smtClean="0">
                <a:solidFill>
                  <a:schemeClr val="accent5"/>
                </a:solidFill>
              </a:rPr>
              <a:t>-Ощущение удовлетворённости от коллективной деятельности детей.</a:t>
            </a:r>
            <a:br>
              <a:rPr lang="ru-RU" i="1" dirty="0" smtClean="0">
                <a:solidFill>
                  <a:schemeClr val="accent5"/>
                </a:solidFill>
              </a:rPr>
            </a:br>
            <a:r>
              <a:rPr lang="ru-RU" i="1" dirty="0" smtClean="0">
                <a:solidFill>
                  <a:schemeClr val="accent5"/>
                </a:solidFill>
              </a:rPr>
              <a:t>-Сплочение детей.</a:t>
            </a:r>
            <a:endParaRPr lang="ru-RU" i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images (3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" name="TextBox 11"/>
          <p:cNvSpPr txBox="1"/>
          <p:nvPr/>
        </p:nvSpPr>
        <p:spPr>
          <a:xfrm>
            <a:off x="2000232" y="1500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214414" y="1500174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1071546"/>
            <a:ext cx="7809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</a:t>
            </a:r>
            <a:endParaRPr lang="ru-RU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2492" y="2967335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СПАСИБО ЗА ВНИМАНИЕ!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images (3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" name="TextBox 11"/>
          <p:cNvSpPr txBox="1"/>
          <p:nvPr/>
        </p:nvSpPr>
        <p:spPr>
          <a:xfrm>
            <a:off x="2000232" y="1500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214414" y="1500174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85786" y="928670"/>
            <a:ext cx="83582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Художественно-эстетическое воспитание – целенаправленный процесс формирования творческой личности, способной воспринимать, чувствовать, оценивать прекрасное и создавать художественные ценности. Дети в дошкольном и даже в раннем возрасте способны реагировать на красивое в окружающей обстановке, музыку, поэзию, предметы изобразительного искусства, природу; сами стремятся рисовать, лепить, петь, танцевать, сочинять стихи. Уже изначально от своей природы они – творцы и наша задача – помочь каждому ребёнку раскрыть имеющийся у него творческий потенциал, его индивидуальные творческие способности. Результатом же эстетического воспитания является эстетическое развитие, которое, в свою очередь, влияет на нравственное, физическое, психическое и даже умственное развитие ребёнка, способствует обогащению эмоциональной сферы личности.</a:t>
            </a:r>
            <a:endParaRPr lang="ru-RU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images (3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" name="TextBox 11"/>
          <p:cNvSpPr txBox="1"/>
          <p:nvPr/>
        </p:nvSpPr>
        <p:spPr>
          <a:xfrm>
            <a:off x="2000232" y="1500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214414" y="1500174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642918"/>
            <a:ext cx="700092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i="1" dirty="0" smtClean="0">
                <a:solidFill>
                  <a:schemeClr val="accent5"/>
                </a:solidFill>
              </a:rPr>
              <a:t>формировать умение создавать коллективные произведения в рисовании, лепке, аппликации;</a:t>
            </a:r>
          </a:p>
          <a:p>
            <a:r>
              <a:rPr lang="ru-RU" i="1" dirty="0" smtClean="0">
                <a:solidFill>
                  <a:schemeClr val="accent5"/>
                </a:solidFill>
              </a:rPr>
              <a:t>учить выделять средства выразительности;</a:t>
            </a:r>
          </a:p>
          <a:p>
            <a:r>
              <a:rPr lang="ru-RU" i="1" dirty="0" smtClean="0">
                <a:solidFill>
                  <a:schemeClr val="accent5"/>
                </a:solidFill>
              </a:rPr>
              <a:t>совершенствовать изобразительные навыки и умения, формировать художественно-творческие способности;</a:t>
            </a:r>
          </a:p>
          <a:p>
            <a:r>
              <a:rPr lang="ru-RU" i="1" dirty="0" smtClean="0">
                <a:solidFill>
                  <a:schemeClr val="accent5"/>
                </a:solidFill>
              </a:rPr>
              <a:t> развивать декоративное творчество детей (в том числе коллективное);</a:t>
            </a:r>
          </a:p>
          <a:p>
            <a:r>
              <a:rPr lang="ru-RU" i="1" dirty="0" smtClean="0">
                <a:solidFill>
                  <a:schemeClr val="accent5"/>
                </a:solidFill>
              </a:rPr>
              <a:t> продолжать совершенствовать умение детей рассматривать работы (рисунки, лепку, аппликации), радоваться достигнутому результату.</a:t>
            </a:r>
          </a:p>
          <a:p>
            <a:r>
              <a:rPr lang="ru-RU" i="1" dirty="0" smtClean="0">
                <a:solidFill>
                  <a:schemeClr val="accent5"/>
                </a:solidFill>
              </a:rPr>
              <a:t> подводить детей к оценке созданных товарищами работ;</a:t>
            </a:r>
          </a:p>
          <a:p>
            <a:r>
              <a:rPr lang="ru-RU" i="1" dirty="0" smtClean="0">
                <a:solidFill>
                  <a:schemeClr val="accent5"/>
                </a:solidFill>
              </a:rPr>
              <a:t> учить проявлять дружелюбие при оценке работ других детей. </a:t>
            </a:r>
          </a:p>
          <a:p>
            <a:endParaRPr lang="ru-RU" dirty="0" smtClean="0">
              <a:solidFill>
                <a:schemeClr val="accent5"/>
              </a:solidFill>
            </a:endParaRPr>
          </a:p>
          <a:p>
            <a:endParaRPr lang="ru-RU" dirty="0" smtClean="0">
              <a:solidFill>
                <a:schemeClr val="accent5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71604" y="785794"/>
            <a:ext cx="2363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5"/>
                </a:solidFill>
              </a:rPr>
              <a:t>                              </a:t>
            </a:r>
            <a:r>
              <a:rPr lang="ru-RU" i="1" dirty="0" smtClean="0">
                <a:solidFill>
                  <a:schemeClr val="accent5"/>
                </a:solidFill>
              </a:rPr>
              <a:t>Цель :</a:t>
            </a:r>
            <a:endParaRPr lang="ru-RU" i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images (3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" name="TextBox 11"/>
          <p:cNvSpPr txBox="1"/>
          <p:nvPr/>
        </p:nvSpPr>
        <p:spPr>
          <a:xfrm>
            <a:off x="2000232" y="1500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214414" y="1500174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1071546"/>
            <a:ext cx="78097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chemeClr val="accent5"/>
                </a:solidFill>
              </a:rPr>
              <a:t>Вид проекта </a:t>
            </a:r>
            <a:r>
              <a:rPr lang="ru-RU" i="1" dirty="0" smtClean="0">
                <a:solidFill>
                  <a:schemeClr val="accent5"/>
                </a:solidFill>
              </a:rPr>
              <a:t>– информационно-творческий</a:t>
            </a:r>
            <a:br>
              <a:rPr lang="ru-RU" i="1" dirty="0" smtClean="0">
                <a:solidFill>
                  <a:schemeClr val="accent5"/>
                </a:solidFill>
              </a:rPr>
            </a:br>
            <a:r>
              <a:rPr lang="ru-RU" i="1" dirty="0" smtClean="0">
                <a:solidFill>
                  <a:schemeClr val="accent5"/>
                </a:solidFill>
              </a:rPr>
              <a:t/>
            </a:r>
            <a:br>
              <a:rPr lang="ru-RU" i="1" dirty="0" smtClean="0">
                <a:solidFill>
                  <a:schemeClr val="accent5"/>
                </a:solidFill>
              </a:rPr>
            </a:br>
            <a:r>
              <a:rPr lang="ru-RU" i="1" dirty="0" smtClean="0">
                <a:solidFill>
                  <a:schemeClr val="accent5"/>
                </a:solidFill>
              </a:rPr>
              <a:t> </a:t>
            </a:r>
            <a:r>
              <a:rPr lang="ru-RU" b="1" i="1" u="sng" dirty="0" smtClean="0">
                <a:solidFill>
                  <a:schemeClr val="accent5"/>
                </a:solidFill>
              </a:rPr>
              <a:t>Продолжительность</a:t>
            </a:r>
            <a:r>
              <a:rPr lang="ru-RU" i="1" dirty="0" smtClean="0">
                <a:solidFill>
                  <a:schemeClr val="accent5"/>
                </a:solidFill>
              </a:rPr>
              <a:t> – краткосрочный (1 неделя)</a:t>
            </a:r>
            <a:br>
              <a:rPr lang="ru-RU" i="1" dirty="0" smtClean="0">
                <a:solidFill>
                  <a:schemeClr val="accent5"/>
                </a:solidFill>
              </a:rPr>
            </a:br>
            <a:r>
              <a:rPr lang="ru-RU" i="1" dirty="0" smtClean="0">
                <a:solidFill>
                  <a:schemeClr val="accent5"/>
                </a:solidFill>
              </a:rPr>
              <a:t/>
            </a:r>
            <a:br>
              <a:rPr lang="ru-RU" i="1" dirty="0" smtClean="0">
                <a:solidFill>
                  <a:schemeClr val="accent5"/>
                </a:solidFill>
              </a:rPr>
            </a:br>
            <a:r>
              <a:rPr lang="ru-RU" i="1" dirty="0" smtClean="0">
                <a:solidFill>
                  <a:schemeClr val="accent5"/>
                </a:solidFill>
              </a:rPr>
              <a:t> </a:t>
            </a:r>
            <a:r>
              <a:rPr lang="ru-RU" b="1" i="1" u="sng" dirty="0" smtClean="0">
                <a:solidFill>
                  <a:schemeClr val="accent5"/>
                </a:solidFill>
              </a:rPr>
              <a:t>Участники </a:t>
            </a:r>
            <a:r>
              <a:rPr lang="ru-RU" i="1" u="sng" dirty="0" smtClean="0">
                <a:solidFill>
                  <a:schemeClr val="accent5"/>
                </a:solidFill>
              </a:rPr>
              <a:t>- </a:t>
            </a:r>
            <a:r>
              <a:rPr lang="ru-RU" i="1" dirty="0" smtClean="0">
                <a:solidFill>
                  <a:schemeClr val="accent5"/>
                </a:solidFill>
              </a:rPr>
              <a:t>воспитанники старшей и подготовительной групп</a:t>
            </a:r>
            <a:r>
              <a:rPr lang="ru-RU" b="1" i="1" dirty="0" smtClean="0">
                <a:solidFill>
                  <a:schemeClr val="accent5"/>
                </a:solidFill>
              </a:rPr>
              <a:t>. </a:t>
            </a:r>
            <a:endParaRPr lang="ru-RU" i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images (3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" name="TextBox 11"/>
          <p:cNvSpPr txBox="1"/>
          <p:nvPr/>
        </p:nvSpPr>
        <p:spPr>
          <a:xfrm>
            <a:off x="2000232" y="1500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214414" y="642918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/>
                </a:solidFill>
              </a:rPr>
              <a:t>Группа Колокольчики                            Группа Лучики</a:t>
            </a:r>
          </a:p>
          <a:p>
            <a:r>
              <a:rPr lang="ru-RU" dirty="0" smtClean="0">
                <a:solidFill>
                  <a:schemeClr val="accent5"/>
                </a:solidFill>
              </a:rPr>
              <a:t>Коллективная аппликация                    Коллективная лепка</a:t>
            </a:r>
          </a:p>
          <a:p>
            <a:r>
              <a:rPr lang="ru-RU" dirty="0" smtClean="0">
                <a:solidFill>
                  <a:schemeClr val="accent5"/>
                </a:solidFill>
              </a:rPr>
              <a:t>« Берёзовая роща»                                 « Подводное царство»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6" name="Рисунок 5" descr="IMG_20170313_1314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857364"/>
            <a:ext cx="3071834" cy="4095779"/>
          </a:xfrm>
          <a:prstGeom prst="rect">
            <a:avLst/>
          </a:prstGeom>
        </p:spPr>
      </p:pic>
      <p:pic>
        <p:nvPicPr>
          <p:cNvPr id="7" name="Рисунок 6" descr="IMG_20170314_1639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1857364"/>
            <a:ext cx="3071834" cy="40957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images (3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" name="TextBox 11"/>
          <p:cNvSpPr txBox="1"/>
          <p:nvPr/>
        </p:nvSpPr>
        <p:spPr>
          <a:xfrm>
            <a:off x="2000232" y="1500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214414" y="1500174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500042"/>
            <a:ext cx="7809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</a:t>
            </a:r>
            <a:r>
              <a:rPr lang="ru-RU" b="1" i="1" dirty="0" smtClean="0">
                <a:solidFill>
                  <a:schemeClr val="accent5"/>
                </a:solidFill>
              </a:rPr>
              <a:t>Подготовительный этап</a:t>
            </a:r>
          </a:p>
          <a:p>
            <a:r>
              <a:rPr lang="ru-RU" i="1" dirty="0" smtClean="0">
                <a:solidFill>
                  <a:schemeClr val="accent5"/>
                </a:solidFill>
              </a:rPr>
              <a:t>«Колокольчики»                                                                              « Лучики»</a:t>
            </a:r>
            <a:endParaRPr lang="ru-RU" i="1" dirty="0">
              <a:solidFill>
                <a:schemeClr val="accent5"/>
              </a:solidFill>
            </a:endParaRPr>
          </a:p>
        </p:txBody>
      </p:sp>
      <p:pic>
        <p:nvPicPr>
          <p:cNvPr id="7" name="Рисунок 6" descr="big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142984"/>
            <a:ext cx="1325097" cy="2047878"/>
          </a:xfrm>
          <a:prstGeom prst="rect">
            <a:avLst/>
          </a:prstGeom>
        </p:spPr>
      </p:pic>
      <p:pic>
        <p:nvPicPr>
          <p:cNvPr id="8" name="Рисунок 7" descr="images (7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20048">
            <a:off x="-57870" y="3873398"/>
            <a:ext cx="2524655" cy="1843094"/>
          </a:xfrm>
          <a:prstGeom prst="rect">
            <a:avLst/>
          </a:prstGeom>
        </p:spPr>
      </p:pic>
      <p:pic>
        <p:nvPicPr>
          <p:cNvPr id="9" name="Рисунок 8" descr="images (7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79807">
            <a:off x="1820037" y="3534557"/>
            <a:ext cx="2000249" cy="2000249"/>
          </a:xfrm>
          <a:prstGeom prst="rect">
            <a:avLst/>
          </a:prstGeom>
        </p:spPr>
      </p:pic>
      <p:pic>
        <p:nvPicPr>
          <p:cNvPr id="11" name="Рисунок 10" descr="IMG_20170313_1015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1285860"/>
            <a:ext cx="1982387" cy="2643182"/>
          </a:xfrm>
          <a:prstGeom prst="rect">
            <a:avLst/>
          </a:prstGeom>
        </p:spPr>
      </p:pic>
      <p:pic>
        <p:nvPicPr>
          <p:cNvPr id="13" name="Рисунок 12" descr="images (80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5984" y="1357298"/>
            <a:ext cx="2466975" cy="1847850"/>
          </a:xfrm>
          <a:prstGeom prst="rect">
            <a:avLst/>
          </a:prstGeom>
        </p:spPr>
      </p:pic>
      <p:pic>
        <p:nvPicPr>
          <p:cNvPr id="14" name="Рисунок 13" descr="images (81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09793">
            <a:off x="6500826" y="3929066"/>
            <a:ext cx="1857375" cy="2466975"/>
          </a:xfrm>
          <a:prstGeom prst="rect">
            <a:avLst/>
          </a:prstGeom>
        </p:spPr>
      </p:pic>
      <p:pic>
        <p:nvPicPr>
          <p:cNvPr id="16" name="Рисунок 15" descr="Без названия (7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962892">
            <a:off x="4138665" y="4888517"/>
            <a:ext cx="2619375" cy="1743075"/>
          </a:xfrm>
          <a:prstGeom prst="rect">
            <a:avLst/>
          </a:prstGeom>
        </p:spPr>
      </p:pic>
      <p:pic>
        <p:nvPicPr>
          <p:cNvPr id="17" name="Рисунок 16" descr="images (82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672267">
            <a:off x="3533337" y="2973265"/>
            <a:ext cx="2705100" cy="16859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images (3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" name="TextBox 11"/>
          <p:cNvSpPr txBox="1"/>
          <p:nvPr/>
        </p:nvSpPr>
        <p:spPr>
          <a:xfrm>
            <a:off x="2000232" y="1500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214414" y="1500174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1071546"/>
            <a:ext cx="7809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357422" y="357166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5"/>
                </a:solidFill>
              </a:rPr>
              <a:t>Основной ( практический) этап</a:t>
            </a:r>
          </a:p>
          <a:p>
            <a:r>
              <a:rPr lang="ru-RU" i="1" dirty="0" smtClean="0">
                <a:solidFill>
                  <a:schemeClr val="accent5"/>
                </a:solidFill>
              </a:rPr>
              <a:t>                     «Лучики»</a:t>
            </a:r>
            <a:endParaRPr lang="ru-RU" i="1" dirty="0">
              <a:solidFill>
                <a:schemeClr val="accent5"/>
              </a:solidFill>
            </a:endParaRPr>
          </a:p>
        </p:txBody>
      </p:sp>
      <p:pic>
        <p:nvPicPr>
          <p:cNvPr id="8" name="Рисунок 7" descr="IMG_20170313_0743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09013">
            <a:off x="1483442" y="1181854"/>
            <a:ext cx="2600011" cy="3286148"/>
          </a:xfrm>
          <a:prstGeom prst="rect">
            <a:avLst/>
          </a:prstGeom>
        </p:spPr>
      </p:pic>
      <p:pic>
        <p:nvPicPr>
          <p:cNvPr id="9" name="Рисунок 8" descr="IMG_20170313_0942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90840">
            <a:off x="5540239" y="1038902"/>
            <a:ext cx="2732486" cy="3643314"/>
          </a:xfrm>
          <a:prstGeom prst="rect">
            <a:avLst/>
          </a:prstGeom>
        </p:spPr>
      </p:pic>
      <p:pic>
        <p:nvPicPr>
          <p:cNvPr id="11" name="Рисунок 10" descr="IMG_20170313_0944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3786190"/>
            <a:ext cx="1821651" cy="2428868"/>
          </a:xfrm>
          <a:prstGeom prst="rect">
            <a:avLst/>
          </a:prstGeom>
        </p:spPr>
      </p:pic>
      <p:pic>
        <p:nvPicPr>
          <p:cNvPr id="13" name="Рисунок 12" descr="IMG_20170313_0945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196430">
            <a:off x="3065264" y="3197827"/>
            <a:ext cx="2500312" cy="3333749"/>
          </a:xfrm>
          <a:prstGeom prst="rect">
            <a:avLst/>
          </a:prstGeom>
        </p:spPr>
      </p:pic>
      <p:pic>
        <p:nvPicPr>
          <p:cNvPr id="14" name="Рисунок 13" descr="IMG_20170313_09373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08652">
            <a:off x="6215074" y="3857628"/>
            <a:ext cx="2035965" cy="27146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images (3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" name="TextBox 11"/>
          <p:cNvSpPr txBox="1"/>
          <p:nvPr/>
        </p:nvSpPr>
        <p:spPr>
          <a:xfrm>
            <a:off x="2000232" y="1500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214414" y="642918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5"/>
                </a:solidFill>
              </a:rPr>
              <a:t>                                            «Колокольчики»</a:t>
            </a:r>
            <a:endParaRPr lang="ru-RU" i="1" dirty="0">
              <a:solidFill>
                <a:schemeClr val="accent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071546"/>
            <a:ext cx="7809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</a:t>
            </a:r>
            <a:endParaRPr lang="ru-RU" i="1" dirty="0"/>
          </a:p>
        </p:txBody>
      </p:sp>
      <p:pic>
        <p:nvPicPr>
          <p:cNvPr id="7" name="Рисунок 6" descr="IMG_20170313_1610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071546"/>
            <a:ext cx="2571750" cy="3429000"/>
          </a:xfrm>
          <a:prstGeom prst="rect">
            <a:avLst/>
          </a:prstGeom>
        </p:spPr>
      </p:pic>
      <p:pic>
        <p:nvPicPr>
          <p:cNvPr id="8" name="Рисунок 7" descr="IMG_20170314_1543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1142984"/>
            <a:ext cx="2625329" cy="3500438"/>
          </a:xfrm>
          <a:prstGeom prst="rect">
            <a:avLst/>
          </a:prstGeom>
        </p:spPr>
      </p:pic>
      <p:pic>
        <p:nvPicPr>
          <p:cNvPr id="9" name="Рисунок 8" descr="IMG_20170313_1646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3929066"/>
            <a:ext cx="1821651" cy="2428868"/>
          </a:xfrm>
          <a:prstGeom prst="rect">
            <a:avLst/>
          </a:prstGeom>
        </p:spPr>
      </p:pic>
      <p:pic>
        <p:nvPicPr>
          <p:cNvPr id="11" name="Рисунок 10" descr="IMG_20170313_1708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3571876"/>
            <a:ext cx="2214560" cy="2952747"/>
          </a:xfrm>
          <a:prstGeom prst="rect">
            <a:avLst/>
          </a:prstGeom>
        </p:spPr>
      </p:pic>
      <p:pic>
        <p:nvPicPr>
          <p:cNvPr id="13" name="Рисунок 12" descr="IMG_20170314_16054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43570" y="3929066"/>
            <a:ext cx="1928826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images (3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" name="TextBox 11"/>
          <p:cNvSpPr txBox="1"/>
          <p:nvPr/>
        </p:nvSpPr>
        <p:spPr>
          <a:xfrm>
            <a:off x="2000232" y="1500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214414" y="1500174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1071546"/>
            <a:ext cx="7809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500042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5"/>
                </a:solidFill>
              </a:rPr>
              <a:t>                                  </a:t>
            </a:r>
            <a:r>
              <a:rPr lang="ru-RU" b="1" i="1" dirty="0" smtClean="0">
                <a:solidFill>
                  <a:schemeClr val="accent5"/>
                </a:solidFill>
              </a:rPr>
              <a:t>Заключительный этап(оценочно-рефлексивный)</a:t>
            </a:r>
          </a:p>
          <a:p>
            <a:r>
              <a:rPr lang="ru-RU" i="1" dirty="0" smtClean="0">
                <a:solidFill>
                  <a:schemeClr val="accent5"/>
                </a:solidFill>
              </a:rPr>
              <a:t>«Колокольчики»                                                                  «Лучики»</a:t>
            </a:r>
            <a:endParaRPr lang="ru-RU" i="1" dirty="0">
              <a:solidFill>
                <a:schemeClr val="accent5"/>
              </a:solidFill>
            </a:endParaRPr>
          </a:p>
        </p:txBody>
      </p:sp>
      <p:pic>
        <p:nvPicPr>
          <p:cNvPr id="8" name="Рисунок 7" descr="IMG_20170314_1704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142984"/>
            <a:ext cx="3429024" cy="4572032"/>
          </a:xfrm>
          <a:prstGeom prst="rect">
            <a:avLst/>
          </a:prstGeom>
        </p:spPr>
      </p:pic>
      <p:pic>
        <p:nvPicPr>
          <p:cNvPr id="9" name="Рисунок 8" descr="IMG_20170313_115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1214422"/>
            <a:ext cx="3500462" cy="4667283"/>
          </a:xfrm>
          <a:prstGeom prst="rect">
            <a:avLst/>
          </a:prstGeom>
        </p:spPr>
      </p:pic>
      <p:pic>
        <p:nvPicPr>
          <p:cNvPr id="11" name="Рисунок 10" descr="Диплом Новопашин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4143380"/>
            <a:ext cx="1714512" cy="24252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265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Наташа</cp:lastModifiedBy>
  <cp:revision>32</cp:revision>
  <dcterms:created xsi:type="dcterms:W3CDTF">2017-04-03T11:37:58Z</dcterms:created>
  <dcterms:modified xsi:type="dcterms:W3CDTF">2018-05-10T06:00:42Z</dcterms:modified>
</cp:coreProperties>
</file>