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7" r:id="rId2"/>
    <p:sldId id="385" r:id="rId3"/>
    <p:sldId id="279" r:id="rId4"/>
    <p:sldId id="386" r:id="rId5"/>
    <p:sldId id="387" r:id="rId6"/>
    <p:sldId id="388" r:id="rId7"/>
    <p:sldId id="389" r:id="rId8"/>
    <p:sldId id="280" r:id="rId9"/>
    <p:sldId id="278" r:id="rId10"/>
    <p:sldId id="273" r:id="rId11"/>
    <p:sldId id="393" r:id="rId12"/>
    <p:sldId id="394" r:id="rId13"/>
    <p:sldId id="287" r:id="rId14"/>
    <p:sldId id="417" r:id="rId15"/>
    <p:sldId id="286" r:id="rId16"/>
    <p:sldId id="365" r:id="rId17"/>
    <p:sldId id="285" r:id="rId18"/>
    <p:sldId id="421" r:id="rId19"/>
    <p:sldId id="416" r:id="rId20"/>
    <p:sldId id="422" r:id="rId21"/>
    <p:sldId id="430" r:id="rId22"/>
    <p:sldId id="418" r:id="rId23"/>
    <p:sldId id="313" r:id="rId24"/>
    <p:sldId id="429" r:id="rId25"/>
    <p:sldId id="423" r:id="rId26"/>
    <p:sldId id="425" r:id="rId27"/>
    <p:sldId id="426" r:id="rId28"/>
    <p:sldId id="427" r:id="rId29"/>
    <p:sldId id="288" r:id="rId30"/>
    <p:sldId id="424" r:id="rId31"/>
    <p:sldId id="402" r:id="rId32"/>
    <p:sldId id="401" r:id="rId33"/>
    <p:sldId id="428" r:id="rId34"/>
    <p:sldId id="399" r:id="rId35"/>
    <p:sldId id="403" r:id="rId36"/>
    <p:sldId id="414" r:id="rId37"/>
    <p:sldId id="404" r:id="rId38"/>
    <p:sldId id="383" r:id="rId39"/>
    <p:sldId id="412" r:id="rId40"/>
    <p:sldId id="413" r:id="rId41"/>
    <p:sldId id="345" r:id="rId42"/>
    <p:sldId id="374" r:id="rId43"/>
    <p:sldId id="373" r:id="rId44"/>
    <p:sldId id="375" r:id="rId45"/>
    <p:sldId id="405" r:id="rId46"/>
    <p:sldId id="331" r:id="rId47"/>
  </p:sldIdLst>
  <p:sldSz cx="12192000" cy="6858000"/>
  <p:notesSz cx="6858000" cy="9144000"/>
  <p:embeddedFontLst>
    <p:embeddedFont>
      <p:font typeface="Museo Sans Cyrl 700" panose="02000000000000000000" charset="-52"/>
      <p:bold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Museo Sans Cyrl 300" panose="02000000000000000000" charset="-52"/>
      <p:regular r:id="rId56"/>
      <p:italic r:id="rId5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 Ignatev" initials="KI" lastIdx="1" clrIdx="0">
    <p:extLst>
      <p:ext uri="{19B8F6BF-5375-455C-9EA6-DF929625EA0E}">
        <p15:presenceInfo xmlns:p15="http://schemas.microsoft.com/office/powerpoint/2012/main" userId="S-1-5-21-1430328663-2098613005-1233803906-24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0" autoAdjust="0"/>
    <p:restoredTop sz="90247" autoAdjust="0"/>
  </p:normalViewPr>
  <p:slideViewPr>
    <p:cSldViewPr snapToGrid="0">
      <p:cViewPr varScale="1">
        <p:scale>
          <a:sx n="105" d="100"/>
          <a:sy n="105" d="100"/>
        </p:scale>
        <p:origin x="102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8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5176444925346E-3"/>
          <c:y val="1.2433055667677908E-2"/>
          <c:w val="0.97927890558242559"/>
          <c:h val="0.987566944332322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D-460A-9CC4-B5796B5B82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DD-460A-9CC4-B5796B5B82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D-460A-9CC4-B5796B5B8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Не заходят на страницу ребенка в соцсетях</c:v>
                </c:pt>
                <c:pt idx="1">
                  <c:v>Встречали настораживающий контент</c:v>
                </c:pt>
                <c:pt idx="2">
                  <c:v>Не встречали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0.24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D-460A-9CC4-B5796B5B8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Родителей не общаются с детьми в социальных сетях и не «дружат» с ними</c:v>
                </c:pt>
                <c:pt idx="1">
                  <c:v>Не заходят на страницу ребёнка в соцсетях</c:v>
                </c:pt>
                <c:pt idx="2">
                  <c:v>Не знают, какая информация размещена в открытом доступе на странице ребенка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0.13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EC-466B-8F8D-517CFD13C2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1423448"/>
        <c:axId val="291423840"/>
      </c:barChart>
      <c:catAx>
        <c:axId val="291423448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423840"/>
        <c:crossesAt val="0"/>
        <c:auto val="1"/>
        <c:lblAlgn val="ctr"/>
        <c:lblOffset val="100"/>
        <c:noMultiLvlLbl val="0"/>
      </c:catAx>
      <c:valAx>
        <c:axId val="2914238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142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aseline="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074"/>
          <c:w val="0.94447254636592826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649-D340-9EE8-83D31F41A3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</c:v>
                </c:pt>
                <c:pt idx="2">
                  <c:v>0.15</c:v>
                </c:pt>
                <c:pt idx="3">
                  <c:v>0.01</c:v>
                </c:pt>
                <c:pt idx="4">
                  <c:v>0.71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49-D340-9EE8-83D31F41A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424232"/>
        <c:axId val="291427368"/>
      </c:barChart>
      <c:catAx>
        <c:axId val="291424232"/>
        <c:scaling>
          <c:orientation val="maxMin"/>
        </c:scaling>
        <c:delete val="1"/>
        <c:axPos val="l"/>
        <c:numFmt formatCode="@" sourceLinked="0"/>
        <c:majorTickMark val="out"/>
        <c:minorTickMark val="none"/>
        <c:tickLblPos val="nextTo"/>
        <c:crossAx val="291427368"/>
        <c:crossesAt val="0"/>
        <c:auto val="0"/>
        <c:lblAlgn val="ctr"/>
        <c:lblOffset val="100"/>
        <c:tickMarkSkip val="1"/>
        <c:noMultiLvlLbl val="0"/>
      </c:catAx>
      <c:valAx>
        <c:axId val="2914273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142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074"/>
          <c:w val="1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4284525278822291E-2"/>
                  <c:y val="2.9734677347617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41-5148-A2D5-5D8E4787B82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0.01</c:v>
                </c:pt>
                <c:pt idx="4">
                  <c:v>0.71</c:v>
                </c:pt>
                <c:pt idx="5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41-5148-A2D5-5D8E4787B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420704"/>
        <c:axId val="237265656"/>
      </c:barChart>
      <c:catAx>
        <c:axId val="291420704"/>
        <c:scaling>
          <c:orientation val="maxMin"/>
        </c:scaling>
        <c:delete val="0"/>
        <c:axPos val="r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265656"/>
        <c:crosses val="autoZero"/>
        <c:auto val="0"/>
        <c:lblAlgn val="ctr"/>
        <c:lblOffset val="100"/>
        <c:tickMarkSkip val="1"/>
        <c:noMultiLvlLbl val="0"/>
      </c:catAx>
      <c:valAx>
        <c:axId val="237265656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29142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25657297844733"/>
          <c:y val="0.10748634058870074"/>
          <c:w val="0.56307385489904505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Сильный стресс</c:v>
                </c:pt>
                <c:pt idx="1">
                  <c:v>Снижение самооценки</c:v>
                </c:pt>
                <c:pt idx="2">
                  <c:v>Ухудшение успеваемости</c:v>
                </c:pt>
                <c:pt idx="3">
                  <c:v>Депрессия</c:v>
                </c:pt>
                <c:pt idx="4">
                  <c:v>Снижение социальной активности</c:v>
                </c:pt>
                <c:pt idx="5">
                  <c:v>Бессонница/ проблемы со сном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0.45</c:v>
                </c:pt>
                <c:pt idx="2">
                  <c:v>0.4</c:v>
                </c:pt>
                <c:pt idx="3">
                  <c:v>0.4</c:v>
                </c:pt>
                <c:pt idx="4">
                  <c:v>0.35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77-43C8-AC38-640A0124A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237264872"/>
        <c:axId val="292596216"/>
      </c:barChart>
      <c:catAx>
        <c:axId val="237264872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596216"/>
        <c:crossesAt val="0"/>
        <c:auto val="1"/>
        <c:lblAlgn val="ctr"/>
        <c:lblOffset val="100"/>
        <c:noMultiLvlLbl val="0"/>
      </c:catAx>
      <c:valAx>
        <c:axId val="2925962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3726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33FEE78-6341-4FD9-9048-3EFA26967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E817C6-6982-4857-BA50-527CD1F1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F72E-3D8F-4615-BBC7-F02FE01D559B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5930BC-4C28-4D10-8AB2-9B7FFC459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8F8AFE-1F0E-4B85-A3FA-62BD65B9C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B3CE-870D-452B-A498-71C33596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33DE-B743-4AD4-A570-E7294B96614A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91D-D5B9-4200-90C6-093FF503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2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стоит рассказать про </a:t>
            </a:r>
            <a:r>
              <a:rPr lang="ru-RU" baseline="0" dirty="0" err="1" smtClean="0"/>
              <a:t>геотеги</a:t>
            </a:r>
            <a:r>
              <a:rPr lang="ru-RU" baseline="0" dirty="0" smtClean="0"/>
              <a:t>, не только дети и подростки везде особенно в </a:t>
            </a:r>
            <a:r>
              <a:rPr lang="ru-RU" baseline="0" dirty="0" err="1" smtClean="0"/>
              <a:t>инстаграм</a:t>
            </a:r>
            <a:r>
              <a:rPr lang="ru-RU" baseline="0" dirty="0" smtClean="0"/>
              <a:t> отмечают местоположение, но и </a:t>
            </a:r>
            <a:r>
              <a:rPr lang="ru-RU" baseline="0" dirty="0" err="1" smtClean="0"/>
              <a:t>родитили</a:t>
            </a:r>
            <a:r>
              <a:rPr lang="ru-RU" baseline="0" dirty="0" smtClean="0"/>
              <a:t> избыточно </a:t>
            </a:r>
            <a:r>
              <a:rPr lang="ru-RU" baseline="0" dirty="0" err="1" smtClean="0"/>
              <a:t>постят</a:t>
            </a:r>
            <a:r>
              <a:rPr lang="ru-RU" baseline="0" dirty="0" smtClean="0"/>
              <a:t> информацию о своих детях. Рассказать о необходимости образования родителей.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</a:t>
            </a:r>
            <a:r>
              <a:rPr lang="ru-RU" baseline="0" dirty="0" smtClean="0"/>
              <a:t> один пример излишней информации о себе в сети – видео с вписок, у ребенка после публикации подобного могут быть травмы и случаи травли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стоит рассказать про </a:t>
            </a:r>
            <a:r>
              <a:rPr lang="ru-RU" baseline="0" dirty="0" err="1" smtClean="0"/>
              <a:t>геотеги</a:t>
            </a:r>
            <a:r>
              <a:rPr lang="ru-RU" baseline="0" dirty="0" smtClean="0"/>
              <a:t>, не только дети и подростки везде особенно в </a:t>
            </a:r>
            <a:r>
              <a:rPr lang="ru-RU" baseline="0" dirty="0" err="1" smtClean="0"/>
              <a:t>инстаграм</a:t>
            </a:r>
            <a:r>
              <a:rPr lang="ru-RU" baseline="0" dirty="0" smtClean="0"/>
              <a:t> отмечают местоположение, но и </a:t>
            </a:r>
            <a:r>
              <a:rPr lang="ru-RU" baseline="0" dirty="0" err="1" smtClean="0"/>
              <a:t>родитили</a:t>
            </a:r>
            <a:r>
              <a:rPr lang="ru-RU" baseline="0" dirty="0" smtClean="0"/>
              <a:t> избыточно </a:t>
            </a:r>
            <a:r>
              <a:rPr lang="ru-RU" baseline="0" dirty="0" err="1" smtClean="0"/>
              <a:t>постят</a:t>
            </a:r>
            <a:r>
              <a:rPr lang="ru-RU" baseline="0" dirty="0" smtClean="0"/>
              <a:t> информацию о своих детях. Рассказать о необходимости образования родителей.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4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стоит рассказать про </a:t>
            </a:r>
            <a:r>
              <a:rPr lang="ru-RU" baseline="0" dirty="0" err="1" smtClean="0"/>
              <a:t>геотеги</a:t>
            </a:r>
            <a:r>
              <a:rPr lang="ru-RU" baseline="0" dirty="0" smtClean="0"/>
              <a:t>, не только дети и подростки везде особенно в </a:t>
            </a:r>
            <a:r>
              <a:rPr lang="ru-RU" baseline="0" dirty="0" err="1" smtClean="0"/>
              <a:t>инстаграм</a:t>
            </a:r>
            <a:r>
              <a:rPr lang="ru-RU" baseline="0" dirty="0" smtClean="0"/>
              <a:t> отмечают местоположение, но и </a:t>
            </a:r>
            <a:r>
              <a:rPr lang="ru-RU" baseline="0" dirty="0" err="1" smtClean="0"/>
              <a:t>родитили</a:t>
            </a:r>
            <a:r>
              <a:rPr lang="ru-RU" baseline="0" dirty="0" smtClean="0"/>
              <a:t> избыточно </a:t>
            </a:r>
            <a:r>
              <a:rPr lang="ru-RU" baseline="0" dirty="0" err="1" smtClean="0"/>
              <a:t>постят</a:t>
            </a:r>
            <a:r>
              <a:rPr lang="ru-RU" baseline="0" dirty="0" smtClean="0"/>
              <a:t> информацию о своих детях. Рассказать о необходимости образования родителей.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00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9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55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92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28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18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4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82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8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93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9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4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8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статистика посещений сайтов детьми разбитая по категориям, статистика обезличенная, мы её получаем со всех устройств где установлен </a:t>
            </a:r>
            <a:r>
              <a:rPr lang="en-US" baseline="0" dirty="0" err="1" smtClean="0"/>
              <a:t>SafeKids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3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4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2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идет </a:t>
            </a:r>
            <a:r>
              <a:rPr lang="ru-RU" baseline="0" dirty="0" err="1" smtClean="0"/>
              <a:t>рабор</a:t>
            </a:r>
            <a:r>
              <a:rPr lang="ru-RU" baseline="0" dirty="0" smtClean="0"/>
              <a:t> аккаунтов в </a:t>
            </a:r>
            <a:r>
              <a:rPr lang="ru-RU" baseline="0" dirty="0" err="1" smtClean="0"/>
              <a:t>соц</a:t>
            </a:r>
            <a:r>
              <a:rPr lang="ru-RU" baseline="0" dirty="0" smtClean="0"/>
              <a:t> сети, от плохого варианта(указан телефон) до приличного – закрытый аккаунт.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идет </a:t>
            </a:r>
            <a:r>
              <a:rPr lang="ru-RU" baseline="0" dirty="0" err="1" smtClean="0"/>
              <a:t>рабор</a:t>
            </a:r>
            <a:r>
              <a:rPr lang="ru-RU" baseline="0" dirty="0" smtClean="0"/>
              <a:t> аккаунтов в </a:t>
            </a:r>
            <a:r>
              <a:rPr lang="ru-RU" baseline="0" dirty="0" err="1" smtClean="0"/>
              <a:t>соц</a:t>
            </a:r>
            <a:r>
              <a:rPr lang="ru-RU" baseline="0" dirty="0" smtClean="0"/>
              <a:t> сети, от плохого варианта(указан телефон) до приличного – закрытый аккаунт.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7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2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5"/>
            <a:ext cx="11345562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5"/>
            <a:ext cx="11345562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7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63689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08037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8225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with righ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470" y="409213"/>
            <a:ext cx="11183060" cy="477054"/>
          </a:xfr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ижний колонтитул 32"/>
          <p:cNvSpPr txBox="1">
            <a:spLocks/>
          </p:cNvSpPr>
          <p:nvPr userDrawn="1"/>
        </p:nvSpPr>
        <p:spPr>
          <a:xfrm>
            <a:off x="735525" y="6543425"/>
            <a:ext cx="7414560" cy="18157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ru-RU" sz="667" spc="9" dirty="0" smtClean="0">
                <a:latin typeface="Museo Sans 100"/>
                <a:cs typeface="Museo Sans 100"/>
              </a:rPr>
              <a:t>АО «Лаборатория Касперского», 201</a:t>
            </a:r>
            <a:r>
              <a:rPr lang="en-US" sz="667" spc="9" dirty="0" smtClean="0">
                <a:latin typeface="Museo Sans 100"/>
                <a:cs typeface="Museo Sans 100"/>
              </a:rPr>
              <a:t>8</a:t>
            </a:r>
            <a:r>
              <a:rPr lang="ru-RU" sz="667" spc="9" dirty="0" smtClean="0">
                <a:latin typeface="Museo Sans 100"/>
                <a:cs typeface="Museo Sans 100"/>
              </a:rPr>
              <a:t>. Зарегистрированные товарные знаки и знаки обслуживания являются собственностью их правообладателей</a:t>
            </a:r>
            <a:r>
              <a:rPr lang="en-US" sz="667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667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9238347" y="0"/>
            <a:ext cx="0" cy="6858001"/>
          </a:xfrm>
          <a:prstGeom prst="line">
            <a:avLst/>
          </a:prstGeom>
          <a:ln w="63500">
            <a:solidFill>
              <a:srgbClr val="099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8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A797B70F-5AAF-442F-858C-1104061FD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3334" y="6421697"/>
            <a:ext cx="168276" cy="168276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547515" y="2406651"/>
            <a:ext cx="5812384" cy="1749231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baseline="0">
                <a:latin typeface="+mj-lt"/>
              </a:defRPr>
            </a:lvl1pPr>
          </a:lstStyle>
          <a:p>
            <a:pPr lvl="0"/>
            <a:r>
              <a:rPr lang="en-US" dirty="0"/>
              <a:t>WHO WE ARE,</a:t>
            </a:r>
          </a:p>
          <a:p>
            <a:pPr lvl="0"/>
            <a:r>
              <a:rPr lang="en-US" dirty="0"/>
              <a:t>WHAT WE DO,</a:t>
            </a:r>
            <a:endParaRPr lang="ru-RU" dirty="0"/>
          </a:p>
          <a:p>
            <a:pPr lvl="0"/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10" name="Объект 7"/>
          <p:cNvSpPr>
            <a:spLocks noGrp="1"/>
          </p:cNvSpPr>
          <p:nvPr>
            <p:ph sz="quarter" idx="11" hasCustomPrompt="1"/>
          </p:nvPr>
        </p:nvSpPr>
        <p:spPr>
          <a:xfrm>
            <a:off x="547515" y="4389176"/>
            <a:ext cx="5812384" cy="6996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0" i="1" baseline="0">
                <a:latin typeface="+mj-lt"/>
              </a:defRPr>
            </a:lvl1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B98F6F-ACD5-47F1-B7EB-D83459BC6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3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6"/>
            <a:ext cx="11345563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6"/>
            <a:ext cx="11345563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8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003" y="6557815"/>
            <a:ext cx="365755" cy="195051"/>
          </a:xfrm>
          <a:prstGeom prst="rect">
            <a:avLst/>
          </a:prstGeom>
        </p:spPr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393622" y="6199909"/>
            <a:ext cx="1386330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1"/>
          </a:p>
        </p:txBody>
      </p:sp>
      <p:sp>
        <p:nvSpPr>
          <p:cNvPr id="4" name="Нижний колонтитул 32"/>
          <p:cNvSpPr txBox="1">
            <a:spLocks/>
          </p:cNvSpPr>
          <p:nvPr userDrawn="1"/>
        </p:nvSpPr>
        <p:spPr>
          <a:xfrm>
            <a:off x="735525" y="6543425"/>
            <a:ext cx="7414560" cy="18157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7" spc="12" dirty="0" smtClean="0">
                <a:latin typeface="Museo Sans 100"/>
                <a:cs typeface="Museo Sans 100"/>
              </a:rPr>
              <a:t>©</a:t>
            </a:r>
            <a:r>
              <a:rPr lang="ru-RU" sz="667" spc="3" dirty="0" smtClean="0">
                <a:latin typeface="Museo Sans 100"/>
                <a:cs typeface="Museo Sans 100"/>
              </a:rPr>
              <a:t> </a:t>
            </a:r>
            <a:r>
              <a:rPr lang="ru-RU" sz="667" spc="9" dirty="0" smtClean="0">
                <a:latin typeface="Museo Sans 100"/>
                <a:cs typeface="Museo Sans 100"/>
              </a:rPr>
              <a:t>АО «Лаборатория Касперского», 201</a:t>
            </a:r>
            <a:r>
              <a:rPr lang="en-US" sz="667" spc="9" dirty="0" smtClean="0">
                <a:latin typeface="Museo Sans 100"/>
                <a:cs typeface="Museo Sans 100"/>
              </a:rPr>
              <a:t>8</a:t>
            </a:r>
            <a:r>
              <a:rPr lang="ru-RU" sz="667" spc="9" dirty="0" smtClean="0">
                <a:latin typeface="Museo Sans 100"/>
                <a:cs typeface="Museo Sans 100"/>
              </a:rPr>
              <a:t>. Зарегистрированные товарные знаки и знаки обслуживания являются собственностью их правообладателей</a:t>
            </a:r>
            <a:r>
              <a:rPr lang="en-US" sz="667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667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30757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0581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3E067E-1DBB-4145-9D45-5CCC6F2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54A47D-9C25-4798-A693-50604E74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19" y="1088740"/>
            <a:ext cx="11353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emf"/><Relationship Id="rId11" Type="http://schemas.openxmlformats.org/officeDocument/2006/relationships/image" Target="../media/image15.svg"/><Relationship Id="rId5" Type="http://schemas.openxmlformats.org/officeDocument/2006/relationships/image" Target="../media/image32.emf"/><Relationship Id="rId10" Type="http://schemas.openxmlformats.org/officeDocument/2006/relationships/image" Target="../media/image11.png"/><Relationship Id="rId4" Type="http://schemas.openxmlformats.org/officeDocument/2006/relationships/image" Target="../media/image31.emf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61.png"/><Relationship Id="rId4" Type="http://schemas.openxmlformats.org/officeDocument/2006/relationships/image" Target="../media/image5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kids.kaspersky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ru/app/%D1%82%D1%80%D0%B0%D0%BD%D1%81%D1%84%D0%BE%D1%80%D0%BC%D0%B5%D1%80%D1%8B-%D0%B1%D0%B0%D0%BC%D0%B1%D0%BB%D0%B1%D0%B8-%D0%B7%D0%B0%D1%89%D0%B8%D1%82%D0%BD%D0%B8%D0%BA/id1452860405?mt=8" TargetMode="Externa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kaspersky.transformers&amp;hl=e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4.jpeg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2ABA0-87F1-4772-8396-96B0C320A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8" y="312225"/>
            <a:ext cx="11345563" cy="369332"/>
          </a:xfrm>
        </p:spPr>
        <p:txBody>
          <a:bodyPr/>
          <a:lstStyle/>
          <a:p>
            <a:r>
              <a:rPr lang="ru-RU" sz="1800" b="0" dirty="0" smtClean="0"/>
              <a:t>Социальные риски и риски общения</a:t>
            </a:r>
            <a:endParaRPr lang="ru-RU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63BF593-62EB-4512-B430-AC4878531B5F}"/>
              </a:ext>
            </a:extLst>
          </p:cNvPr>
          <p:cNvGrpSpPr/>
          <p:nvPr/>
        </p:nvGrpSpPr>
        <p:grpSpPr>
          <a:xfrm>
            <a:off x="423219" y="1778212"/>
            <a:ext cx="11345563" cy="4387025"/>
            <a:chOff x="423219" y="1756438"/>
            <a:chExt cx="11345562" cy="43870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F18F53B-AD4B-44A7-9D77-EED3040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359" y="1756438"/>
              <a:ext cx="9673281" cy="43008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5823F53E-D691-46D2-9138-C3B2641C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219" y="6047747"/>
              <a:ext cx="11345562" cy="9571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8686" y="6165237"/>
            <a:ext cx="1030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Константин Игнатьев руководитель отдела контентного анализа Лаборатории Касперского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Социальные онлайн риски </a:t>
            </a:r>
          </a:p>
        </p:txBody>
      </p:sp>
    </p:spTree>
    <p:extLst>
      <p:ext uri="{BB962C8B-B14F-4D97-AF65-F5344CB8AC3E}">
        <p14:creationId xmlns:p14="http://schemas.microsoft.com/office/powerpoint/2010/main" val="10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E4E58C-3D0A-4988-BC7A-72C72571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8893" y="1433488"/>
            <a:ext cx="9905626" cy="1477328"/>
          </a:xfrm>
          <a:noFill/>
        </p:spPr>
        <p:txBody>
          <a:bodyPr/>
          <a:lstStyle/>
          <a:p>
            <a:r>
              <a:rPr lang="ru-RU" sz="1800" dirty="0">
                <a:solidFill>
                  <a:srgbClr val="00A88E"/>
                </a:solidFill>
                <a:latin typeface="+mj-lt"/>
              </a:rPr>
              <a:t>У 4</a:t>
            </a:r>
            <a:r>
              <a:rPr lang="en-US" sz="1800" dirty="0">
                <a:solidFill>
                  <a:srgbClr val="00A88E"/>
                </a:solidFill>
                <a:latin typeface="+mj-lt"/>
              </a:rPr>
              <a:t>3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% детей </a:t>
            </a:r>
            <a:r>
              <a:rPr lang="ru-RU" sz="1800" dirty="0"/>
              <a:t>в младшей школе уже есть страница в </a:t>
            </a:r>
            <a:r>
              <a:rPr lang="ru-RU" sz="1800" dirty="0" err="1"/>
              <a:t>соцсетях</a:t>
            </a:r>
            <a:r>
              <a:rPr lang="ru-RU" sz="1800" dirty="0"/>
              <a:t>. Среди старшеклассников этот показатель возрастает до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9</a:t>
            </a:r>
            <a:r>
              <a:rPr lang="en-US" sz="1800" dirty="0">
                <a:solidFill>
                  <a:srgbClr val="00A88E"/>
                </a:solidFill>
                <a:latin typeface="+mj-lt"/>
              </a:rPr>
              <a:t>5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%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b="1" dirty="0">
                <a:latin typeface="+mj-lt"/>
              </a:rPr>
              <a:t>Почти </a:t>
            </a:r>
            <a:r>
              <a:rPr lang="ru-RU" sz="1800" b="1" dirty="0">
                <a:solidFill>
                  <a:srgbClr val="00A88E"/>
                </a:solidFill>
                <a:latin typeface="+mj-lt"/>
              </a:rPr>
              <a:t>половина</a:t>
            </a:r>
            <a:r>
              <a:rPr lang="ru-RU" sz="1800" b="1" dirty="0">
                <a:latin typeface="+mj-lt"/>
              </a:rPr>
              <a:t> школьников признались, что знакомятся</a:t>
            </a:r>
            <a:r>
              <a:rPr lang="en-US" sz="1800" b="1" dirty="0">
                <a:latin typeface="+mj-lt"/>
              </a:rPr>
              <a:t/>
            </a:r>
            <a:br>
              <a:rPr lang="en-US" sz="1800" b="1" dirty="0">
                <a:latin typeface="+mj-lt"/>
              </a:rPr>
            </a:br>
            <a:r>
              <a:rPr lang="ru-RU" sz="1800" b="1" dirty="0">
                <a:latin typeface="+mj-lt"/>
              </a:rPr>
              <a:t>с новыми людьми в социальных сетях. </a:t>
            </a:r>
            <a:endParaRPr lang="en-US" sz="1800" b="1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DB9893-2493-4077-B862-4ABE8C8F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DAB2D5-A9AA-4D5E-9D00-BA89EA020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7" y="1523428"/>
            <a:ext cx="524728" cy="43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9384F1-E640-4BE4-B44D-5C0B9C451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9" y="3536600"/>
            <a:ext cx="527885" cy="474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0EE26E-32CF-48F3-B808-32707FF09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0" y="4898980"/>
            <a:ext cx="461123" cy="411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F39F7A-A454-40AE-85CC-FF02FD3DF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0" y="2301309"/>
            <a:ext cx="461123" cy="4749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002D894-A17C-437E-A155-C9B61558A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9901" y="5813952"/>
            <a:ext cx="469680" cy="54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CA67516-CFAF-4EBB-A964-32EA444D9E20}"/>
              </a:ext>
            </a:extLst>
          </p:cNvPr>
          <p:cNvGrpSpPr/>
          <p:nvPr/>
        </p:nvGrpSpPr>
        <p:grpSpPr>
          <a:xfrm>
            <a:off x="7628880" y="2726983"/>
            <a:ext cx="3939233" cy="3617078"/>
            <a:chOff x="6694586" y="1395851"/>
            <a:chExt cx="5171040" cy="47481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5F1637F-9589-4CA4-B9E5-D04542DA4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D96E8D09-684C-4706-9DEF-6B254D12F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D3C348F-E01B-4436-8D26-C15DFE6FD120}"/>
              </a:ext>
            </a:extLst>
          </p:cNvPr>
          <p:cNvSpPr/>
          <p:nvPr/>
        </p:nvSpPr>
        <p:spPr>
          <a:xfrm>
            <a:off x="1185052" y="3031227"/>
            <a:ext cx="6379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spc="-10" dirty="0">
                <a:solidFill>
                  <a:srgbClr val="00A88E"/>
                </a:solidFill>
                <a:latin typeface="Museo Sans Cyrl 700"/>
              </a:rPr>
              <a:t>Больше половины </a:t>
            </a:r>
            <a:r>
              <a:rPr lang="ru-RU" b="1" spc="-10" dirty="0">
                <a:solidFill>
                  <a:srgbClr val="000000"/>
                </a:solidFill>
                <a:latin typeface="Museo Sans Cyrl 700"/>
              </a:rPr>
              <a:t>школьников в социальных сетях получают </a:t>
            </a:r>
            <a:r>
              <a:rPr lang="ru-RU" spc="-10" dirty="0">
                <a:solidFill>
                  <a:srgbClr val="000000"/>
                </a:solidFill>
              </a:rPr>
              <a:t>приглашения дружить от незнакомых </a:t>
            </a:r>
            <a:r>
              <a:rPr lang="ru-RU" dirty="0">
                <a:solidFill>
                  <a:srgbClr val="000000"/>
                </a:solidFill>
              </a:rPr>
              <a:t>людей. При этом вне зависимости от возраста </a:t>
            </a:r>
            <a:r>
              <a:rPr lang="ru-RU" dirty="0">
                <a:solidFill>
                  <a:srgbClr val="00A88E"/>
                </a:solidFill>
                <a:latin typeface="Museo Sans Cyrl 700"/>
              </a:rPr>
              <a:t>34% из этих школьников </a:t>
            </a:r>
            <a:r>
              <a:rPr lang="ru-RU" dirty="0">
                <a:solidFill>
                  <a:srgbClr val="000000"/>
                </a:solidFill>
              </a:rPr>
              <a:t>получают приглашения от незнакомых взрослых. 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Почти </a:t>
            </a:r>
            <a:r>
              <a:rPr lang="ru-RU" dirty="0">
                <a:solidFill>
                  <a:srgbClr val="00A88E"/>
                </a:solidFill>
                <a:latin typeface="Museo Sans Cyrl 700"/>
              </a:rPr>
              <a:t>40%   детей  </a:t>
            </a:r>
            <a:r>
              <a:rPr lang="ru-RU" dirty="0">
                <a:solidFill>
                  <a:srgbClr val="000000"/>
                </a:solidFill>
              </a:rPr>
              <a:t>отметили, что отправлять сообщения и оставлять записи на их стене в социальной сети может кто угодно. 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b="1" dirty="0">
                <a:solidFill>
                  <a:srgbClr val="00A88E"/>
                </a:solidFill>
                <a:latin typeface="Museo Sans Cyrl 700"/>
              </a:rPr>
              <a:t>Больше трети </a:t>
            </a:r>
            <a:r>
              <a:rPr lang="ru-RU" dirty="0">
                <a:solidFill>
                  <a:srgbClr val="000000"/>
                </a:solidFill>
              </a:rPr>
              <a:t>детей встречались с людьми, с которыми познакомились в социальных сетях.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сети: реакция родителей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EC9E24-EF2A-43EE-9AF1-84DABCAC1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F2C75C6C-C8DF-4F99-A7D8-5A0D9DFF089D}"/>
              </a:ext>
            </a:extLst>
          </p:cNvPr>
          <p:cNvSpPr txBox="1">
            <a:spLocks/>
          </p:cNvSpPr>
          <p:nvPr/>
        </p:nvSpPr>
        <p:spPr>
          <a:xfrm>
            <a:off x="1122270" y="856389"/>
            <a:ext cx="10313668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A88E"/>
                </a:solidFill>
                <a:latin typeface="+mj-lt"/>
              </a:rPr>
              <a:t>Треть родителей настораживает </a:t>
            </a:r>
            <a:r>
              <a:rPr lang="ru-RU" sz="1800" dirty="0" smtClean="0"/>
              <a:t>что-то</a:t>
            </a:r>
            <a:r>
              <a:rPr lang="ru-RU" sz="1800" dirty="0"/>
              <a:t>,</a:t>
            </a:r>
            <a:r>
              <a:rPr lang="ru-RU" sz="1800" dirty="0" smtClean="0"/>
              <a:t> </a:t>
            </a:r>
            <a:r>
              <a:rPr lang="ru-RU" sz="1800" dirty="0"/>
              <a:t>связанное с социальными сетями. В основном им не нравятся или тревожат </a:t>
            </a:r>
            <a:r>
              <a:rPr lang="ru-RU" sz="1800" b="1" dirty="0">
                <a:latin typeface="+mj-lt"/>
              </a:rPr>
              <a:t>люди</a:t>
            </a:r>
            <a:r>
              <a:rPr lang="ru-RU" sz="1800" dirty="0"/>
              <a:t>, с которыми ребенок общается. На втором месте </a:t>
            </a:r>
            <a:r>
              <a:rPr lang="ru-RU" sz="1800" b="1" dirty="0">
                <a:latin typeface="+mj-lt"/>
              </a:rPr>
              <a:t>посты</a:t>
            </a:r>
            <a:r>
              <a:rPr lang="ru-RU" sz="1800" dirty="0"/>
              <a:t>, которые ребенок публикует / «шарит», а на </a:t>
            </a:r>
            <a:r>
              <a:rPr lang="ru-RU" sz="1800" dirty="0" smtClean="0"/>
              <a:t>третьем </a:t>
            </a:r>
            <a:r>
              <a:rPr lang="ru-RU" sz="1800" dirty="0"/>
              <a:t>- </a:t>
            </a:r>
            <a:r>
              <a:rPr lang="ru-RU" sz="1800" b="1" dirty="0">
                <a:latin typeface="+mj-lt"/>
              </a:rPr>
              <a:t>паблики</a:t>
            </a:r>
            <a:r>
              <a:rPr lang="ru-RU" sz="1800" dirty="0"/>
              <a:t>, на которые ребенок подписан.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E9CFA00-D20D-474B-82CE-A3B093C67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3" y="944563"/>
            <a:ext cx="442832" cy="540000"/>
          </a:xfrm>
          <a:prstGeom prst="rect">
            <a:avLst/>
          </a:prstGeom>
        </p:spPr>
      </p:pic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xmlns="" id="{CDBC5B1F-2E6E-4079-AE79-DBC9826CB290}"/>
              </a:ext>
            </a:extLst>
          </p:cNvPr>
          <p:cNvGrpSpPr/>
          <p:nvPr/>
        </p:nvGrpSpPr>
        <p:grpSpPr>
          <a:xfrm>
            <a:off x="54128" y="2509176"/>
            <a:ext cx="6232372" cy="4089308"/>
            <a:chOff x="54128" y="2509176"/>
            <a:chExt cx="6232372" cy="4089308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xmlns="" id="{02B3C674-A6FC-416D-8DCC-F11E14ED4B93}"/>
                </a:ext>
              </a:extLst>
            </p:cNvPr>
            <p:cNvGraphicFramePr/>
            <p:nvPr>
              <p:extLst/>
            </p:nvPr>
          </p:nvGraphicFramePr>
          <p:xfrm>
            <a:off x="1578129" y="2660991"/>
            <a:ext cx="3184370" cy="322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6D22B2EA-1610-4F94-AD45-65E5806EC5C2}"/>
                </a:ext>
              </a:extLst>
            </p:cNvPr>
            <p:cNvGrpSpPr/>
            <p:nvPr/>
          </p:nvGrpSpPr>
          <p:grpSpPr>
            <a:xfrm>
              <a:off x="4222206" y="2509176"/>
              <a:ext cx="2064294" cy="1153065"/>
              <a:chOff x="4222206" y="2509176"/>
              <a:chExt cx="2064294" cy="11530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6A3AB906-B6DD-4916-9276-C39957E6FA8F}"/>
                  </a:ext>
                </a:extLst>
              </p:cNvPr>
              <p:cNvGrpSpPr/>
              <p:nvPr/>
            </p:nvGrpSpPr>
            <p:grpSpPr>
              <a:xfrm>
                <a:off x="4222206" y="3150612"/>
                <a:ext cx="1953342" cy="511629"/>
                <a:chOff x="4557486" y="2917371"/>
                <a:chExt cx="1953342" cy="511629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E9D11BE0-8E82-4C03-8B0F-2EACEBD2F6E3}"/>
                    </a:ext>
                  </a:extLst>
                </p:cNvPr>
                <p:cNvCxnSpPr/>
                <p:nvPr/>
              </p:nvCxnSpPr>
              <p:spPr>
                <a:xfrm flipV="1">
                  <a:off x="4557486" y="291737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63962405-5236-459C-A113-F51B4775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1"/>
                  <a:ext cx="1441713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B0D3427-A525-439D-AEA5-9778497168CE}"/>
                  </a:ext>
                </a:extLst>
              </p:cNvPr>
              <p:cNvSpPr/>
              <p:nvPr/>
            </p:nvSpPr>
            <p:spPr>
              <a:xfrm>
                <a:off x="4667457" y="2509176"/>
                <a:ext cx="161904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FF0000"/>
                    </a:solidFill>
                    <a:latin typeface="+mj-lt"/>
                  </a:rPr>
                  <a:t>Не общаются с детьми в социальных сетях и не «дружат» с ними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37D71C54-E68D-40CF-806C-89B34C8E0E54}"/>
                </a:ext>
              </a:extLst>
            </p:cNvPr>
            <p:cNvGrpSpPr/>
            <p:nvPr/>
          </p:nvGrpSpPr>
          <p:grpSpPr>
            <a:xfrm>
              <a:off x="2860040" y="5398155"/>
              <a:ext cx="3208354" cy="1200329"/>
              <a:chOff x="2860040" y="5398155"/>
              <a:chExt cx="3208354" cy="120032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73885A2D-D925-42AD-97D8-040BF060EF00}"/>
                  </a:ext>
                </a:extLst>
              </p:cNvPr>
              <p:cNvGrpSpPr/>
              <p:nvPr/>
            </p:nvGrpSpPr>
            <p:grpSpPr>
              <a:xfrm>
                <a:off x="2860040" y="5547868"/>
                <a:ext cx="1542273" cy="511629"/>
                <a:chOff x="3195320" y="2821537"/>
                <a:chExt cx="1542273" cy="51162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3551B20D-7E5E-4AE0-9B1B-9C875F688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5320" y="2821537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541A0089-854C-4B1B-8709-5093A09C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6949" y="3316819"/>
                  <a:ext cx="1030644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C9E3577A-EF1C-4424-99F6-BD1C7CFF859E}"/>
                  </a:ext>
                </a:extLst>
              </p:cNvPr>
              <p:cNvSpPr/>
              <p:nvPr/>
            </p:nvSpPr>
            <p:spPr>
              <a:xfrm>
                <a:off x="4449351" y="5398155"/>
                <a:ext cx="16190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FF0000"/>
                    </a:solidFill>
                    <a:latin typeface="+mj-lt"/>
                  </a:rPr>
                  <a:t>Не знают, какая информация размещена в открытом доступе на странице ребенка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B7A90FB4-049C-4F20-8E1B-2E6B39373A94}"/>
                </a:ext>
              </a:extLst>
            </p:cNvPr>
            <p:cNvGrpSpPr/>
            <p:nvPr/>
          </p:nvGrpSpPr>
          <p:grpSpPr>
            <a:xfrm>
              <a:off x="54128" y="2880241"/>
              <a:ext cx="1927981" cy="1060388"/>
              <a:chOff x="54128" y="2880241"/>
              <a:chExt cx="1927981" cy="10603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EC1FB4ED-8229-415A-A5E8-FAB19714CB02}"/>
                  </a:ext>
                </a:extLst>
              </p:cNvPr>
              <p:cNvGrpSpPr/>
              <p:nvPr/>
            </p:nvGrpSpPr>
            <p:grpSpPr>
              <a:xfrm>
                <a:off x="226946" y="3524042"/>
                <a:ext cx="1755163" cy="416587"/>
                <a:chOff x="4856225" y="3012414"/>
                <a:chExt cx="1755163" cy="41658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8725562-7CD7-49D8-9288-85E805417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4801" y="3012414"/>
                  <a:ext cx="416587" cy="416587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CF8536E4-47C4-4C53-B862-B362DC2D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225" y="3012414"/>
                  <a:ext cx="1344879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9301846C-D6D3-4CB9-89A9-7FDE45A6BBCE}"/>
                  </a:ext>
                </a:extLst>
              </p:cNvPr>
              <p:cNvSpPr/>
              <p:nvPr/>
            </p:nvSpPr>
            <p:spPr>
              <a:xfrm>
                <a:off x="54128" y="2880241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1" dirty="0">
                    <a:solidFill>
                      <a:srgbClr val="FF0000"/>
                    </a:solidFill>
                    <a:latin typeface="+mj-lt"/>
                  </a:rPr>
                  <a:t>Не заходят на страницу ребёнка в соцсетях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442126" y="4573522"/>
            <a:ext cx="5673956" cy="175699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Как отметили родители:</a:t>
            </a:r>
          </a:p>
          <a:p>
            <a:pPr algn="ctr"/>
            <a:endParaRPr lang="ru-RU" sz="2000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11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%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детей </a:t>
            </a:r>
            <a:r>
              <a:rPr lang="ru-RU" sz="2000" dirty="0">
                <a:latin typeface="+mj-lt"/>
              </a:rPr>
              <a:t>в возрасте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11-14 лет</a:t>
            </a:r>
            <a:r>
              <a:rPr lang="ru-RU" sz="2000" dirty="0">
                <a:latin typeface="+mj-lt"/>
              </a:rPr>
              <a:t> 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за </a:t>
            </a:r>
            <a:r>
              <a:rPr lang="ru-RU" sz="2000" dirty="0">
                <a:latin typeface="+mj-lt"/>
              </a:rPr>
              <a:t>последний год пытались «втереться 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в </a:t>
            </a:r>
            <a:r>
              <a:rPr lang="ru-RU" sz="2000" dirty="0">
                <a:latin typeface="+mj-lt"/>
              </a:rPr>
              <a:t>доверие» незнакомые взрослые.</a:t>
            </a:r>
          </a:p>
        </p:txBody>
      </p:sp>
      <p:graphicFrame>
        <p:nvGraphicFramePr>
          <p:cNvPr id="35" name="Chart 10">
            <a:extLst>
              <a:ext uri="{FF2B5EF4-FFF2-40B4-BE49-F238E27FC236}">
                <a16:creationId xmlns:a16="http://schemas.microsoft.com/office/drawing/2014/main" xmlns="" id="{083C10FE-EBA8-44ED-A8E3-AC673FDA3E4A}"/>
              </a:ext>
            </a:extLst>
          </p:cNvPr>
          <p:cNvGraphicFramePr/>
          <p:nvPr>
            <p:extLst/>
          </p:nvPr>
        </p:nvGraphicFramePr>
        <p:xfrm>
          <a:off x="1773815" y="2100483"/>
          <a:ext cx="9288857" cy="225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78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сети, угрозы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DB9893-2493-4077-B862-4ABE8C8F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" y="1060403"/>
            <a:ext cx="2540131" cy="25401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55071" y="1548774"/>
            <a:ext cx="43852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Овершеринг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Секстинг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Кибербуллинг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Вписки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Секты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Наркотики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Педофилы</a:t>
            </a:r>
            <a:r>
              <a:rPr lang="ru-RU" sz="2000" b="1" dirty="0"/>
              <a:t>, ищущие встречи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Педофилы в поисках </a:t>
            </a:r>
            <a:r>
              <a:rPr lang="ru-RU" sz="2000" b="1" dirty="0" smtClean="0"/>
              <a:t>контента</a:t>
            </a:r>
            <a:endParaRPr lang="ru-RU" sz="2000" b="1" dirty="0"/>
          </a:p>
          <a:p>
            <a:pPr fontAlgn="ctr"/>
            <a:endParaRPr lang="ru-RU" b="1" dirty="0"/>
          </a:p>
          <a:p>
            <a:pPr fontAlgn="ctr"/>
            <a:r>
              <a:rPr lang="ru-RU" dirty="0"/>
              <a:t>…</a:t>
            </a:r>
          </a:p>
          <a:p>
            <a:pPr fontAlgn="ctr"/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8175741" y="556195"/>
            <a:ext cx="3804224" cy="12464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8175741" y="2610604"/>
            <a:ext cx="3308688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</p:spTree>
    <p:extLst>
      <p:ext uri="{BB962C8B-B14F-4D97-AF65-F5344CB8AC3E}">
        <p14:creationId xmlns:p14="http://schemas.microsoft.com/office/powerpoint/2010/main" val="1079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Овершеринг</a:t>
            </a:r>
          </a:p>
        </p:txBody>
      </p:sp>
    </p:spTree>
    <p:extLst>
      <p:ext uri="{BB962C8B-B14F-4D97-AF65-F5344CB8AC3E}">
        <p14:creationId xmlns:p14="http://schemas.microsoft.com/office/powerpoint/2010/main" val="20573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10448" y="374318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 smtClean="0"/>
              <a:t>Овершеринг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45" y="995788"/>
            <a:ext cx="9985104" cy="52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6040" y="251431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овершеринг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41" y="1145754"/>
            <a:ext cx="6134056" cy="514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316" y="1024569"/>
            <a:ext cx="5831400" cy="548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894" y="728485"/>
            <a:ext cx="4582243" cy="5617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40" y="728485"/>
            <a:ext cx="6098674" cy="586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537" y="1145754"/>
            <a:ext cx="6916115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овершеринг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29" y="966259"/>
            <a:ext cx="2886478" cy="5153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501" y="899574"/>
            <a:ext cx="2972215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Рассказать ребенку почему выкладывать излишнюю информацию о себе может быть опасным.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Разобраться в настройках приватности и настроить аккаунт в социальной сети и сервисах.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Договориться о правилах – домашний адрес, телефон, откровенные фото, фото с дорогими подарками – не для всех в интернете!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ym typeface="Wingdings" panose="05000000000000000000" pitchFamily="2" charset="2"/>
              </a:rPr>
              <a:t>Рассказать и разобраться с безопасными настройками </a:t>
            </a:r>
            <a:r>
              <a:rPr lang="en-US" sz="2400" dirty="0" smtClean="0">
                <a:sym typeface="Wingdings" panose="05000000000000000000" pitchFamily="2" charset="2"/>
              </a:rPr>
              <a:t>YouTube, </a:t>
            </a:r>
            <a:r>
              <a:rPr lang="ru-RU" sz="2400" dirty="0" smtClean="0">
                <a:sym typeface="Wingdings" panose="05000000000000000000" pitchFamily="2" charset="2"/>
              </a:rPr>
              <a:t>поисковых машин</a:t>
            </a: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Секстинг</a:t>
            </a:r>
          </a:p>
        </p:txBody>
      </p:sp>
    </p:spTree>
    <p:extLst>
      <p:ext uri="{BB962C8B-B14F-4D97-AF65-F5344CB8AC3E}">
        <p14:creationId xmlns:p14="http://schemas.microsoft.com/office/powerpoint/2010/main" val="642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219" y="1045525"/>
            <a:ext cx="10648662" cy="640688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Презентация нового исследования Лаборатории Касперского                                           </a:t>
            </a:r>
            <a:r>
              <a:rPr lang="ru-RU" sz="1800" b="1" dirty="0" smtClean="0"/>
              <a:t>«</a:t>
            </a:r>
            <a:r>
              <a:rPr lang="ru-RU" sz="1800" b="1" dirty="0"/>
              <a:t>Взрослые и дети в цифровом мире:</a:t>
            </a:r>
            <a:br>
              <a:rPr lang="ru-RU" sz="1800" b="1" dirty="0"/>
            </a:br>
            <a:r>
              <a:rPr lang="ru-RU" sz="1800" b="1" dirty="0"/>
              <a:t>Когда онлайн встречается с офлайном</a:t>
            </a:r>
            <a:r>
              <a:rPr lang="ru-RU" sz="1800" b="1" dirty="0" smtClean="0"/>
              <a:t>»</a:t>
            </a:r>
            <a:r>
              <a:rPr lang="ru-RU" sz="1800" b="1" dirty="0"/>
              <a:t> </a:t>
            </a:r>
            <a:r>
              <a:rPr lang="ru-RU" sz="1800" dirty="0" smtClean="0"/>
              <a:t>2019г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Общий обзор поведения и интересов детей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Разбор угроз</a:t>
            </a:r>
            <a:r>
              <a:rPr lang="en-US" sz="1800" dirty="0" smtClean="0"/>
              <a:t> </a:t>
            </a:r>
            <a:r>
              <a:rPr lang="ru-RU" sz="1800" dirty="0" smtClean="0"/>
              <a:t>связанных с социальными онлайн рисками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Избыточная публикация данных о себе (Овершеринг)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Секстинг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Вписки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Секты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Травля в сети (</a:t>
            </a:r>
            <a:r>
              <a:rPr lang="ru-RU" sz="1800" dirty="0" err="1" smtClean="0"/>
              <a:t>Кибербуллинг</a:t>
            </a:r>
            <a:r>
              <a:rPr lang="ru-RU" sz="1800" dirty="0" smtClean="0"/>
              <a:t>)</a:t>
            </a:r>
          </a:p>
          <a:p>
            <a:pPr lvl="1"/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Варианты снижения рисков</a:t>
            </a:r>
          </a:p>
          <a:p>
            <a:endParaRPr lang="ru-RU" sz="1800" dirty="0" smtClean="0"/>
          </a:p>
          <a:p>
            <a:endParaRPr lang="ru-RU" dirty="0"/>
          </a:p>
          <a:p>
            <a:pPr lvl="1"/>
            <a:endParaRPr lang="ru-RU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05" y="3117401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Секстинг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367" y="1172750"/>
            <a:ext cx="1018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Пересылка </a:t>
            </a:r>
            <a:r>
              <a:rPr lang="ru-RU" sz="2400" dirty="0"/>
              <a:t>личных фотографий, сообщений интимного содержания посредством современных средств связи: сотовых телефонов, электронной почты, социальных интернет-сетей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44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Рассказать о последствиях фотографирования себя голым, и отправке этих фото куда либо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Рассказать про облачные хранилища, описать как они работают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Привести примеры «сливов» обнаженных фото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Вписки</a:t>
            </a:r>
          </a:p>
        </p:txBody>
      </p:sp>
    </p:spTree>
    <p:extLst>
      <p:ext uri="{BB962C8B-B14F-4D97-AF65-F5344CB8AC3E}">
        <p14:creationId xmlns:p14="http://schemas.microsoft.com/office/powerpoint/2010/main" val="8515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8" y="752221"/>
            <a:ext cx="3434501" cy="6105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168" y="752221"/>
            <a:ext cx="6151375" cy="603906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/>
          <a:stretch/>
        </p:blipFill>
        <p:spPr>
          <a:xfrm>
            <a:off x="1507585" y="1282045"/>
            <a:ext cx="8910018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Обьяснить ребенку что не стоит идти на вечеринку к незнакомым людям, даже если это «друг» «друга»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Если уж ребенок попал на такую вечеринку то нужно сообщить родителям где и с кем он находится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Если родителям ребенок не хочет сообщать родителям, то нужно объяснить ему что бы он хотя бы не злоупотреблял алкогольными напитками.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Секты</a:t>
            </a:r>
          </a:p>
        </p:txBody>
      </p:sp>
    </p:spTree>
    <p:extLst>
      <p:ext uri="{BB962C8B-B14F-4D97-AF65-F5344CB8AC3E}">
        <p14:creationId xmlns:p14="http://schemas.microsoft.com/office/powerpoint/2010/main" val="3222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Секты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87" y="914014"/>
            <a:ext cx="8689301" cy="1981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87" y="3575233"/>
            <a:ext cx="8376805" cy="1873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686" y="2218416"/>
            <a:ext cx="8270430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Секты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0" y="762986"/>
            <a:ext cx="3422115" cy="586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2" y="762986"/>
            <a:ext cx="4580091" cy="5348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67" y="762986"/>
            <a:ext cx="4838745" cy="53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Рассказать что в социальной сети не все аккаунты – настоящие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Объяснить что такое секты и что их основная цель нажива или привлечение фанатиков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Описать самые распространенные секты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 smtClean="0"/>
              <a:t>Кибербуллинг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10033399" cy="1749231"/>
          </a:xfrm>
        </p:spPr>
        <p:txBody>
          <a:bodyPr/>
          <a:lstStyle/>
          <a:p>
            <a:r>
              <a:rPr lang="ru-RU" sz="4000" dirty="0" smtClean="0"/>
              <a:t>Дети </a:t>
            </a:r>
            <a:r>
              <a:rPr lang="ru-RU" sz="4000" dirty="0"/>
              <a:t>в цифровом мире:</a:t>
            </a:r>
            <a:br>
              <a:rPr lang="ru-RU" sz="4000" dirty="0"/>
            </a:br>
            <a:r>
              <a:rPr lang="ru-RU" sz="4000" dirty="0"/>
              <a:t>Когда онлайн встречается с офлайном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3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Кибербуллинг</a:t>
            </a:r>
            <a:r>
              <a:rPr lang="ru-RU" dirty="0"/>
              <a:t> </a:t>
            </a:r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266744-EC07-46C6-896A-EC78D40C70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35109" y="861067"/>
            <a:ext cx="10648662" cy="553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Проблема </a:t>
            </a:r>
            <a:r>
              <a:rPr lang="ru-RU" b="1" dirty="0" err="1">
                <a:latin typeface="+mj-lt"/>
              </a:rPr>
              <a:t>кибербуллинга</a:t>
            </a:r>
            <a:r>
              <a:rPr lang="ru-RU" b="1" dirty="0">
                <a:latin typeface="+mj-lt"/>
              </a:rPr>
              <a:t> продолжает оставаться актуальной</a:t>
            </a:r>
            <a:r>
              <a:rPr lang="ru-RU" b="1" dirty="0">
                <a:solidFill>
                  <a:srgbClr val="00A88E"/>
                </a:solidFill>
                <a:latin typeface="+mj-lt"/>
              </a:rPr>
              <a:t>. Каждый десятый </a:t>
            </a:r>
            <a:r>
              <a:rPr lang="ru-RU" dirty="0">
                <a:solidFill>
                  <a:srgbClr val="00A88E"/>
                </a:solidFill>
                <a:latin typeface="+mj-lt"/>
              </a:rPr>
              <a:t>родитель </a:t>
            </a:r>
            <a:r>
              <a:rPr lang="ru-RU" dirty="0"/>
              <a:t>вновь отмечает, что тема кибербуллинга в той или иной степени ему знакома.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9A740562-9AC9-4F21-A9EC-E283A3DE3A21}"/>
              </a:ext>
            </a:extLst>
          </p:cNvPr>
          <p:cNvSpPr txBox="1">
            <a:spLocks/>
          </p:cNvSpPr>
          <p:nvPr/>
        </p:nvSpPr>
        <p:spPr>
          <a:xfrm>
            <a:off x="1151949" y="1530167"/>
            <a:ext cx="988686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При этом по ответам </a:t>
            </a:r>
            <a:r>
              <a:rPr lang="ru-RU" sz="1800" b="1" dirty="0">
                <a:latin typeface="+mj-lt"/>
              </a:rPr>
              <a:t>самих детей</a:t>
            </a:r>
            <a:r>
              <a:rPr lang="ru-RU" sz="1800" dirty="0"/>
              <a:t>, доля тех, кто сталкивался с </a:t>
            </a:r>
            <a:r>
              <a:rPr lang="ru-RU" sz="1800" dirty="0" err="1" smtClean="0"/>
              <a:t>кибербуллингом</a:t>
            </a:r>
            <a:r>
              <a:rPr lang="ru-RU" sz="1800" dirty="0" smtClean="0"/>
              <a:t> </a:t>
            </a:r>
            <a:r>
              <a:rPr lang="ru-RU" sz="1800" dirty="0"/>
              <a:t>либо слышал о </a:t>
            </a:r>
            <a:r>
              <a:rPr lang="ru-RU" sz="1800" dirty="0" smtClean="0"/>
              <a:t>нем, </a:t>
            </a:r>
            <a:r>
              <a:rPr lang="ru-RU" sz="1800" dirty="0"/>
              <a:t>значительно возрастает -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до 33%</a:t>
            </a:r>
            <a:r>
              <a:rPr lang="ru-RU" sz="1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98D259-C4DA-4361-904A-9F9381B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911065"/>
            <a:ext cx="499206" cy="5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1E8D55-9752-400A-AFBF-89231C8A2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1586164"/>
            <a:ext cx="499206" cy="499058"/>
          </a:xfrm>
          <a:prstGeom prst="rect">
            <a:avLst/>
          </a:prstGeom>
        </p:spPr>
      </p:pic>
      <p:grpSp>
        <p:nvGrpSpPr>
          <p:cNvPr id="36" name="Group 39">
            <a:extLst>
              <a:ext uri="{FF2B5EF4-FFF2-40B4-BE49-F238E27FC236}">
                <a16:creationId xmlns:a16="http://schemas.microsoft.com/office/drawing/2014/main" xmlns="" id="{62065536-5154-E44C-AF18-E708F1D9D31B}"/>
              </a:ext>
            </a:extLst>
          </p:cNvPr>
          <p:cNvGrpSpPr/>
          <p:nvPr/>
        </p:nvGrpSpPr>
        <p:grpSpPr>
          <a:xfrm>
            <a:off x="423219" y="2200783"/>
            <a:ext cx="11293186" cy="4271780"/>
            <a:chOff x="81935" y="1762049"/>
            <a:chExt cx="11293186" cy="4271780"/>
          </a:xfrm>
        </p:grpSpPr>
        <p:grpSp>
          <p:nvGrpSpPr>
            <p:cNvPr id="37" name="Group 24">
              <a:extLst>
                <a:ext uri="{FF2B5EF4-FFF2-40B4-BE49-F238E27FC236}">
                  <a16:creationId xmlns:a16="http://schemas.microsoft.com/office/drawing/2014/main" xmlns="" id="{6EBF7734-F975-1F48-91B6-FD91186E0860}"/>
                </a:ext>
              </a:extLst>
            </p:cNvPr>
            <p:cNvGrpSpPr/>
            <p:nvPr/>
          </p:nvGrpSpPr>
          <p:grpSpPr>
            <a:xfrm>
              <a:off x="3433372" y="1762049"/>
              <a:ext cx="5488311" cy="4271780"/>
              <a:chOff x="3433372" y="1762049"/>
              <a:chExt cx="5488311" cy="4271780"/>
            </a:xfrm>
          </p:grpSpPr>
          <p:graphicFrame>
            <p:nvGraphicFramePr>
              <p:cNvPr id="51" name="Chart 22">
                <a:extLst>
                  <a:ext uri="{FF2B5EF4-FFF2-40B4-BE49-F238E27FC236}">
                    <a16:creationId xmlns:a16="http://schemas.microsoft.com/office/drawing/2014/main" xmlns="" id="{1EFEF216-D251-EB4B-B696-7569371BD366}"/>
                  </a:ext>
                </a:extLst>
              </p:cNvPr>
              <p:cNvGraphicFramePr/>
              <p:nvPr>
                <p:extLst/>
              </p:nvPr>
            </p:nvGraphicFramePr>
            <p:xfrm>
              <a:off x="5948379" y="1762049"/>
              <a:ext cx="2973304" cy="42717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52" name="Chart 23">
                <a:extLst>
                  <a:ext uri="{FF2B5EF4-FFF2-40B4-BE49-F238E27FC236}">
                    <a16:creationId xmlns:a16="http://schemas.microsoft.com/office/drawing/2014/main" xmlns="" id="{3AFBEC13-A763-9D4E-AB77-E4AA040E53A4}"/>
                  </a:ext>
                </a:extLst>
              </p:cNvPr>
              <p:cNvGraphicFramePr/>
              <p:nvPr>
                <p:extLst/>
              </p:nvPr>
            </p:nvGraphicFramePr>
            <p:xfrm>
              <a:off x="3433372" y="1762049"/>
              <a:ext cx="2667292" cy="42717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xmlns="" id="{58AEEE9C-2F76-9B49-8248-D35CB1E55ACE}"/>
                </a:ext>
              </a:extLst>
            </p:cNvPr>
            <p:cNvSpPr/>
            <p:nvPr/>
          </p:nvSpPr>
          <p:spPr>
            <a:xfrm>
              <a:off x="81935" y="2431591"/>
              <a:ext cx="338426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Сам ребенок был жертвой травли</a:t>
              </a:r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xmlns="" id="{434CA462-A818-B34C-91B9-C33EE789B7DD}"/>
                </a:ext>
              </a:extLst>
            </p:cNvPr>
            <p:cNvSpPr/>
            <p:nvPr/>
          </p:nvSpPr>
          <p:spPr>
            <a:xfrm>
              <a:off x="8357948" y="2431591"/>
              <a:ext cx="200567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Сталкивались сами</a:t>
              </a:r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xmlns="" id="{3E66089A-834F-4046-8E11-07F20941B8FE}"/>
                </a:ext>
              </a:extLst>
            </p:cNvPr>
            <p:cNvSpPr/>
            <p:nvPr/>
          </p:nvSpPr>
          <p:spPr>
            <a:xfrm>
              <a:off x="295134" y="2935612"/>
              <a:ext cx="317106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Один из близких друзей ребенка был жертвой травли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xmlns="" id="{9F9FB27D-BAE9-C346-8DE4-C2C38EAD18F6}"/>
                </a:ext>
              </a:extLst>
            </p:cNvPr>
            <p:cNvSpPr/>
            <p:nvPr/>
          </p:nvSpPr>
          <p:spPr>
            <a:xfrm>
              <a:off x="8357948" y="3012557"/>
              <a:ext cx="269496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Сталкивался друг/подруга</a:t>
              </a:r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xmlns="" id="{76963927-F9C3-DC47-8368-777E4595248D}"/>
                </a:ext>
              </a:extLst>
            </p:cNvPr>
            <p:cNvSpPr/>
            <p:nvPr/>
          </p:nvSpPr>
          <p:spPr>
            <a:xfrm>
              <a:off x="403473" y="3597286"/>
              <a:ext cx="30684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Были случаи среди детей из школы/учебного заведения</a:t>
              </a:r>
            </a:p>
          </p:txBody>
        </p:sp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xmlns="" id="{691889D3-A7B2-0848-AD1D-8B19DDCD3318}"/>
                </a:ext>
              </a:extLst>
            </p:cNvPr>
            <p:cNvSpPr/>
            <p:nvPr/>
          </p:nvSpPr>
          <p:spPr>
            <a:xfrm>
              <a:off x="8357948" y="3674231"/>
              <a:ext cx="301717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Такое было с моим знакомым</a:t>
              </a:r>
            </a:p>
          </p:txBody>
        </p:sp>
        <p:sp>
          <p:nvSpPr>
            <p:cNvPr id="46" name="Rectangle 31">
              <a:extLst>
                <a:ext uri="{FF2B5EF4-FFF2-40B4-BE49-F238E27FC236}">
                  <a16:creationId xmlns:a16="http://schemas.microsoft.com/office/drawing/2014/main" xmlns="" id="{E8DFDCA9-786D-BC43-A5A5-AC50ADAEDABC}"/>
                </a:ext>
              </a:extLst>
            </p:cNvPr>
            <p:cNvSpPr/>
            <p:nvPr/>
          </p:nvSpPr>
          <p:spPr>
            <a:xfrm>
              <a:off x="671158" y="4129837"/>
              <a:ext cx="28066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Сам ребенок участвовал в травле другого человека</a:t>
              </a:r>
            </a:p>
          </p:txBody>
        </p:sp>
        <p:sp>
          <p:nvSpPr>
            <p:cNvPr id="47" name="Rectangle 32">
              <a:extLst>
                <a:ext uri="{FF2B5EF4-FFF2-40B4-BE49-F238E27FC236}">
                  <a16:creationId xmlns:a16="http://schemas.microsoft.com/office/drawing/2014/main" xmlns="" id="{BAEA660F-1229-1042-9D99-73A8CFD92B2A}"/>
                </a:ext>
              </a:extLst>
            </p:cNvPr>
            <p:cNvSpPr/>
            <p:nvPr/>
          </p:nvSpPr>
          <p:spPr>
            <a:xfrm>
              <a:off x="8357948" y="4206782"/>
              <a:ext cx="244009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Сам участвовал в таком</a:t>
              </a:r>
            </a:p>
          </p:txBody>
        </p:sp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xmlns="" id="{3D8CB6E0-8211-9B46-885D-419385BC6356}"/>
                </a:ext>
              </a:extLst>
            </p:cNvPr>
            <p:cNvSpPr/>
            <p:nvPr/>
          </p:nvSpPr>
          <p:spPr>
            <a:xfrm>
              <a:off x="1153101" y="4847301"/>
              <a:ext cx="232467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Таких случаев не было</a:t>
              </a:r>
            </a:p>
          </p:txBody>
        </p:sp>
        <p:sp>
          <p:nvSpPr>
            <p:cNvPr id="49" name="Rectangle 34">
              <a:extLst>
                <a:ext uri="{FF2B5EF4-FFF2-40B4-BE49-F238E27FC236}">
                  <a16:creationId xmlns:a16="http://schemas.microsoft.com/office/drawing/2014/main" xmlns="" id="{7031EAE9-304C-7341-B194-900102B68734}"/>
                </a:ext>
              </a:extLst>
            </p:cNvPr>
            <p:cNvSpPr/>
            <p:nvPr/>
          </p:nvSpPr>
          <p:spPr>
            <a:xfrm>
              <a:off x="8357948" y="4843453"/>
              <a:ext cx="164820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Такого не было</a:t>
              </a:r>
            </a:p>
          </p:txBody>
        </p:sp>
        <p:sp>
          <p:nvSpPr>
            <p:cNvPr id="50" name="Rectangle 38">
              <a:extLst>
                <a:ext uri="{FF2B5EF4-FFF2-40B4-BE49-F238E27FC236}">
                  <a16:creationId xmlns:a16="http://schemas.microsoft.com/office/drawing/2014/main" xmlns="" id="{A432DEBB-C716-E948-9FD6-817D34C18CB0}"/>
                </a:ext>
              </a:extLst>
            </p:cNvPr>
            <p:cNvSpPr/>
            <p:nvPr/>
          </p:nvSpPr>
          <p:spPr>
            <a:xfrm>
              <a:off x="2522065" y="5420046"/>
              <a:ext cx="95571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Не знаю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17939" y="2303090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Родители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9467" y="2303090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Дети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Кибербуллинг</a:t>
            </a:r>
            <a:r>
              <a:rPr lang="ru-RU" dirty="0"/>
              <a:t>: последствия в реальной жизни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35154" y="837331"/>
            <a:ext cx="10432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Несмотря на </a:t>
            </a:r>
            <a:r>
              <a:rPr lang="ru-RU" sz="2000" dirty="0" smtClean="0"/>
              <a:t>то </a:t>
            </a:r>
            <a:r>
              <a:rPr lang="ru-RU" sz="2000" dirty="0"/>
              <a:t>что </a:t>
            </a:r>
            <a:r>
              <a:rPr lang="ru-RU" sz="2000" dirty="0" err="1"/>
              <a:t>кибербуллинг</a:t>
            </a:r>
            <a:r>
              <a:rPr lang="ru-RU" sz="2000" dirty="0"/>
              <a:t> «живет» в цифровом пространстве, он имеет вполне ощутимые последствия для детей в физическом мире. Только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5% родителей </a:t>
            </a:r>
            <a:r>
              <a:rPr lang="ru-RU" sz="2000" dirty="0"/>
              <a:t>отметили, что никаких видимых последствий </a:t>
            </a:r>
            <a:r>
              <a:rPr lang="ru-RU" sz="2000" dirty="0" err="1"/>
              <a:t>кибербуллинга</a:t>
            </a:r>
            <a:r>
              <a:rPr lang="ru-RU" sz="2000" dirty="0"/>
              <a:t> для их детей не было. </a:t>
            </a:r>
          </a:p>
          <a:p>
            <a:endParaRPr lang="ru-RU" sz="2000" dirty="0"/>
          </a:p>
          <a:p>
            <a:r>
              <a:rPr lang="ru-RU" sz="2000" dirty="0"/>
              <a:t>Среди наиболее распространенных последствий </a:t>
            </a:r>
            <a:r>
              <a:rPr lang="ru-RU" sz="2000" dirty="0" err="1"/>
              <a:t>кибербуллинга</a:t>
            </a:r>
            <a:r>
              <a:rPr lang="ru-RU" sz="2000" dirty="0"/>
              <a:t> для детей (по ответам родителей</a:t>
            </a:r>
            <a:r>
              <a:rPr lang="ru-RU" sz="2000" dirty="0" smtClean="0"/>
              <a:t>):</a:t>
            </a:r>
            <a:endParaRPr lang="ru-RU" sz="2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2E15D9E-0DDB-4FEE-8DEB-64BB5F35D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5940" y="1088124"/>
            <a:ext cx="533400" cy="4000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0E7D1230-14D4-471D-8C54-3C620A31F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3742" y="1992865"/>
            <a:ext cx="492652" cy="609333"/>
          </a:xfrm>
          <a:prstGeom prst="rect">
            <a:avLst/>
          </a:prstGeom>
        </p:spPr>
      </p:pic>
      <p:graphicFrame>
        <p:nvGraphicFramePr>
          <p:cNvPr id="13" name="Chart 10">
            <a:extLst>
              <a:ext uri="{FF2B5EF4-FFF2-40B4-BE49-F238E27FC236}">
                <a16:creationId xmlns:a16="http://schemas.microsoft.com/office/drawing/2014/main" xmlns="" id="{26DBA325-3384-426E-B2B4-03A09BC56C87}"/>
              </a:ext>
            </a:extLst>
          </p:cNvPr>
          <p:cNvGraphicFramePr/>
          <p:nvPr>
            <p:extLst/>
          </p:nvPr>
        </p:nvGraphicFramePr>
        <p:xfrm>
          <a:off x="423219" y="2602198"/>
          <a:ext cx="11345562" cy="350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254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Кибербуллинг</a:t>
            </a:r>
            <a:r>
              <a:rPr lang="ru-RU" dirty="0"/>
              <a:t> </a:t>
            </a:r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" y="830403"/>
            <a:ext cx="5649691" cy="2063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37" y="813792"/>
            <a:ext cx="3508927" cy="47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Объяснить ребенку что не нужно реагировать на троллей и показать  как можно добавить агрессоров в черный список, заблокировать.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Организовать поддержку ребенка, может быть с привлечением друзей, одноклассников, знать одноклассников.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Объяснить какие материалы могут служить поводом для троллей и агрессоров в будущем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Разобраться как максимально защитить свой аккаунт – пароли, двухфакторная аутентификация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40665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Топ-3 совета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3219" y="1530534"/>
            <a:ext cx="798011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Выходите </a:t>
            </a:r>
            <a:r>
              <a:rPr lang="ru-RU" sz="2400" dirty="0"/>
              <a:t>с ребенком на связь. Друзья, семейные </a:t>
            </a:r>
            <a:r>
              <a:rPr lang="ru-RU" sz="2400" dirty="0" smtClean="0"/>
              <a:t>группы, группы класса, общие чаты. Будьте главным авторитетом в интернет жизни детей.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Используйте технические </a:t>
            </a:r>
            <a:r>
              <a:rPr lang="ru-RU" sz="2400" dirty="0"/>
              <a:t>средства и решения для детской онлайн </a:t>
            </a:r>
            <a:r>
              <a:rPr lang="ru-RU" sz="2400" dirty="0" smtClean="0"/>
              <a:t>безопасности.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Организуйте специальное информирование и обучение детей, учителей и родителей. Помочь в этом могут экспертные площадки. Такие как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kids.kaspersky.ru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36" y="1831421"/>
            <a:ext cx="3224489" cy="32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 txBox="1">
            <a:spLocks/>
          </p:cNvSpPr>
          <p:nvPr/>
        </p:nvSpPr>
        <p:spPr>
          <a:xfrm>
            <a:off x="423219" y="349736"/>
            <a:ext cx="11345562" cy="477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Защита дома + образовательное учреждение + образование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06" y="2362338"/>
            <a:ext cx="6363588" cy="2124371"/>
          </a:xfrm>
          <a:prstGeom prst="rect">
            <a:avLst/>
          </a:prstGeom>
        </p:spPr>
      </p:pic>
      <p:pic>
        <p:nvPicPr>
          <p:cNvPr id="10" name="Picture 2" descr="Image result for kaspersky safekid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35" y="4486709"/>
            <a:ext cx="4774756" cy="19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133" y="1008694"/>
            <a:ext cx="5115639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3" y="3262817"/>
            <a:ext cx="2777790" cy="277779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4551" y="385422"/>
            <a:ext cx="8597828" cy="477054"/>
          </a:xfrm>
        </p:spPr>
        <p:txBody>
          <a:bodyPr wrap="square">
            <a:spAutoFit/>
          </a:bodyPr>
          <a:lstStyle/>
          <a:p>
            <a:r>
              <a:rPr lang="ru-RU" sz="2400" spc="-20" dirty="0" smtClean="0"/>
              <a:t>Что можно сделать для семьи</a:t>
            </a:r>
            <a:endParaRPr lang="ru-RU" sz="2400" spc="-20" dirty="0"/>
          </a:p>
        </p:txBody>
      </p:sp>
      <p:sp>
        <p:nvSpPr>
          <p:cNvPr id="7" name="object 9"/>
          <p:cNvSpPr txBox="1"/>
          <p:nvPr/>
        </p:nvSpPr>
        <p:spPr>
          <a:xfrm>
            <a:off x="9615959" y="1766229"/>
            <a:ext cx="2436324" cy="473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7" marR="7697">
              <a:lnSpc>
                <a:spcPct val="928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Museo Sans 300"/>
              </a:rPr>
              <a:t>KASPERSKY SAFE KIDS</a:t>
            </a:r>
          </a:p>
          <a:p>
            <a:pPr marL="7697" marR="7697">
              <a:lnSpc>
                <a:spcPct val="92800"/>
              </a:lnSpc>
            </a:pPr>
            <a:endParaRPr lang="en-US" sz="1200" b="1" spc="6" dirty="0">
              <a:solidFill>
                <a:schemeClr val="tx1">
                  <a:lumMod val="75000"/>
                  <a:lumOff val="25000"/>
                </a:schemeClr>
              </a:solidFill>
              <a:cs typeface="Museo Sans 30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Kaspersky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Kids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помогает родителям ограничить доступ ребенка к нежелательным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приложениям, сайтам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информации, регулировать время, которое дети проводят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компьютером или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мобильным устройством,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быть в курсе того,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где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находится ребенок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Входит в состав Kaspersky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Security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Для компьютеров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Windows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 также мобильных устройств.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9230591" y="1766229"/>
            <a:ext cx="153456" cy="160164"/>
            <a:chOff x="15025691" y="10564439"/>
            <a:chExt cx="253203" cy="264271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5025691" y="10696575"/>
              <a:ext cx="253203" cy="0"/>
            </a:xfrm>
            <a:prstGeom prst="line">
              <a:avLst/>
            </a:prstGeom>
            <a:ln w="63500">
              <a:solidFill>
                <a:srgbClr val="099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15278894" y="10564439"/>
              <a:ext cx="0" cy="264271"/>
            </a:xfrm>
            <a:prstGeom prst="line">
              <a:avLst/>
            </a:prstGeom>
            <a:ln w="63500">
              <a:solidFill>
                <a:srgbClr val="099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bject 9"/>
          <p:cNvSpPr txBox="1"/>
          <p:nvPr/>
        </p:nvSpPr>
        <p:spPr>
          <a:xfrm>
            <a:off x="6362299" y="2244488"/>
            <a:ext cx="275338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6E61"/>
            </a:solidFill>
          </a:ln>
        </p:spPr>
        <p:txBody>
          <a:bodyPr vert="horz" wrap="square" lIns="43636" tIns="0" rIns="0" bIns="0" rtlCol="0">
            <a:spAutoFit/>
          </a:bodyPr>
          <a:lstStyle>
            <a:defPPr>
              <a:defRPr lang="ru-RU"/>
            </a:defPPr>
            <a:lvl1pPr>
              <a:defRPr sz="3600" b="1" spc="10">
                <a:solidFill>
                  <a:srgbClr val="006E61"/>
                </a:solidFill>
                <a:latin typeface="+mj-lt"/>
                <a:cs typeface="Museo Sans 300"/>
              </a:defRPr>
            </a:lvl1pPr>
          </a:lstStyle>
          <a:p>
            <a:pPr algn="ctr"/>
            <a:r>
              <a:rPr lang="ru-RU" sz="1800" dirty="0"/>
              <a:t>Мы заботимся </a:t>
            </a:r>
            <a:endParaRPr lang="ru-RU" sz="1800" dirty="0" smtClean="0"/>
          </a:p>
          <a:p>
            <a:pPr algn="ctr"/>
            <a:r>
              <a:rPr lang="ru-RU" sz="1800" dirty="0" smtClean="0"/>
              <a:t>о </a:t>
            </a:r>
            <a:r>
              <a:rPr lang="ru-RU" sz="1800" dirty="0"/>
              <a:t>безопасности </a:t>
            </a:r>
            <a:endParaRPr lang="ru-RU" sz="1800" dirty="0" smtClean="0"/>
          </a:p>
          <a:p>
            <a:pPr algn="ctr"/>
            <a:r>
              <a:rPr lang="ru-RU" sz="1800" dirty="0" smtClean="0"/>
              <a:t>ваших </a:t>
            </a:r>
            <a:r>
              <a:rPr lang="ru-RU" sz="1800" dirty="0"/>
              <a:t>детей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70" y="361946"/>
            <a:ext cx="764510" cy="1081236"/>
          </a:xfrm>
          <a:prstGeom prst="rect">
            <a:avLst/>
          </a:prstGeom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4193" y="1766229"/>
          <a:ext cx="5594292" cy="40036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45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301"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Фильтр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онлайн-контента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использования приложений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использования устройства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Советы профессионального психолога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Поиск ребенка на карте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заряда батареи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активности в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соцсетях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мобильных контактов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Мгновенные уведомления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4" name="Freeform 6"/>
          <p:cNvSpPr>
            <a:spLocks/>
          </p:cNvSpPr>
          <p:nvPr/>
        </p:nvSpPr>
        <p:spPr bwMode="auto">
          <a:xfrm>
            <a:off x="5079321" y="3494256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3275924" y="2640136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3275924" y="3061461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3275924" y="3481722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080119" y="5041648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5079321" y="4617008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5079321" y="4244705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5079321" y="3868495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2" name="Freeform 6"/>
          <p:cNvSpPr>
            <a:spLocks/>
          </p:cNvSpPr>
          <p:nvPr/>
        </p:nvSpPr>
        <p:spPr bwMode="auto">
          <a:xfrm>
            <a:off x="5079321" y="3050104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5079321" y="2624802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>
            <a:off x="5079321" y="2189387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>
            <a:off x="5080119" y="5479903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6" name="Freeform 6"/>
          <p:cNvSpPr>
            <a:spLocks/>
          </p:cNvSpPr>
          <p:nvPr/>
        </p:nvSpPr>
        <p:spPr bwMode="auto">
          <a:xfrm>
            <a:off x="3275924" y="2201021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7" name="TextBox 46"/>
          <p:cNvSpPr txBox="1"/>
          <p:nvPr/>
        </p:nvSpPr>
        <p:spPr>
          <a:xfrm>
            <a:off x="2616730" y="1576452"/>
            <a:ext cx="1588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2800" b="1"/>
            </a:lvl1pPr>
          </a:lstStyle>
          <a:p>
            <a:r>
              <a:rPr lang="en-US" sz="1200" dirty="0"/>
              <a:t>Kaspersky Safe Kids</a:t>
            </a:r>
          </a:p>
          <a:p>
            <a:r>
              <a:rPr lang="en-US" sz="1200" dirty="0"/>
              <a:t>Free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074749" y="1535955"/>
            <a:ext cx="21743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Kaspersky Safe Kids</a:t>
            </a:r>
          </a:p>
          <a:p>
            <a:pPr algn="ctr"/>
            <a:r>
              <a:rPr lang="en-US" sz="1200" b="1" dirty="0"/>
              <a:t>Premium</a:t>
            </a:r>
            <a:endParaRPr lang="ru-RU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00924" y="6227939"/>
            <a:ext cx="2401455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0" i="1" dirty="0"/>
              <a:t>* </a:t>
            </a:r>
            <a:r>
              <a:rPr lang="ru-RU" sz="970" i="1" dirty="0"/>
              <a:t>С ограничениями для устройств </a:t>
            </a:r>
            <a:r>
              <a:rPr lang="en-US" sz="970" i="1" dirty="0"/>
              <a:t>iOS</a:t>
            </a:r>
            <a:endParaRPr lang="ru-RU" sz="970" i="1" dirty="0"/>
          </a:p>
        </p:txBody>
      </p:sp>
    </p:spTree>
    <p:extLst>
      <p:ext uri="{BB962C8B-B14F-4D97-AF65-F5344CB8AC3E}">
        <p14:creationId xmlns:p14="http://schemas.microsoft.com/office/powerpoint/2010/main" val="29382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77" y="174171"/>
            <a:ext cx="4215937" cy="1407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7503" y="1757152"/>
            <a:ext cx="46267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Веб контроль – более 40 категорий</a:t>
            </a:r>
            <a:r>
              <a:rPr lang="en-US" sz="2400" dirty="0" smtClean="0"/>
              <a:t> </a:t>
            </a:r>
            <a:r>
              <a:rPr lang="ru-RU" sz="2400" dirty="0" smtClean="0"/>
              <a:t>веб сайтов, </a:t>
            </a:r>
            <a:r>
              <a:rPr lang="ru-RU" sz="2400" b="1" dirty="0" smtClean="0"/>
              <a:t>полная поддержка </a:t>
            </a:r>
            <a:r>
              <a:rPr lang="ru-RU" sz="2400" b="1" dirty="0"/>
              <a:t>ФЗ-114, -139, -152, -</a:t>
            </a:r>
            <a:r>
              <a:rPr lang="ru-RU" sz="2400" b="1" dirty="0" smtClean="0"/>
              <a:t>436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Контроль </a:t>
            </a:r>
            <a:r>
              <a:rPr lang="en-US" sz="2400" dirty="0" smtClean="0"/>
              <a:t>SSL </a:t>
            </a:r>
            <a:r>
              <a:rPr lang="ru-RU" sz="2400" dirty="0" smtClean="0"/>
              <a:t>траффика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Поддержка протокола </a:t>
            </a:r>
            <a:r>
              <a:rPr lang="en-US" sz="2400" dirty="0" smtClean="0"/>
              <a:t>ICAP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Детектирование Вредоносного 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Детектирование зараженных документов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Защита от шифровальщиков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050" name="img778771" descr="84b2a59e-4ebc-49a6-9206-0d0db1d9aa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0" y="1095761"/>
            <a:ext cx="6705276" cy="491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 txBox="1">
            <a:spLocks/>
          </p:cNvSpPr>
          <p:nvPr/>
        </p:nvSpPr>
        <p:spPr>
          <a:xfrm>
            <a:off x="423219" y="349736"/>
            <a:ext cx="11345562" cy="477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можно сделать для школы?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0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17715" y="362253"/>
            <a:ext cx="11440885" cy="1631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Лаборатория </a:t>
            </a:r>
            <a:r>
              <a:rPr lang="ru-RU" dirty="0" err="1" smtClean="0"/>
              <a:t>касперского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и издательство просвещение - учителям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15" y="2148595"/>
            <a:ext cx="12163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Информационная безопасность или на расстоянии одного вируса – учебное пособие для 7</a:t>
            </a:r>
            <a:r>
              <a:rPr lang="en-US" b="1" dirty="0" smtClean="0"/>
              <a:t>-9 </a:t>
            </a:r>
            <a:r>
              <a:rPr lang="ru-RU" b="1" dirty="0" smtClean="0"/>
              <a:t>классов.</a:t>
            </a:r>
          </a:p>
          <a:p>
            <a:endParaRPr lang="ru-RU" dirty="0"/>
          </a:p>
          <a:p>
            <a:r>
              <a:rPr lang="ru-RU" dirty="0" smtClean="0"/>
              <a:t>Автор – </a:t>
            </a:r>
            <a:r>
              <a:rPr lang="ru-RU" dirty="0" err="1" smtClean="0"/>
              <a:t>Наместникова</a:t>
            </a:r>
            <a:r>
              <a:rPr lang="ru-RU" dirty="0" smtClean="0"/>
              <a:t> Мария Сергеевна</a:t>
            </a:r>
            <a:endParaRPr lang="ru-RU" dirty="0"/>
          </a:p>
        </p:txBody>
      </p:sp>
      <p:pic>
        <p:nvPicPr>
          <p:cNvPr id="2052" name="Picture 4" descr="Image result for Ð¼Ð°ÑÐ¸Ñ Ð½Ð°Ð¼ÐµÑÑÐ½Ð¸ÐºÐ¾Ð²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04" y="2743200"/>
            <a:ext cx="2337386" cy="29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219" y="3415670"/>
            <a:ext cx="82657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Уникальный материал – создан лучшими экспертами по информационной безопасности совместно с редакторами ведущего издательства учебной литературы в стране.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Предназначен для 7</a:t>
            </a:r>
            <a:r>
              <a:rPr lang="en-US" dirty="0" smtClean="0"/>
              <a:t>-9</a:t>
            </a:r>
            <a:r>
              <a:rPr lang="ru-RU" dirty="0" err="1" smtClean="0"/>
              <a:t>ых</a:t>
            </a:r>
            <a:r>
              <a:rPr lang="ru-RU" dirty="0" smtClean="0"/>
              <a:t> классов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Пособие реализует требования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3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СМАРТФОН ИЛИ ПЛАНШЕТ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2270" y="856389"/>
            <a:ext cx="10555543" cy="1877437"/>
          </a:xfrm>
        </p:spPr>
        <p:txBody>
          <a:bodyPr wrap="square"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A88E"/>
                </a:solidFill>
                <a:latin typeface="+mj-lt"/>
              </a:rPr>
              <a:t>У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54</a:t>
            </a:r>
            <a:r>
              <a:rPr lang="en-US" sz="2000" b="1" dirty="0">
                <a:solidFill>
                  <a:srgbClr val="00A88E"/>
                </a:solidFill>
                <a:latin typeface="+mj-lt"/>
              </a:rPr>
              <a:t>%</a:t>
            </a:r>
            <a:r>
              <a:rPr lang="en-US" sz="2000" dirty="0">
                <a:solidFill>
                  <a:srgbClr val="00A88E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детей </a:t>
            </a:r>
            <a:r>
              <a:rPr lang="ru-RU" sz="2000" dirty="0"/>
              <a:t>в возрасте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4-6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лет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/>
              <a:t>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11-14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 smtClean="0">
                <a:solidFill>
                  <a:srgbClr val="00A88E"/>
                </a:solidFill>
                <a:latin typeface="+mj-lt"/>
              </a:rPr>
              <a:t>годам </a:t>
            </a:r>
            <a:r>
              <a:rPr lang="ru-RU" sz="2000" dirty="0" smtClean="0"/>
              <a:t>этот </a:t>
            </a:r>
            <a:r>
              <a:rPr lang="ru-RU" sz="2000" dirty="0"/>
              <a:t>показатель достигает отметки в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97</a:t>
            </a:r>
            <a:r>
              <a:rPr lang="en-US" sz="2000" dirty="0">
                <a:solidFill>
                  <a:srgbClr val="00A88E"/>
                </a:solidFill>
                <a:latin typeface="+mj-lt"/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194581-CA72-473B-8810-1FD960A0D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A82609-4A51-41F7-8560-7D5CC0F26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" y="944563"/>
            <a:ext cx="565348" cy="57626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3F62D2D8-691D-4CCA-BDBF-C72E49200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" b="40443"/>
          <a:stretch/>
        </p:blipFill>
        <p:spPr>
          <a:xfrm>
            <a:off x="796862" y="2018549"/>
            <a:ext cx="4390234" cy="3983061"/>
          </a:xfrm>
          <a:prstGeom prst="rect">
            <a:avLst/>
          </a:prstGeom>
        </p:spPr>
      </p:pic>
      <p:sp>
        <p:nvSpPr>
          <p:cNvPr id="293" name="Rectangle 292">
            <a:extLst>
              <a:ext uri="{FF2B5EF4-FFF2-40B4-BE49-F238E27FC236}">
                <a16:creationId xmlns:a16="http://schemas.microsoft.com/office/drawing/2014/main" xmlns="" id="{67AD7ADF-50B6-4710-AB2B-D00AFB40C216}"/>
              </a:ext>
            </a:extLst>
          </p:cNvPr>
          <p:cNvSpPr/>
          <p:nvPr/>
        </p:nvSpPr>
        <p:spPr>
          <a:xfrm>
            <a:off x="6141760" y="2461171"/>
            <a:ext cx="5722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</a:rPr>
              <a:t>Взрослые сами активно приучают детей к гаджетам - </a:t>
            </a:r>
            <a:r>
              <a:rPr lang="ru-RU" sz="2000" b="1" dirty="0">
                <a:solidFill>
                  <a:srgbClr val="00A88E"/>
                </a:solidFill>
                <a:latin typeface="Museo Sans Cyrl 700"/>
              </a:rPr>
              <a:t>92</a:t>
            </a:r>
            <a:r>
              <a:rPr lang="en-US" sz="2000" b="1" dirty="0">
                <a:solidFill>
                  <a:srgbClr val="00A88E"/>
                </a:solidFill>
                <a:latin typeface="Museo Sans Cyrl 700"/>
              </a:rPr>
              <a:t>%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A88E"/>
                </a:solidFill>
                <a:latin typeface="Museo Sans Cyrl 700"/>
              </a:rPr>
              <a:t>родителей</a:t>
            </a:r>
            <a:r>
              <a:rPr lang="ru-RU" sz="2000" dirty="0">
                <a:solidFill>
                  <a:srgbClr val="000000"/>
                </a:solidFill>
              </a:rPr>
              <a:t> детей в возрасте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A88E"/>
                </a:solidFill>
                <a:latin typeface="Museo Sans Cyrl 700"/>
              </a:rPr>
              <a:t>4-6</a:t>
            </a:r>
            <a:r>
              <a:rPr lang="ru-RU" sz="2000" dirty="0">
                <a:solidFill>
                  <a:srgbClr val="000000"/>
                </a:solidFill>
                <a:latin typeface="Museo Sans Cyrl 700"/>
              </a:rPr>
              <a:t> </a:t>
            </a:r>
            <a:r>
              <a:rPr lang="ru-RU" sz="2000" b="1" dirty="0">
                <a:solidFill>
                  <a:srgbClr val="00A88E"/>
                </a:solidFill>
                <a:latin typeface="Museo Sans Cyrl 700"/>
              </a:rPr>
              <a:t>лет</a:t>
            </a:r>
            <a:r>
              <a:rPr lang="ru-RU" sz="2000" dirty="0">
                <a:solidFill>
                  <a:srgbClr val="000000"/>
                </a:solidFill>
                <a:latin typeface="Museo Sans Cyrl 700"/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используют девайсы для обучения / развития ребенка. </a:t>
            </a:r>
          </a:p>
          <a:p>
            <a:pPr lvl="0"/>
            <a:endParaRPr lang="ru-RU" sz="2000" dirty="0">
              <a:solidFill>
                <a:srgbClr val="000000"/>
              </a:solidFill>
            </a:endParaRPr>
          </a:p>
          <a:p>
            <a:pPr lvl="0"/>
            <a:r>
              <a:rPr lang="ru-RU" sz="2000" dirty="0">
                <a:solidFill>
                  <a:srgbClr val="00A88E"/>
                </a:solidFill>
                <a:latin typeface="Museo Sans Cyrl 700"/>
              </a:rPr>
              <a:t>Почти половина </a:t>
            </a:r>
            <a:r>
              <a:rPr lang="ru-RU" sz="2000" dirty="0">
                <a:solidFill>
                  <a:srgbClr val="000000"/>
                </a:solidFill>
              </a:rPr>
              <a:t>родителей часто используют мобильные устройства в поездке, чтобы занять ребенка.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1A2C2D36-00B0-41BC-B8ED-7E7771267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65849" y="2733826"/>
            <a:ext cx="540000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5B6A684A-4668-4738-BDC0-2EC8297E54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65849" y="4094510"/>
            <a:ext cx="540000" cy="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40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423219" y="239248"/>
            <a:ext cx="12910457" cy="477054"/>
          </a:xfrm>
        </p:spPr>
        <p:txBody>
          <a:bodyPr/>
          <a:lstStyle/>
          <a:p>
            <a:r>
              <a:rPr lang="ru-RU" dirty="0" smtClean="0"/>
              <a:t>Учебное пособие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559" y="716302"/>
            <a:ext cx="7791582" cy="526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994319" cy="1749231"/>
          </a:xfrm>
        </p:spPr>
        <p:txBody>
          <a:bodyPr/>
          <a:lstStyle/>
          <a:p>
            <a:r>
              <a:rPr lang="ru-RU" dirty="0" smtClean="0"/>
              <a:t>Образовательные инициативы!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7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 smtClean="0"/>
              <a:t>Kids.Kaspersky.ru</a:t>
            </a:r>
            <a:r>
              <a:rPr lang="ru-RU" dirty="0" smtClean="0"/>
              <a:t> - детям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2" y="791164"/>
            <a:ext cx="8115156" cy="54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 smtClean="0"/>
              <a:t>Kids.Kaspersky.ru</a:t>
            </a:r>
            <a:r>
              <a:rPr lang="ru-RU" dirty="0" smtClean="0"/>
              <a:t> - детям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359" y="958396"/>
            <a:ext cx="10424808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 smtClean="0"/>
              <a:t>Kids.Kaspersky.ru - </a:t>
            </a:r>
            <a:r>
              <a:rPr lang="ru-RU" dirty="0" smtClean="0"/>
              <a:t>Родителям</a:t>
            </a:r>
            <a:r>
              <a:rPr lang="en-US" dirty="0" smtClean="0"/>
              <a:t> </a:t>
            </a:r>
            <a:r>
              <a:rPr lang="ru-RU" dirty="0" smtClean="0"/>
              <a:t>и учителям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959" y="854202"/>
            <a:ext cx="7446941" cy="55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 игры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45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" y="1674893"/>
            <a:ext cx="7124974" cy="3728736"/>
          </a:xfrm>
          <a:prstGeom prst="rect">
            <a:avLst/>
          </a:prstGeom>
        </p:spPr>
      </p:pic>
      <p:sp>
        <p:nvSpPr>
          <p:cNvPr id="7" name="object 9"/>
          <p:cNvSpPr txBox="1"/>
          <p:nvPr/>
        </p:nvSpPr>
        <p:spPr>
          <a:xfrm>
            <a:off x="7821881" y="1478184"/>
            <a:ext cx="4053744" cy="4122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7" marR="7697">
              <a:lnSpc>
                <a:spcPct val="92800"/>
              </a:lnSpc>
            </a:pPr>
            <a:r>
              <a:rPr lang="ru-RU" dirty="0" smtClean="0"/>
              <a:t>«</a:t>
            </a:r>
            <a:r>
              <a:rPr lang="ru-RU" dirty="0"/>
              <a:t>Лаборатория Касперского» выпустила </a:t>
            </a:r>
            <a:r>
              <a:rPr lang="ru-RU" dirty="0" smtClean="0"/>
              <a:t>игру </a:t>
            </a:r>
            <a:r>
              <a:rPr lang="ru-RU" dirty="0"/>
              <a:t>для подростков «</a:t>
            </a:r>
            <a:r>
              <a:rPr lang="ru-RU" dirty="0" err="1"/>
              <a:t>Трансформеры</a:t>
            </a:r>
            <a:r>
              <a:rPr lang="ru-RU" dirty="0"/>
              <a:t>: </a:t>
            </a:r>
            <a:r>
              <a:rPr lang="ru-RU" dirty="0" err="1"/>
              <a:t>Бамблби</a:t>
            </a:r>
            <a:r>
              <a:rPr lang="ru-RU" dirty="0"/>
              <a:t>. Защитник», которая поможет им узнать больше о </a:t>
            </a:r>
            <a:r>
              <a:rPr lang="ru-RU" dirty="0" err="1"/>
              <a:t>кибербезопасности</a:t>
            </a:r>
            <a:r>
              <a:rPr lang="ru-RU" dirty="0" smtClean="0"/>
              <a:t>.</a:t>
            </a:r>
            <a:endParaRPr lang="en-US" dirty="0" smtClean="0"/>
          </a:p>
          <a:p>
            <a:pPr marL="7697" marR="7697">
              <a:lnSpc>
                <a:spcPct val="92800"/>
              </a:lnSpc>
            </a:pPr>
            <a:r>
              <a:rPr lang="ru-RU" dirty="0" smtClean="0"/>
              <a:t> </a:t>
            </a:r>
            <a:endParaRPr lang="en-US" dirty="0" smtClean="0"/>
          </a:p>
          <a:p>
            <a:pPr marL="7697" marR="7697">
              <a:lnSpc>
                <a:spcPct val="92800"/>
              </a:lnSpc>
            </a:pPr>
            <a:r>
              <a:rPr lang="ru-RU" dirty="0" smtClean="0"/>
              <a:t>Игрокам </a:t>
            </a:r>
            <a:r>
              <a:rPr lang="ru-RU" dirty="0"/>
              <a:t>предстоит столкнуться с секретами загадочных инопланетных технологий, выстроить отношения с различными персонажами, пройти 17 глав истории и в итоге спасти Землю. </a:t>
            </a:r>
            <a:endParaRPr lang="en-US" dirty="0" smtClean="0"/>
          </a:p>
          <a:p>
            <a:pPr marL="7697" marR="7697">
              <a:lnSpc>
                <a:spcPct val="92800"/>
              </a:lnSpc>
            </a:pPr>
            <a:endParaRPr lang="en-US" dirty="0"/>
          </a:p>
          <a:p>
            <a:pPr marL="7697" marR="7697">
              <a:lnSpc>
                <a:spcPct val="92800"/>
              </a:lnSpc>
            </a:pPr>
            <a:r>
              <a:rPr lang="ru-RU" dirty="0" smtClean="0"/>
              <a:t>Игру </a:t>
            </a:r>
            <a:r>
              <a:rPr lang="ru-RU" dirty="0"/>
              <a:t>можно бесплатно скачать в официальных магазинах приложений </a:t>
            </a:r>
            <a:r>
              <a:rPr lang="en-US" u="sng" dirty="0">
                <a:hlinkClick r:id="rId3"/>
              </a:rPr>
              <a:t>App Store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u="sng" dirty="0" smtClean="0">
                <a:hlinkClick r:id="rId4"/>
              </a:rPr>
              <a:t>Google </a:t>
            </a:r>
            <a:r>
              <a:rPr lang="en-US" u="sng" dirty="0">
                <a:hlinkClick r:id="rId4"/>
              </a:rPr>
              <a:t>Play</a:t>
            </a:r>
            <a:r>
              <a:rPr lang="ru-RU" dirty="0"/>
              <a:t>.  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423219" y="2084231"/>
            <a:ext cx="9482781" cy="3785652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Спасибо!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Читайте </a:t>
            </a:r>
            <a:r>
              <a:rPr lang="ru-RU" sz="2400" smtClean="0">
                <a:solidFill>
                  <a:schemeClr val="tx2"/>
                </a:solidFill>
              </a:rPr>
              <a:t>о детской (</a:t>
            </a:r>
            <a:r>
              <a:rPr lang="ru-RU" sz="2400" dirty="0" smtClean="0">
                <a:solidFill>
                  <a:schemeClr val="tx2"/>
                </a:solidFill>
              </a:rPr>
              <a:t>и не только) безопасности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https://kids.kaspersky.ru/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https</a:t>
            </a:r>
            <a:r>
              <a:rPr lang="en-US" sz="2400" dirty="0">
                <a:solidFill>
                  <a:srgbClr val="FF0000"/>
                </a:solidFill>
              </a:rPr>
              <a:t>://</a:t>
            </a:r>
            <a:r>
              <a:rPr lang="en-US" sz="2400" dirty="0" smtClean="0">
                <a:solidFill>
                  <a:srgbClr val="FF0000"/>
                </a:solidFill>
              </a:rPr>
              <a:t>www.kaspersky.ru/blog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34" y="500742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636" y="854623"/>
            <a:ext cx="11309149" cy="2369880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latin typeface="+mj-lt"/>
              </a:rPr>
              <a:t>Второй год подряд доля детей, которые не могут обойтись без гаджетов, достигает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85%</a:t>
            </a:r>
            <a:r>
              <a:rPr lang="ru-RU" sz="2000" b="1" dirty="0">
                <a:latin typeface="+mj-lt"/>
              </a:rPr>
              <a:t>.</a:t>
            </a:r>
            <a:endParaRPr lang="ru-RU" sz="2000" dirty="0"/>
          </a:p>
          <a:p>
            <a:endParaRPr lang="ru-RU" sz="1800" dirty="0"/>
          </a:p>
          <a:p>
            <a:r>
              <a:rPr lang="ru-RU" sz="1800" dirty="0"/>
              <a:t>В частности,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более 70% </a:t>
            </a:r>
            <a:r>
              <a:rPr lang="ru-RU" sz="1800" dirty="0"/>
              <a:t>не могут обойтись без своего смартфона. С возрастом этот показатель увеличивается, и к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16-18 годам </a:t>
            </a:r>
            <a:r>
              <a:rPr lang="ru-RU" sz="1800" dirty="0"/>
              <a:t>достигает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85%</a:t>
            </a:r>
            <a:r>
              <a:rPr lang="ru-RU" sz="1800" dirty="0"/>
              <a:t>. В прошлом году этот показатель был чуть ниже – на уровне </a:t>
            </a:r>
            <a:r>
              <a:rPr lang="ru-RU" sz="1800" b="1" dirty="0">
                <a:solidFill>
                  <a:srgbClr val="00A88E"/>
                </a:solidFill>
                <a:latin typeface="+mj-lt"/>
              </a:rPr>
              <a:t>80</a:t>
            </a:r>
            <a:r>
              <a:rPr lang="en-US" sz="1800" b="1" dirty="0">
                <a:solidFill>
                  <a:srgbClr val="00A88E"/>
                </a:solidFill>
                <a:latin typeface="+mj-lt"/>
              </a:rPr>
              <a:t>%</a:t>
            </a:r>
            <a:r>
              <a:rPr lang="ru-RU" sz="1800" dirty="0"/>
              <a:t>. 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194581-CA72-473B-8810-1FD960A0D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5513CF-9DA2-4122-9D06-7FD164268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" y="944563"/>
            <a:ext cx="565348" cy="5762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5709ACC-8293-4C27-8E27-EE67C4D9CC42}"/>
              </a:ext>
            </a:extLst>
          </p:cNvPr>
          <p:cNvGrpSpPr/>
          <p:nvPr/>
        </p:nvGrpSpPr>
        <p:grpSpPr>
          <a:xfrm>
            <a:off x="587051" y="2726801"/>
            <a:ext cx="4545978" cy="3585881"/>
            <a:chOff x="423219" y="2146590"/>
            <a:chExt cx="5067140" cy="39969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7CD538D-5B8A-4EAF-84CF-37BEE0D7D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D2439BF5-C54A-4F99-8952-589D18922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1571"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C757D11-5430-43BF-9B61-1A56F1C84964}"/>
              </a:ext>
            </a:extLst>
          </p:cNvPr>
          <p:cNvSpPr/>
          <p:nvPr/>
        </p:nvSpPr>
        <p:spPr>
          <a:xfrm>
            <a:off x="5860686" y="272680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Museo Sans Cyrl 700"/>
              </a:rPr>
              <a:t>Около трети детей в возрасте </a:t>
            </a:r>
            <a:r>
              <a:rPr lang="ru-RU" b="1" dirty="0">
                <a:solidFill>
                  <a:srgbClr val="00A88E"/>
                </a:solidFill>
                <a:latin typeface="Museo Sans Cyrl 700"/>
              </a:rPr>
              <a:t>15-18 лет </a:t>
            </a:r>
            <a:r>
              <a:rPr lang="ru-RU" b="1" dirty="0">
                <a:solidFill>
                  <a:srgbClr val="000000"/>
                </a:solidFill>
                <a:latin typeface="Museo Sans Cyrl 700"/>
              </a:rPr>
              <a:t>проводят в интернете почти все свободное время.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b="1" dirty="0">
                <a:solidFill>
                  <a:srgbClr val="00A88E"/>
                </a:solidFill>
                <a:latin typeface="Museo Sans Cyrl 700"/>
              </a:rPr>
              <a:t>Почти половина </a:t>
            </a:r>
            <a:r>
              <a:rPr lang="ru-RU" dirty="0">
                <a:solidFill>
                  <a:srgbClr val="000000"/>
                </a:solidFill>
              </a:rPr>
              <a:t>детей признается, что скрывает от своих родителей что-то из своей интернет-жизни. Чаще всего это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useo Sans Cyrl 700"/>
              </a:rPr>
              <a:t>время</a:t>
            </a:r>
            <a:r>
              <a:rPr lang="ru-RU" dirty="0">
                <a:solidFill>
                  <a:srgbClr val="000000"/>
                </a:solidFill>
              </a:rPr>
              <a:t>, которое они проводят перед экраном, а также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useo Sans Cyrl 700"/>
              </a:rPr>
              <a:t>сайты</a:t>
            </a:r>
            <a:r>
              <a:rPr lang="ru-RU" dirty="0">
                <a:solidFill>
                  <a:srgbClr val="000000"/>
                </a:solidFill>
              </a:rPr>
              <a:t>, на которые они заходят, и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useo Sans Cyrl 700"/>
              </a:rPr>
              <a:t>фильмы/сериалы</a:t>
            </a:r>
            <a:r>
              <a:rPr lang="ru-RU" dirty="0">
                <a:solidFill>
                  <a:srgbClr val="000000"/>
                </a:solidFill>
              </a:rPr>
              <a:t>, не подходящие по возрасту. 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>
                <a:solidFill>
                  <a:srgbClr val="000000"/>
                </a:solidFill>
              </a:rPr>
              <a:t>Почти у </a:t>
            </a:r>
            <a:r>
              <a:rPr lang="ru-RU" b="1" dirty="0">
                <a:solidFill>
                  <a:srgbClr val="00A88E"/>
                </a:solidFill>
                <a:latin typeface="Museo Sans Cyrl 700"/>
              </a:rPr>
              <a:t>трети родителей</a:t>
            </a:r>
            <a:r>
              <a:rPr lang="ru-RU" b="1" dirty="0">
                <a:solidFill>
                  <a:srgbClr val="000000"/>
                </a:solidFill>
                <a:latin typeface="Museo Sans Cyrl 700"/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возникали конфликты с детьми в возрасте </a:t>
            </a:r>
            <a:r>
              <a:rPr lang="ru-RU" b="1" dirty="0">
                <a:solidFill>
                  <a:srgbClr val="00A88E"/>
                </a:solidFill>
                <a:latin typeface="Museo Sans Cyrl 700"/>
              </a:rPr>
              <a:t>11-14 лет </a:t>
            </a:r>
            <a:r>
              <a:rPr lang="ru-RU" dirty="0">
                <a:solidFill>
                  <a:srgbClr val="000000"/>
                </a:solidFill>
              </a:rPr>
              <a:t>из-за онлайн-жизни ребенка. Это возрастная группа с самым высоким таким показателем.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36E2118-DA5A-4C61-AFD3-83734AF23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60" y="2735433"/>
            <a:ext cx="576905" cy="5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362CF-A62A-4723-92FA-FD1BD3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детей в </a:t>
            </a:r>
            <a:r>
              <a:rPr lang="ru-RU" i="1" u="sng" dirty="0">
                <a:latin typeface="+mn-lt"/>
              </a:rPr>
              <a:t>2018</a:t>
            </a:r>
            <a:r>
              <a:rPr lang="ru-RU" dirty="0"/>
              <a:t> </a:t>
            </a:r>
            <a:r>
              <a:rPr lang="en-US" dirty="0"/>
              <a:t>Vs</a:t>
            </a:r>
            <a:r>
              <a:rPr lang="ru-RU" dirty="0"/>
              <a:t>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F91EAA-D234-43B9-B732-1A650A8548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25744" y="864593"/>
            <a:ext cx="10648662" cy="553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Дети стали больше использовать интернет для онлайн-покупок, поиска информации, общения и учебы</a:t>
            </a:r>
            <a:r>
              <a:rPr lang="en-US" dirty="0"/>
              <a:t> </a:t>
            </a:r>
            <a:r>
              <a:rPr lang="ru-RU" dirty="0"/>
              <a:t>и чуть меньше </a:t>
            </a:r>
            <a:r>
              <a:rPr lang="ru-RU" dirty="0" smtClean="0"/>
              <a:t>для компьютерных игр.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591CE3-87C0-4B22-9A09-B0EB7243B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D27A39-9C3D-4528-855C-4D7206ED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C76F8E-2ED3-4AAA-AE36-3D4D72FC5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955905"/>
            <a:ext cx="576905" cy="5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8C5D6D-70BC-4EC4-97D3-8643C3499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56" y="1790700"/>
            <a:ext cx="1565744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D1E10E-30A8-4A73-B920-4308B2059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19" y="1790700"/>
            <a:ext cx="1291137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68B66A-E46F-41CC-A36A-432933363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37" y="1855489"/>
            <a:ext cx="4114801" cy="362725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9EB71BF-BD52-48EC-BD34-C305F6720E6C}"/>
              </a:ext>
            </a:extLst>
          </p:cNvPr>
          <p:cNvGrpSpPr/>
          <p:nvPr/>
        </p:nvGrpSpPr>
        <p:grpSpPr>
          <a:xfrm>
            <a:off x="5521656" y="1238162"/>
            <a:ext cx="2662872" cy="1410464"/>
            <a:chOff x="5828860" y="1240745"/>
            <a:chExt cx="2662872" cy="14104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2B2E607-3813-4392-97AC-607B37F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66" y="1661591"/>
              <a:ext cx="574957" cy="5279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EE6FDCA-B235-4708-831B-59D95ABBD3D0}"/>
                </a:ext>
              </a:extLst>
            </p:cNvPr>
            <p:cNvSpPr/>
            <p:nvPr/>
          </p:nvSpPr>
          <p:spPr>
            <a:xfrm>
              <a:off x="5828860" y="2189544"/>
              <a:ext cx="1010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Общаюсь с друзьями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71337AC6-1FF8-4E8A-B99E-6B7A0891DDC9}"/>
                </a:ext>
              </a:extLst>
            </p:cNvPr>
            <p:cNvGrpSpPr/>
            <p:nvPr/>
          </p:nvGrpSpPr>
          <p:grpSpPr>
            <a:xfrm>
              <a:off x="6709304" y="1630059"/>
              <a:ext cx="1670103" cy="262128"/>
              <a:chOff x="6709304" y="1630059"/>
              <a:chExt cx="1670103" cy="262128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38C141A3-F4DA-4730-B141-BEB8E3568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9BEF255A-616A-499B-9E27-EDAAF3731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409359" cy="1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D3CF7BF-B7C1-46A1-923B-C57B255DC35D}"/>
                </a:ext>
              </a:extLst>
            </p:cNvPr>
            <p:cNvSpPr/>
            <p:nvPr/>
          </p:nvSpPr>
          <p:spPr>
            <a:xfrm>
              <a:off x="6935344" y="1639563"/>
              <a:ext cx="155157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i="1" u="sng" dirty="0">
                  <a:solidFill>
                    <a:srgbClr val="C00000"/>
                  </a:solidFill>
                </a:rPr>
                <a:t>78%</a:t>
              </a:r>
              <a:r>
                <a:rPr lang="en-US" sz="20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73%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8D69CA9-9BB7-4D2A-B9A1-862E79750579}"/>
                </a:ext>
              </a:extLst>
            </p:cNvPr>
            <p:cNvSpPr/>
            <p:nvPr/>
          </p:nvSpPr>
          <p:spPr>
            <a:xfrm>
              <a:off x="6935344" y="1240745"/>
              <a:ext cx="1556388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i="1" u="sng" dirty="0">
                  <a:solidFill>
                    <a:srgbClr val="00A88E"/>
                  </a:solidFill>
                </a:rPr>
                <a:t>69</a:t>
              </a:r>
              <a:r>
                <a:rPr lang="en-US" sz="2000" b="1" i="1" u="sng" dirty="0">
                  <a:solidFill>
                    <a:srgbClr val="00A88E"/>
                  </a:solidFill>
                </a:rPr>
                <a:t>%</a:t>
              </a:r>
              <a:r>
                <a:rPr lang="ru-RU" sz="2000" b="1" i="1" dirty="0">
                  <a:solidFill>
                    <a:srgbClr val="00A88E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71%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B14FFBE-B395-4367-A9CC-2E11213B0916}"/>
              </a:ext>
            </a:extLst>
          </p:cNvPr>
          <p:cNvGrpSpPr/>
          <p:nvPr/>
        </p:nvGrpSpPr>
        <p:grpSpPr>
          <a:xfrm>
            <a:off x="6723111" y="2019169"/>
            <a:ext cx="2971321" cy="1860520"/>
            <a:chOff x="6723111" y="2013342"/>
            <a:chExt cx="2971321" cy="18605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110037A-5626-48CF-83B7-C67C61E1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338" y="2624395"/>
              <a:ext cx="481815" cy="41505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5A9BFDC-41DF-459C-B1B7-5C439A91EB87}"/>
                </a:ext>
              </a:extLst>
            </p:cNvPr>
            <p:cNvSpPr/>
            <p:nvPr/>
          </p:nvSpPr>
          <p:spPr>
            <a:xfrm>
              <a:off x="6723111" y="3042865"/>
              <a:ext cx="1676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Смотрю видео с приколами,</a:t>
              </a:r>
            </a:p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смешные картинки и фото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1500401E-073B-42CA-AC59-6E5A6B39DE55}"/>
                </a:ext>
              </a:extLst>
            </p:cNvPr>
            <p:cNvGrpSpPr/>
            <p:nvPr/>
          </p:nvGrpSpPr>
          <p:grpSpPr>
            <a:xfrm>
              <a:off x="7897122" y="2408497"/>
              <a:ext cx="1735788" cy="262128"/>
              <a:chOff x="6709304" y="1630059"/>
              <a:chExt cx="1735788" cy="262128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76BAD58C-7E8E-49EC-9F8E-7EFC4328C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75546E15-8CD5-4ADA-B83C-1BFE7BF22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475044" cy="1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F6A3D88-14A5-4982-87D5-B14255BBA034}"/>
                </a:ext>
              </a:extLst>
            </p:cNvPr>
            <p:cNvSpPr/>
            <p:nvPr/>
          </p:nvSpPr>
          <p:spPr>
            <a:xfrm>
              <a:off x="8123617" y="2417202"/>
              <a:ext cx="1570815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u="sng" dirty="0">
                  <a:solidFill>
                    <a:srgbClr val="C00000"/>
                  </a:solidFill>
                </a:rPr>
                <a:t>67</a:t>
              </a:r>
              <a:r>
                <a:rPr lang="ru-RU" sz="2000" b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67%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B45941B-86E3-4129-9C2F-E8F76A3ADB1D}"/>
                </a:ext>
              </a:extLst>
            </p:cNvPr>
            <p:cNvSpPr/>
            <p:nvPr/>
          </p:nvSpPr>
          <p:spPr>
            <a:xfrm>
              <a:off x="8125220" y="2013342"/>
              <a:ext cx="156921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70%</a:t>
              </a:r>
              <a:r>
                <a:rPr lang="en-US" sz="2000" b="1" i="1" dirty="0">
                  <a:solidFill>
                    <a:srgbClr val="00A88E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67%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C88EBDAE-F5C3-4FDF-BD7C-208A1E18172A}"/>
              </a:ext>
            </a:extLst>
          </p:cNvPr>
          <p:cNvGrpSpPr/>
          <p:nvPr/>
        </p:nvGrpSpPr>
        <p:grpSpPr>
          <a:xfrm>
            <a:off x="6651398" y="3725836"/>
            <a:ext cx="2981512" cy="1484115"/>
            <a:chOff x="6624503" y="3755867"/>
            <a:chExt cx="2981512" cy="14841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3F3D68C-45E9-449B-9A49-D8FEE09F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83" y="4120523"/>
              <a:ext cx="426682" cy="4933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C21CD9C-74E5-44F8-9812-A7C532A8C971}"/>
                </a:ext>
              </a:extLst>
            </p:cNvPr>
            <p:cNvSpPr/>
            <p:nvPr/>
          </p:nvSpPr>
          <p:spPr>
            <a:xfrm>
              <a:off x="6624503" y="4593651"/>
              <a:ext cx="1676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Смотрю фильмы/сериалы</a:t>
              </a:r>
            </a:p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или слушаю музыку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645C6B2B-08C6-4747-B8F7-B50C1B305BE6}"/>
                </a:ext>
              </a:extLst>
            </p:cNvPr>
            <p:cNvGrpSpPr/>
            <p:nvPr/>
          </p:nvGrpSpPr>
          <p:grpSpPr>
            <a:xfrm>
              <a:off x="7728232" y="4154398"/>
              <a:ext cx="1787217" cy="262128"/>
              <a:chOff x="6709304" y="1630059"/>
              <a:chExt cx="1787217" cy="262128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18CFD787-A8B8-4616-B6AC-479255A5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081B224F-F67E-4070-80DD-36C97F909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526473" cy="1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14CB738-BE7F-491D-9021-9A17BEB678F9}"/>
                </a:ext>
              </a:extLst>
            </p:cNvPr>
            <p:cNvSpPr/>
            <p:nvPr/>
          </p:nvSpPr>
          <p:spPr>
            <a:xfrm>
              <a:off x="7926196" y="4162013"/>
              <a:ext cx="167981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60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68%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DD59777-1743-4620-9B0A-E8D3EB63E184}"/>
                </a:ext>
              </a:extLst>
            </p:cNvPr>
            <p:cNvSpPr/>
            <p:nvPr/>
          </p:nvSpPr>
          <p:spPr>
            <a:xfrm>
              <a:off x="7935016" y="3755867"/>
              <a:ext cx="1580433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50%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58%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90F329E-4870-4DDA-A758-F53E6CB0DC6B}"/>
              </a:ext>
            </a:extLst>
          </p:cNvPr>
          <p:cNvGrpSpPr/>
          <p:nvPr/>
        </p:nvGrpSpPr>
        <p:grpSpPr>
          <a:xfrm>
            <a:off x="2715776" y="1578168"/>
            <a:ext cx="2745527" cy="1298125"/>
            <a:chOff x="2715776" y="1509588"/>
            <a:chExt cx="2745527" cy="12981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5366C0F6-514F-4ACC-BD27-98A37C91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163" y="1988987"/>
              <a:ext cx="506283" cy="48628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534A440-1AA6-4CD1-93BB-D786128649A8}"/>
                </a:ext>
              </a:extLst>
            </p:cNvPr>
            <p:cNvSpPr/>
            <p:nvPr/>
          </p:nvSpPr>
          <p:spPr>
            <a:xfrm>
              <a:off x="4052640" y="2530714"/>
              <a:ext cx="14086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Играю в игры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3F9BB39-CDF6-4FEF-BD58-40A4C9D5F430}"/>
                </a:ext>
              </a:extLst>
            </p:cNvPr>
            <p:cNvGrpSpPr/>
            <p:nvPr/>
          </p:nvGrpSpPr>
          <p:grpSpPr>
            <a:xfrm>
              <a:off x="2833688" y="1904741"/>
              <a:ext cx="1710475" cy="262130"/>
              <a:chOff x="6150654" y="1630057"/>
              <a:chExt cx="1710475" cy="26213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D7468B87-07E0-41E9-B7E3-40D28A700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385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FB0D6A52-1F80-4BB3-8C41-6EBA714E1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0654" y="1630057"/>
                <a:ext cx="1448930" cy="1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F8F4B40A-17E1-453B-84A3-09C6CBF55958}"/>
                </a:ext>
              </a:extLst>
            </p:cNvPr>
            <p:cNvSpPr/>
            <p:nvPr/>
          </p:nvSpPr>
          <p:spPr>
            <a:xfrm>
              <a:off x="2715776" y="1913448"/>
              <a:ext cx="15756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63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</a:t>
              </a:r>
              <a:r>
                <a:rPr lang="ru-RU" sz="2000" b="1" dirty="0">
                  <a:solidFill>
                    <a:srgbClr val="C00000"/>
                  </a:solidFill>
                  <a:latin typeface="+mj-lt"/>
                </a:rPr>
                <a:t>56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EC14C72-F4FF-4BB5-8261-9371D7AAD96A}"/>
                </a:ext>
              </a:extLst>
            </p:cNvPr>
            <p:cNvSpPr/>
            <p:nvPr/>
          </p:nvSpPr>
          <p:spPr>
            <a:xfrm>
              <a:off x="2718982" y="1509588"/>
              <a:ext cx="1572418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83%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79%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B1245E4E-EF8B-4EB8-823C-4EDEC3C7A0CD}"/>
              </a:ext>
            </a:extLst>
          </p:cNvPr>
          <p:cNvGrpSpPr/>
          <p:nvPr/>
        </p:nvGrpSpPr>
        <p:grpSpPr>
          <a:xfrm>
            <a:off x="2458625" y="3121218"/>
            <a:ext cx="2894511" cy="1247875"/>
            <a:chOff x="2458625" y="3052638"/>
            <a:chExt cx="2894511" cy="12478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97E5B61-9F0B-4091-A939-32056231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640" y="3499655"/>
              <a:ext cx="556021" cy="4915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FBF772F-B34F-443E-B03D-FDD084C99FCE}"/>
                </a:ext>
              </a:extLst>
            </p:cNvPr>
            <p:cNvSpPr/>
            <p:nvPr/>
          </p:nvSpPr>
          <p:spPr>
            <a:xfrm>
              <a:off x="3475107" y="4023514"/>
              <a:ext cx="1878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Что-то покупаю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44A573C9-511D-4518-ADE9-8360805793A9}"/>
                </a:ext>
              </a:extLst>
            </p:cNvPr>
            <p:cNvGrpSpPr/>
            <p:nvPr/>
          </p:nvGrpSpPr>
          <p:grpSpPr>
            <a:xfrm>
              <a:off x="2572648" y="3447792"/>
              <a:ext cx="1547652" cy="262129"/>
              <a:chOff x="6313477" y="1630058"/>
              <a:chExt cx="1547652" cy="262129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4216BFE3-562F-4CB4-BF15-826EA85498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385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AAD0F3E-5F76-4ADA-A55B-D97B28C7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3477" y="1630058"/>
                <a:ext cx="1286107" cy="0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63860DE6-E73F-43A7-AEA4-14286E99E4E4}"/>
                </a:ext>
              </a:extLst>
            </p:cNvPr>
            <p:cNvSpPr/>
            <p:nvPr/>
          </p:nvSpPr>
          <p:spPr>
            <a:xfrm>
              <a:off x="2458625" y="3456498"/>
              <a:ext cx="140891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7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10%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461F5C9D-43F0-44E6-B77C-6A6AF21E1C92}"/>
                </a:ext>
              </a:extLst>
            </p:cNvPr>
            <p:cNvSpPr/>
            <p:nvPr/>
          </p:nvSpPr>
          <p:spPr>
            <a:xfrm>
              <a:off x="2473053" y="3052638"/>
              <a:ext cx="139448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8%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11%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0CED627-091A-489A-B87D-6501BAE0CE90}"/>
              </a:ext>
            </a:extLst>
          </p:cNvPr>
          <p:cNvGrpSpPr/>
          <p:nvPr/>
        </p:nvGrpSpPr>
        <p:grpSpPr>
          <a:xfrm>
            <a:off x="2547000" y="4694450"/>
            <a:ext cx="3172763" cy="966749"/>
            <a:chOff x="2547000" y="4625870"/>
            <a:chExt cx="3172763" cy="9667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F1FB7F7-66E1-419A-9032-04E6856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163" y="4625870"/>
              <a:ext cx="524157" cy="49154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C684818-6815-49CD-A45F-B1D260D76C53}"/>
                </a:ext>
              </a:extLst>
            </p:cNvPr>
            <p:cNvSpPr/>
            <p:nvPr/>
          </p:nvSpPr>
          <p:spPr>
            <a:xfrm>
              <a:off x="3841734" y="5130954"/>
              <a:ext cx="1878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Читаю новости</a:t>
              </a:r>
            </a:p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и статьи/блоги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80EB383D-3F9D-4013-98ED-271539C5E574}"/>
                </a:ext>
              </a:extLst>
            </p:cNvPr>
            <p:cNvGrpSpPr/>
            <p:nvPr/>
          </p:nvGrpSpPr>
          <p:grpSpPr>
            <a:xfrm>
              <a:off x="2654300" y="4850912"/>
              <a:ext cx="1721087" cy="261157"/>
              <a:chOff x="6140042" y="1368901"/>
              <a:chExt cx="1721087" cy="2611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2FEBA38A-8651-414E-A57D-D2938867E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00385" y="1368901"/>
                <a:ext cx="260744" cy="260745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36D2EE1D-F90A-4B57-8C7E-B882A3E2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0042" y="1630057"/>
                <a:ext cx="1459542" cy="1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198E41D-D369-416A-A209-5152F9008561}"/>
                </a:ext>
              </a:extLst>
            </p:cNvPr>
            <p:cNvSpPr/>
            <p:nvPr/>
          </p:nvSpPr>
          <p:spPr>
            <a:xfrm>
              <a:off x="2547000" y="5120775"/>
              <a:ext cx="15756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28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27%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00CEC9D6-1386-4D93-9B6E-4B633BAD6B7E}"/>
                </a:ext>
              </a:extLst>
            </p:cNvPr>
            <p:cNvSpPr/>
            <p:nvPr/>
          </p:nvSpPr>
          <p:spPr>
            <a:xfrm>
              <a:off x="2572648" y="4716915"/>
              <a:ext cx="154997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19%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27%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63F3854-6D75-430E-AA89-07E06A76B37A}"/>
              </a:ext>
            </a:extLst>
          </p:cNvPr>
          <p:cNvGrpSpPr/>
          <p:nvPr/>
        </p:nvGrpSpPr>
        <p:grpSpPr>
          <a:xfrm>
            <a:off x="5294394" y="4964002"/>
            <a:ext cx="2967693" cy="1081621"/>
            <a:chOff x="5445319" y="4989921"/>
            <a:chExt cx="2967693" cy="10816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C10FE9A-81CD-441F-BE38-8CFF4A0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860" y="4989921"/>
              <a:ext cx="574957" cy="5206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C7123A7-D77C-4309-8061-880C2D443A92}"/>
                </a:ext>
              </a:extLst>
            </p:cNvPr>
            <p:cNvSpPr/>
            <p:nvPr/>
          </p:nvSpPr>
          <p:spPr>
            <a:xfrm>
              <a:off x="5445319" y="5533589"/>
              <a:ext cx="137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Готовлюсь к учебе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000C9F64-28A8-41A0-9658-DDF6705DB721}"/>
                </a:ext>
              </a:extLst>
            </p:cNvPr>
            <p:cNvGrpSpPr/>
            <p:nvPr/>
          </p:nvGrpSpPr>
          <p:grpSpPr>
            <a:xfrm>
              <a:off x="6507151" y="5397162"/>
              <a:ext cx="1825749" cy="263555"/>
              <a:chOff x="6705592" y="1366505"/>
              <a:chExt cx="1825749" cy="26355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B13E4CA7-B52A-4194-86F4-1C0EC1263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5592" y="1366505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8D420D45-8D79-4551-8449-A507686F8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561293" cy="1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068F9DBA-9DEC-421F-A1F8-8C3F668BD19D}"/>
                </a:ext>
              </a:extLst>
            </p:cNvPr>
            <p:cNvSpPr/>
            <p:nvPr/>
          </p:nvSpPr>
          <p:spPr>
            <a:xfrm>
              <a:off x="6805333" y="5671432"/>
              <a:ext cx="156600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51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60%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37BE5BBC-237A-493C-A962-A79408EE82FB}"/>
                </a:ext>
              </a:extLst>
            </p:cNvPr>
            <p:cNvSpPr/>
            <p:nvPr/>
          </p:nvSpPr>
          <p:spPr>
            <a:xfrm>
              <a:off x="6818153" y="5269485"/>
              <a:ext cx="159485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40%</a:t>
              </a:r>
              <a:r>
                <a:rPr lang="ru-RU" sz="2000" b="1" i="1" dirty="0">
                  <a:solidFill>
                    <a:srgbClr val="00A88E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45%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xmlns="" id="{374D6711-2C6A-4BBA-BBE8-BAC71ACB36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pic>
        <p:nvPicPr>
          <p:cNvPr id="1032" name="Picture 8" descr="ÐÐ°ÑÑÐ¸Ð½ÐºÐ¸ Ð¿Ð¾ Ð·Ð°Ð¿ÑÐ¾ÑÑ Ð³ÐµÐ¾Ð»Ð¾ÐºÐ°ÑÐ¸Ð¸ 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80" y="1583014"/>
            <a:ext cx="1021406" cy="1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ÐÐ°ÑÑÐ¸Ð½ÐºÐ¸ Ð¿Ð¾ Ð·Ð°Ð¿ÑÐ¾ÑÑ Ð³ÐµÐ¾Ð»Ð¾ÐºÐ°ÑÐ¸Ð¸ 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99" y="1526387"/>
            <a:ext cx="1021406" cy="1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FD5C59-F532-4787-AEA1-AD1B9BA7E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473" y="1438621"/>
            <a:ext cx="10442095" cy="4370427"/>
          </a:xfrm>
        </p:spPr>
        <p:txBody>
          <a:bodyPr rIns="0"/>
          <a:lstStyle/>
          <a:p>
            <a:r>
              <a:rPr lang="ru-RU" sz="2000" dirty="0"/>
              <a:t>Больше всего действия в сети</a:t>
            </a:r>
            <a:r>
              <a:rPr lang="en-US" sz="2000" dirty="0"/>
              <a:t> </a:t>
            </a:r>
            <a:r>
              <a:rPr lang="ru-RU" sz="2000" dirty="0"/>
              <a:t>контролируют родители детей в возрасте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4-6 лет</a:t>
            </a:r>
            <a:r>
              <a:rPr lang="ru-RU" sz="2000" dirty="0"/>
              <a:t>. По мере взросления </a:t>
            </a:r>
            <a:r>
              <a:rPr lang="ru-RU" sz="2000" dirty="0" smtClean="0"/>
              <a:t>детей </a:t>
            </a:r>
            <a:r>
              <a:rPr lang="ru-RU" sz="2000" dirty="0"/>
              <a:t>контроль со стороны родителей ослабевает.  </a:t>
            </a:r>
          </a:p>
          <a:p>
            <a:endParaRPr lang="ru-RU" sz="2000" dirty="0"/>
          </a:p>
          <a:p>
            <a:r>
              <a:rPr lang="ru-RU" sz="2000" dirty="0"/>
              <a:t>Если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73% родителей </a:t>
            </a:r>
            <a:r>
              <a:rPr lang="ru-RU" sz="2000" dirty="0"/>
              <a:t>детей в возрасте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4-6 лет </a:t>
            </a:r>
            <a:r>
              <a:rPr lang="ru-RU" sz="2000" dirty="0"/>
              <a:t>говорят, что контролируют </a:t>
            </a:r>
            <a:r>
              <a:rPr lang="ru-RU" sz="2000" dirty="0" smtClean="0"/>
              <a:t>их действия в </a:t>
            </a:r>
            <a:r>
              <a:rPr lang="ru-RU" sz="2000" dirty="0"/>
              <a:t>сети, то для детей в возрасте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7-10 лет </a:t>
            </a:r>
            <a:r>
              <a:rPr lang="ru-RU" sz="2000" dirty="0"/>
              <a:t>положительно на этот вопрос отвечает только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половина родителей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По</a:t>
            </a:r>
            <a:r>
              <a:rPr lang="en-US" sz="2000" dirty="0" smtClean="0"/>
              <a:t>-</a:t>
            </a:r>
            <a:r>
              <a:rPr lang="ru-RU" sz="2000" dirty="0" smtClean="0"/>
              <a:t>прежнему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35% </a:t>
            </a:r>
            <a:r>
              <a:rPr lang="ru-RU" sz="2000" dirty="0"/>
              <a:t>родителей не контролируют время, которое ребенок проводит с</a:t>
            </a:r>
            <a:r>
              <a:rPr lang="en-US" sz="2000" dirty="0"/>
              <a:t> </a:t>
            </a:r>
            <a:r>
              <a:rPr lang="ru-RU" sz="2000" dirty="0"/>
              <a:t>гаджетами.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A88E"/>
                </a:solidFill>
                <a:latin typeface="+mj-lt"/>
              </a:rPr>
              <a:t>Больше 80</a:t>
            </a:r>
            <a:r>
              <a:rPr lang="en-US" sz="2000" dirty="0">
                <a:solidFill>
                  <a:srgbClr val="00A88E"/>
                </a:solidFill>
                <a:latin typeface="+mj-lt"/>
              </a:rPr>
              <a:t>%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родителей </a:t>
            </a:r>
            <a:r>
              <a:rPr lang="ru-RU" sz="2000" dirty="0"/>
              <a:t>детей в возрасте 4-6 лет </a:t>
            </a:r>
            <a:r>
              <a:rPr lang="ru-RU" sz="2000" dirty="0" smtClean="0"/>
              <a:t>ограничива</a:t>
            </a:r>
            <a:r>
              <a:rPr lang="ru-RU" sz="2000" dirty="0"/>
              <a:t>ю</a:t>
            </a:r>
            <a:r>
              <a:rPr lang="ru-RU" sz="2000" dirty="0" smtClean="0"/>
              <a:t>т </a:t>
            </a:r>
            <a:r>
              <a:rPr lang="ru-RU" sz="2000" dirty="0"/>
              <a:t>время пребывания </a:t>
            </a:r>
            <a:r>
              <a:rPr lang="ru-RU" sz="2000" dirty="0" smtClean="0"/>
              <a:t>ребенка </a:t>
            </a:r>
            <a:r>
              <a:rPr lang="ru-RU" sz="2000" dirty="0"/>
              <a:t>в интернете. Этот показатель уменьшается с взрослением ребенка и спадает до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44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%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000" dirty="0" smtClean="0"/>
              <a:t>когда </a:t>
            </a:r>
            <a:r>
              <a:rPr lang="ru-RU" sz="2000" dirty="0"/>
              <a:t>дети переходят в возрастную группу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15-18 лет</a:t>
            </a:r>
            <a:r>
              <a:rPr lang="ru-RU" sz="2000" b="1" dirty="0"/>
              <a:t>. </a:t>
            </a:r>
          </a:p>
          <a:p>
            <a:endParaRPr lang="ru-RU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Text Placeholder 2" hidden="1">
            <a:extLst>
              <a:ext uri="{FF2B5EF4-FFF2-40B4-BE49-F238E27FC236}">
                <a16:creationId xmlns:a16="http://schemas.microsoft.com/office/drawing/2014/main" xmlns="" id="{82A03755-A2E7-4EE7-BF6A-9328B65A4ACE}"/>
              </a:ext>
            </a:extLst>
          </p:cNvPr>
          <p:cNvSpPr txBox="1">
            <a:spLocks/>
          </p:cNvSpPr>
          <p:nvPr/>
        </p:nvSpPr>
        <p:spPr>
          <a:xfrm>
            <a:off x="541337" y="4609912"/>
            <a:ext cx="11033443" cy="1326105"/>
          </a:xfrm>
          <a:prstGeom prst="rect">
            <a:avLst/>
          </a:prstGeom>
          <a:ln w="38100">
            <a:solidFill>
              <a:srgbClr val="00A88E"/>
            </a:solidFill>
          </a:ln>
        </p:spPr>
        <p:txBody>
          <a:bodyPr vert="horz" wrap="square" lIns="108000" tIns="108000" rIns="108000" bIns="108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atin typeface="+mj-lt"/>
              </a:rPr>
              <a:t>Больше трети родителей признали, что хотели бы лучше контролировать своего ребенка,</a:t>
            </a:r>
            <a:br>
              <a:rPr lang="ru-RU" sz="1800" b="1" dirty="0">
                <a:latin typeface="+mj-lt"/>
              </a:rPr>
            </a:br>
            <a:r>
              <a:rPr lang="ru-RU" sz="1800" b="1" dirty="0">
                <a:latin typeface="+mj-lt"/>
              </a:rPr>
              <a:t>но у них недостаточно времени на это.</a:t>
            </a:r>
          </a:p>
          <a:p>
            <a:pPr algn="ctr"/>
            <a:r>
              <a:rPr lang="ru-RU" sz="1800" b="1" dirty="0">
                <a:latin typeface="+mj-lt"/>
              </a:rPr>
              <a:t>Почти 40% родителей отметили, что хотели бы также знать, где находятся их несовершеннолетние дети с помощью геолокации, но при этом они не знают, как это сделать.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448F43-315C-4DE9-A410-172164926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8" y="3627318"/>
            <a:ext cx="576905" cy="576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4A27A6-4EEF-4497-9948-A4355DCBB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3" y="2540466"/>
            <a:ext cx="576905" cy="571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CA7C9C-A65B-4DAB-AAC7-F40553914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" y="4719824"/>
            <a:ext cx="504149" cy="504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63A13BE-407D-4768-B70D-C4B0D01C8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1300" y="1557618"/>
            <a:ext cx="576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5" y="2406651"/>
            <a:ext cx="8358360" cy="1749231"/>
          </a:xfrm>
        </p:spPr>
        <p:txBody>
          <a:bodyPr/>
          <a:lstStyle/>
          <a:p>
            <a:r>
              <a:rPr lang="ru-RU" dirty="0"/>
              <a:t>Общий обзор поведения и интересов </a:t>
            </a:r>
            <a:r>
              <a:rPr lang="ru-RU" dirty="0" smtClean="0"/>
              <a:t>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71" y="2733368"/>
            <a:ext cx="3312717" cy="33127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745" y="6046085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19" y="1043180"/>
            <a:ext cx="731622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spersky">
      <a:dk1>
        <a:srgbClr val="000000"/>
      </a:dk1>
      <a:lt1>
        <a:sysClr val="window" lastClr="FFFFFF"/>
      </a:lt1>
      <a:dk2>
        <a:srgbClr val="006D5C"/>
      </a:dk2>
      <a:lt2>
        <a:srgbClr val="E6E6E6"/>
      </a:lt2>
      <a:accent1>
        <a:srgbClr val="006D5C"/>
      </a:accent1>
      <a:accent2>
        <a:srgbClr val="00A88E"/>
      </a:accent2>
      <a:accent3>
        <a:srgbClr val="71C9BC"/>
      </a:accent3>
      <a:accent4>
        <a:srgbClr val="333333"/>
      </a:accent4>
      <a:accent5>
        <a:srgbClr val="CCCCCC"/>
      </a:accent5>
      <a:accent6>
        <a:srgbClr val="ED2939"/>
      </a:accent6>
      <a:hlink>
        <a:srgbClr val="00A88E"/>
      </a:hlink>
      <a:folHlink>
        <a:srgbClr val="006D5C"/>
      </a:folHlink>
    </a:clrScheme>
    <a:fontScheme name="Kaspersky_Museo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7017</TotalTime>
  <Words>1664</Words>
  <Application>Microsoft Office PowerPoint</Application>
  <PresentationFormat>Широкоэкранный</PresentationFormat>
  <Paragraphs>318</Paragraphs>
  <Slides>46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Museo Sans Cyrl 700</vt:lpstr>
      <vt:lpstr>Calibri</vt:lpstr>
      <vt:lpstr>Museo Sans Cyrl 300</vt:lpstr>
      <vt:lpstr>Museo Sans 300</vt:lpstr>
      <vt:lpstr>Arial</vt:lpstr>
      <vt:lpstr>Wingdings</vt:lpstr>
      <vt:lpstr>Museo Sans 100</vt:lpstr>
      <vt:lpstr>Office Theme</vt:lpstr>
      <vt:lpstr>Социальные риски и риски общения</vt:lpstr>
      <vt:lpstr>Содержание </vt:lpstr>
      <vt:lpstr>Презентация PowerPoint</vt:lpstr>
      <vt:lpstr>ПЕРВЫЙ СМАРТФОН ИЛИ ПЛАНШЕТ</vt:lpstr>
      <vt:lpstr>Вовлеченность в использование устройств</vt:lpstr>
      <vt:lpstr>Активность детей в 2018 Vs 2019</vt:lpstr>
      <vt:lpstr>Контроль со стороны родителей</vt:lpstr>
      <vt:lpstr>Презентация PowerPoint</vt:lpstr>
      <vt:lpstr>Где гуляют дети в интернете?</vt:lpstr>
      <vt:lpstr>Презентация PowerPoint</vt:lpstr>
      <vt:lpstr>Социальные сети</vt:lpstr>
      <vt:lpstr>Социальные сети: реакция родителей</vt:lpstr>
      <vt:lpstr>Социальные сети, угрозы</vt:lpstr>
      <vt:lpstr>Презентация PowerPoint</vt:lpstr>
      <vt:lpstr>Овершеринг</vt:lpstr>
      <vt:lpstr>овершеринг</vt:lpstr>
      <vt:lpstr>овершеринг</vt:lpstr>
      <vt:lpstr>Что делать?</vt:lpstr>
      <vt:lpstr>Презентация PowerPoint</vt:lpstr>
      <vt:lpstr>Секстинг</vt:lpstr>
      <vt:lpstr>Что делать?</vt:lpstr>
      <vt:lpstr>Презентация PowerPoint</vt:lpstr>
      <vt:lpstr>Вписки</vt:lpstr>
      <vt:lpstr>Что делать?</vt:lpstr>
      <vt:lpstr>Презентация PowerPoint</vt:lpstr>
      <vt:lpstr>Секты</vt:lpstr>
      <vt:lpstr>Секты</vt:lpstr>
      <vt:lpstr>Что делать?</vt:lpstr>
      <vt:lpstr>Презентация PowerPoint</vt:lpstr>
      <vt:lpstr>Кибербуллинг 2019</vt:lpstr>
      <vt:lpstr>Кибербуллинг: последствия в реальной жизни</vt:lpstr>
      <vt:lpstr>Кибербуллинг 2019</vt:lpstr>
      <vt:lpstr>Что делать?</vt:lpstr>
      <vt:lpstr>Презентация PowerPoint</vt:lpstr>
      <vt:lpstr>Топ-3 совета</vt:lpstr>
      <vt:lpstr>Презентация PowerPoint</vt:lpstr>
      <vt:lpstr>Что можно сделать для семьи</vt:lpstr>
      <vt:lpstr>Презентация PowerPoint</vt:lpstr>
      <vt:lpstr>Презентация PowerPoint</vt:lpstr>
      <vt:lpstr>Учебное пособие </vt:lpstr>
      <vt:lpstr>Презентация PowerPoint</vt:lpstr>
      <vt:lpstr>Kids.Kaspersky.ru - детям  </vt:lpstr>
      <vt:lpstr>Kids.Kaspersky.ru - детям  </vt:lpstr>
      <vt:lpstr>Kids.Kaspersky.ru - Родителям и учителям </vt:lpstr>
      <vt:lpstr>Обучающие игры</vt:lpstr>
      <vt:lpstr>   Спасибо!   Читайте о детской (и не только) безопасности:  https://kids.kaspersky.ru/ https://www.kaspersky.ru/blog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Korshunov</dc:creator>
  <cp:lastModifiedBy>Малых Татьяна Александровна</cp:lastModifiedBy>
  <cp:revision>307</cp:revision>
  <dcterms:created xsi:type="dcterms:W3CDTF">2018-03-29T14:00:16Z</dcterms:created>
  <dcterms:modified xsi:type="dcterms:W3CDTF">2019-04-26T05:31:19Z</dcterms:modified>
</cp:coreProperties>
</file>