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1" r:id="rId17"/>
    <p:sldId id="276" r:id="rId18"/>
    <p:sldId id="273" r:id="rId19"/>
    <p:sldId id="284" r:id="rId20"/>
    <p:sldId id="277" r:id="rId21"/>
    <p:sldId id="278" r:id="rId22"/>
    <p:sldId id="279" r:id="rId23"/>
    <p:sldId id="281" r:id="rId24"/>
    <p:sldId id="282" r:id="rId25"/>
    <p:sldId id="285" r:id="rId26"/>
    <p:sldId id="27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7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5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07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35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751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76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729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998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499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62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259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22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3692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74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6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32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7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52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33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5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08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24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ADAE9D-B009-4E0D-BEA9-43573090C2ED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81E945D-E429-4741-A1D5-146F168322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2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НаВИГаТОр</a:t>
            </a:r>
            <a:br>
              <a:rPr lang="ru-RU" dirty="0" smtClean="0"/>
            </a:br>
            <a:r>
              <a:rPr lang="ru-RU" sz="3600" dirty="0" smtClean="0"/>
              <a:t>дополнительного образования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МБУДО г. Иркутска «Дом детского творчества №3»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9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8757382"/>
              </p:ext>
            </p:extLst>
          </p:nvPr>
        </p:nvGraphicFramePr>
        <p:xfrm>
          <a:off x="605642" y="320634"/>
          <a:ext cx="10996550" cy="609204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22514"/>
                <a:gridCol w="1781299"/>
                <a:gridCol w="8692737"/>
              </a:tblGrid>
              <a:tr h="609204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4373" marR="343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программы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4373" marR="34373" marT="0" marB="0" anchor="ctr"/>
                </a:tc>
                <a:tc>
                  <a:txBody>
                    <a:bodyPr/>
                    <a:lstStyle/>
                    <a:p>
                      <a:pPr indent="450215" algn="just" hangingPunct="0"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- раскрытие потенциала ребёнка в области физического и эстетического воспитания, средствами циркового искусства.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 hangingPunct="0"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hangingPunc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Сформировать у обучающихся понятие о цирковом искусстве.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hangingPunc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Сформировать у обучающихся систему знаний, умений и навыков базовых элементов циркового искусства.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hangingPunc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Сформировать у обучающихся знания, умения и навыки по технике безопасности на занятиях и концертных выступлениях.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hangingPunc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Научить детей владеть своим телом, оценивать своё физическое состояние и регулировать его в процессе тренировочной деятельности.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hangingPunc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Сформировать навыки сценического мастерства (через освоение элементов актёрского мастерства, музыкальной подготовки и хореографии).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Развивающие: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hangingPunc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Развивать у обучающихся физические качества: координацию движений, силу, быстроту, выносливость, ловкость (на основе обучения разнообразным комплексам акробатических, гимнастических и других физических упражнений).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hangingPunc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Развивать у обучающихся внимательность и наблюдательность через освоение циркового искусства.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hangingPunc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Развивать у обучающихся коммуникативные способности.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hangingPunc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Развить эмоциональность через понимание эмоций и их выражения.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 hangingPunct="0"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Воспитательные: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Сформировать у обучающегося «Я- концепция».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Сформировать положительные отношения к ценностям различных видов искусств.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Приобщить обучающегося к здоровому образу </a:t>
                      </a:r>
                      <a:r>
                        <a:rPr lang="ru-RU" sz="14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жизни.</a:t>
                      </a:r>
                    </a:p>
                    <a:p>
                      <a:pPr marL="342900" lvl="0" indent="-342900"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чувство товарищества, чувство личной ответственности.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4373" marR="3437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3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742260"/>
              </p:ext>
            </p:extLst>
          </p:nvPr>
        </p:nvGraphicFramePr>
        <p:xfrm>
          <a:off x="332509" y="273131"/>
          <a:ext cx="11388435" cy="610391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03680"/>
                <a:gridCol w="2485785"/>
                <a:gridCol w="8098970"/>
              </a:tblGrid>
              <a:tr h="447620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рекомендуется заполнять по аналогии: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результате реализации программы обучающиеся будут знать: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результате реализации программы обучающиеся будут уметь: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обучающихся будут развиты следующие личностные качества: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Желательно отражать предметные, </a:t>
                      </a:r>
                      <a:r>
                        <a:rPr lang="ru-RU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метапредметные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личностные результаты.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771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Особые условия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должна быть отражена информация об особых условиях, (ограничение по состоянию здоровья, программа платная и т.д., и т.п.).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3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509169"/>
              </p:ext>
            </p:extLst>
          </p:nvPr>
        </p:nvGraphicFramePr>
        <p:xfrm>
          <a:off x="522514" y="475013"/>
          <a:ext cx="11376561" cy="602079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02841"/>
                <a:gridCol w="2237242"/>
                <a:gridCol w="8336478"/>
              </a:tblGrid>
              <a:tr h="443637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2400" dirty="0" smtClean="0">
                        <a:effectLst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</a:rPr>
                        <a:t>7.</a:t>
                      </a: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Ожидаемые результаты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Будет </a:t>
                      </a:r>
                      <a:r>
                        <a:rPr lang="ru-RU" sz="2400" dirty="0" smtClean="0">
                          <a:effectLst/>
                        </a:rPr>
                        <a:t>знать: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Историю циркового искусства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Особенности выполнения цирковых трюков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Правила работы с публикой, залом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Будет </a:t>
                      </a:r>
                      <a:r>
                        <a:rPr lang="ru-RU" sz="2400" dirty="0" smtClean="0">
                          <a:effectLst/>
                        </a:rPr>
                        <a:t>уметь: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Выполнять цирковые трюки по жанрам (акробатика, эквилибристика, воздушная гимнастика, клоунада)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Выполнять цирковой номер в понравившемся ему жанре.</a:t>
                      </a:r>
                      <a:endParaRPr lang="ru-RU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Уверенно выходить на сцену, удерживать внимание зала.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8441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</a:rPr>
                        <a:t>8.</a:t>
                      </a: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Особые условия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Отсутствие медицинских противопоказаний для занятий спортом, наличие трикотажной тренировочной одежды черного цвета, обувь-балетки. </a:t>
                      </a:r>
                      <a:r>
                        <a:rPr lang="ru-RU" sz="2400" dirty="0" smtClean="0">
                          <a:effectLst/>
                        </a:rPr>
                        <a:t>Обучение по программе бесплатное.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2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060517"/>
              </p:ext>
            </p:extLst>
          </p:nvPr>
        </p:nvGraphicFramePr>
        <p:xfrm>
          <a:off x="344385" y="415636"/>
          <a:ext cx="11554690" cy="609204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81890"/>
                <a:gridCol w="2624447"/>
                <a:gridCol w="8348353"/>
              </a:tblGrid>
              <a:tr h="391631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2000" dirty="0" smtClean="0">
                        <a:effectLst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</a:rPr>
                        <a:t>9.</a:t>
                      </a: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4954" marR="549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Педагог дополнительного образования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4954" marR="5495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должна быть указана полная информация о каждом педагоге дополнительного образования, включающая в себя:</a:t>
                      </a:r>
                      <a:endParaRPr lang="ru-RU" sz="160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Cambria" panose="02040503050406030204" pitchFamily="18" charset="0"/>
                        <a:buChar char="-"/>
                      </a:pPr>
                      <a:r>
                        <a:rPr lang="ru-RU" sz="2000">
                          <a:effectLst/>
                        </a:rPr>
                        <a:t>Обязательную информацию – квалификация преподавателя, сведения о занимаемой должности, ученой степени и ученом звании.</a:t>
                      </a:r>
                      <a:endParaRPr lang="ru-RU" sz="160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Cambria" panose="02040503050406030204" pitchFamily="18" charset="0"/>
                        <a:buChar char="-"/>
                      </a:pPr>
                      <a:r>
                        <a:rPr lang="ru-RU" sz="2000">
                          <a:effectLst/>
                        </a:rPr>
                        <a:t>Дополнительную информацию - представление индивидуальных профессиональных достижений педагога и обучающихся.</a:t>
                      </a:r>
                      <a:endParaRPr lang="ru-RU" sz="1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 такой информации можно также отнести сведения о повышении квалификации; списки публикаций; подготовленные электронные учебные материалы и другое.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4954" marR="54954" marT="0" marB="0"/>
                </a:tc>
              </a:tr>
              <a:tr h="2175729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</a:rPr>
                        <a:t>10.</a:t>
                      </a: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4954" marR="549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Материально-техническая база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4954" marR="5495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заполняется согласно разделам программы: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ambria" panose="02040503050406030204" pitchFamily="18" charset="0"/>
                        <a:buChar char="-"/>
                      </a:pPr>
                      <a:r>
                        <a:rPr lang="ru-RU" sz="2000" dirty="0">
                          <a:effectLst/>
                        </a:rPr>
                        <a:t>Учебное помещение.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ambria" panose="02040503050406030204" pitchFamily="18" charset="0"/>
                        <a:buChar char="-"/>
                      </a:pPr>
                      <a:r>
                        <a:rPr lang="ru-RU" sz="2000" dirty="0">
                          <a:effectLst/>
                        </a:rPr>
                        <a:t>Материально-техническое обеспечение.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ambria" panose="02040503050406030204" pitchFamily="18" charset="0"/>
                        <a:buChar char="-"/>
                      </a:pPr>
                      <a:r>
                        <a:rPr lang="ru-RU" sz="2000" dirty="0">
                          <a:effectLst/>
                        </a:rPr>
                        <a:t>Информационное обеспечение.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ambria" panose="02040503050406030204" pitchFamily="18" charset="0"/>
                        <a:buChar char="-"/>
                      </a:pPr>
                      <a:r>
                        <a:rPr lang="ru-RU" sz="2000" dirty="0">
                          <a:effectLst/>
                        </a:rPr>
                        <a:t>Педагогические технологии, используемые в программе.</a:t>
                      </a:r>
                      <a:endParaRPr lang="ru-RU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ambria" panose="02040503050406030204" pitchFamily="18" charset="0"/>
                        <a:buChar char="-"/>
                      </a:pPr>
                      <a:r>
                        <a:rPr lang="ru-RU" sz="2000" dirty="0">
                          <a:effectLst/>
                        </a:rPr>
                        <a:t>Дидактические материалы, используемые в программе.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4954" marR="5495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3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0602869"/>
              </p:ext>
            </p:extLst>
          </p:nvPr>
        </p:nvGraphicFramePr>
        <p:xfrm>
          <a:off x="451263" y="439387"/>
          <a:ext cx="11376560" cy="727989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02842"/>
                <a:gridCol w="2676627"/>
                <a:gridCol w="7897091"/>
              </a:tblGrid>
              <a:tr h="241393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800" dirty="0" smtClean="0">
                          <a:effectLst/>
                        </a:rPr>
                        <a:t>9.</a:t>
                      </a: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Педагог дополнительного образования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Блужина</a:t>
                      </a:r>
                      <a:r>
                        <a:rPr lang="ru-RU" sz="1800" dirty="0">
                          <a:effectLst/>
                        </a:rPr>
                        <a:t> Юлия Васильевна педагог дополнительного образования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высшей квалификационной категории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Педагогический стаж 22 </a:t>
                      </a:r>
                      <a:r>
                        <a:rPr lang="ru-RU" sz="1800" dirty="0">
                          <a:effectLst/>
                        </a:rPr>
                        <a:t>года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Повышение квалификации: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Сертификат министерства</a:t>
                      </a:r>
                      <a:r>
                        <a:rPr lang="ru-RU" sz="1800" baseline="0" dirty="0" smtClean="0">
                          <a:effectLst/>
                        </a:rPr>
                        <a:t> культуры РФ, Государственного Российского Дома народного творчества имени В.Д. Поленова по теме «Методика преподавания цирковых жанров», 72 часа.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effectLst/>
                        </a:rPr>
                        <a:t>Сертификат участника мастер-класса по воздушной гимнастике с участием артистов Московского цирка на воде «Шевченко-Шоу», 2018г.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effectLst/>
                        </a:rPr>
                        <a:t>Сертификат участника мастер-класса по прыжковой акробатике с участием артистов Росгосцирка «Цирк зверей», 2018г.</a:t>
                      </a:r>
                    </a:p>
                  </a:txBody>
                  <a:tcPr marL="66026" marR="66026" marT="0" marB="0"/>
                </a:tc>
              </a:tr>
              <a:tr h="371373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10.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Материально-техническая база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kern="1400" spc="-5" dirty="0">
                          <a:effectLst/>
                        </a:rPr>
                        <a:t>Акробатика: спортивные маты, коврики, напольное покрытие для спортивного зала.</a:t>
                      </a:r>
                      <a:endParaRPr lang="ru-RU" sz="18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kern="1400" spc="-5" dirty="0">
                          <a:effectLst/>
                        </a:rPr>
                        <a:t>Эквилибристика: катушки, ходули, моноциклы, проволока, шар, шест.</a:t>
                      </a:r>
                      <a:endParaRPr lang="ru-RU" sz="18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kern="1400" spc="-5" dirty="0">
                          <a:effectLst/>
                        </a:rPr>
                        <a:t>Жонглирование: кольца, мячики, булавы, диаболо, пои, антипод, хула-хупы.</a:t>
                      </a:r>
                      <a:endParaRPr lang="ru-RU" sz="18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kern="1400" spc="-5" dirty="0">
                          <a:effectLst/>
                        </a:rPr>
                        <a:t>Воздушная гимнастика: ремни, корд-де-</a:t>
                      </a:r>
                      <a:r>
                        <a:rPr lang="ru-RU" sz="1800" kern="1400" spc="-5" dirty="0" err="1">
                          <a:effectLst/>
                        </a:rPr>
                        <a:t>парель</a:t>
                      </a:r>
                      <a:r>
                        <a:rPr lang="ru-RU" sz="1800" kern="1400" spc="-5" dirty="0">
                          <a:effectLst/>
                        </a:rPr>
                        <a:t>, кольцо, полотна.</a:t>
                      </a:r>
                      <a:endParaRPr lang="ru-RU" sz="18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kern="1400" spc="-5" dirty="0">
                          <a:effectLst/>
                        </a:rPr>
                        <a:t>Клоунада, фокусы: клоунские костюмы, реквизиты для фокусов.</a:t>
                      </a:r>
                      <a:endParaRPr lang="ru-RU" sz="18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kern="1400" spc="-5" dirty="0">
                          <a:effectLst/>
                        </a:rPr>
                        <a:t>Хореография: зеркала, станок.</a:t>
                      </a:r>
                      <a:endParaRPr lang="ru-RU" sz="18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kern="1400" spc="-5" dirty="0">
                          <a:effectLst/>
                        </a:rPr>
                        <a:t>Актерское мастерство: грим, косметические зеркала.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1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835155"/>
              </p:ext>
            </p:extLst>
          </p:nvPr>
        </p:nvGraphicFramePr>
        <p:xfrm>
          <a:off x="950028" y="1068783"/>
          <a:ext cx="9975270" cy="524889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324268"/>
                <a:gridCol w="3325501"/>
                <a:gridCol w="3325501"/>
              </a:tblGrid>
              <a:tr h="5248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День недели</a:t>
                      </a:r>
                      <a:endParaRPr lang="ru-RU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Время занятия</a:t>
                      </a:r>
                      <a:endParaRPr lang="ru-RU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889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Группа 1, ФИО педагога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889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Группа 2, ФИО педагога</a:t>
                      </a:r>
                      <a:endParaRPr lang="ru-RU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889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Группа 3, ФИО педагога</a:t>
                      </a:r>
                      <a:endParaRPr lang="ru-RU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60456" y="415232"/>
            <a:ext cx="88078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Расписание занятий на 2019-2020 учебный год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1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18678"/>
              </p:ext>
            </p:extLst>
          </p:nvPr>
        </p:nvGraphicFramePr>
        <p:xfrm>
          <a:off x="795645" y="843146"/>
          <a:ext cx="10949050" cy="50826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648782"/>
                <a:gridCol w="3650134"/>
                <a:gridCol w="3650134"/>
              </a:tblGrid>
              <a:tr h="867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День недели</a:t>
                      </a:r>
                      <a:endParaRPr lang="ru-RU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Время занятия</a:t>
                      </a:r>
                      <a:endParaRPr lang="ru-RU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67667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Группа 1, </a:t>
                      </a:r>
                      <a:endParaRPr lang="ru-RU" sz="28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effectLst/>
                        </a:rPr>
                        <a:t>Блужина</a:t>
                      </a:r>
                      <a:r>
                        <a:rPr lang="ru-RU" sz="2800" dirty="0" smtClean="0">
                          <a:effectLst/>
                        </a:rPr>
                        <a:t> Ю.В.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 smtClean="0">
                          <a:effectLst/>
                        </a:rPr>
                        <a:t>понедельник</a:t>
                      </a: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 smtClean="0">
                          <a:effectLst/>
                        </a:rPr>
                        <a:t>10:10-10:55</a:t>
                      </a:r>
                    </a:p>
                  </a:txBody>
                  <a:tcPr marL="68580" marR="68580" marT="0" marB="0" anchor="ctr"/>
                </a:tc>
              </a:tr>
              <a:tr h="1223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 smtClean="0">
                          <a:effectLst/>
                        </a:rPr>
                        <a:t>среда</a:t>
                      </a: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</a:rPr>
                        <a:t>8:30-10:05</a:t>
                      </a:r>
                    </a:p>
                  </a:txBody>
                  <a:tcPr marL="68580" marR="68580" marT="0" marB="0" anchor="ctr"/>
                </a:tc>
              </a:tr>
              <a:tr h="86203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Группа </a:t>
                      </a:r>
                      <a:r>
                        <a:rPr lang="ru-RU" sz="2800" dirty="0" smtClean="0">
                          <a:effectLst/>
                        </a:rPr>
                        <a:t>1, Кондрашева Л.Н.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 smtClean="0">
                          <a:effectLst/>
                        </a:rPr>
                        <a:t>среда</a:t>
                      </a: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</a:rPr>
                        <a:t>10:10-10:55</a:t>
                      </a: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62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u="none" strike="noStrike" dirty="0" smtClean="0">
                          <a:effectLst/>
                        </a:rPr>
                        <a:t>четверг</a:t>
                      </a:r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</a:rPr>
                        <a:t>10:10-10:55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72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263107"/>
              </p:ext>
            </p:extLst>
          </p:nvPr>
        </p:nvGraphicFramePr>
        <p:xfrm>
          <a:off x="237506" y="261251"/>
          <a:ext cx="11269683" cy="584719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522890"/>
                <a:gridCol w="3746793"/>
              </a:tblGrid>
              <a:tr h="7757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Прием заявок на текущий год</a:t>
                      </a:r>
                      <a:endParaRPr lang="ru-RU" sz="3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043" marR="510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000" dirty="0" smtClean="0">
                          <a:effectLst/>
                        </a:rPr>
                        <a:t>Запись приостановлена.</a:t>
                      </a:r>
                      <a:r>
                        <a:rPr lang="ru-RU" sz="2000" baseline="0" dirty="0" smtClean="0">
                          <a:effectLst/>
                        </a:rPr>
                        <a:t> Свободных мест нет.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043" marR="51043" marT="0" marB="0"/>
                </a:tc>
              </a:tr>
              <a:tr h="7323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Срок реализации программы (лет)</a:t>
                      </a:r>
                      <a:endParaRPr lang="ru-RU" sz="3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043" marR="510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r>
                        <a:rPr lang="ru-RU" sz="3200" dirty="0" smtClean="0">
                          <a:effectLst/>
                        </a:rPr>
                        <a:t>5 лет</a:t>
                      </a:r>
                      <a:endParaRPr lang="ru-RU" sz="3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043" marR="51043" marT="0" marB="0"/>
                </a:tc>
              </a:tr>
              <a:tr h="7757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Возраст обучающихся, лет</a:t>
                      </a:r>
                      <a:endParaRPr lang="ru-RU" sz="3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043" marR="510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r>
                        <a:rPr lang="ru-RU" sz="3200" dirty="0" smtClean="0">
                          <a:effectLst/>
                        </a:rPr>
                        <a:t>от: 5 до: 18</a:t>
                      </a:r>
                      <a:endParaRPr lang="ru-RU" sz="3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043" marR="51043" marT="0" marB="0"/>
                </a:tc>
              </a:tr>
              <a:tr h="7757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Размер группы, чел.</a:t>
                      </a:r>
                      <a:endParaRPr lang="ru-RU" sz="3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043" marR="510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r>
                        <a:rPr lang="ru-RU" sz="3200" dirty="0" smtClean="0">
                          <a:effectLst/>
                        </a:rPr>
                        <a:t>до: 15</a:t>
                      </a:r>
                      <a:endParaRPr lang="ru-RU" sz="3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043" marR="51043" marT="0" marB="0"/>
                </a:tc>
              </a:tr>
              <a:tr h="626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Адрес реализации программы</a:t>
                      </a:r>
                      <a:endParaRPr lang="ru-RU" sz="3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043" marR="51043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800" dirty="0" smtClean="0">
                          <a:effectLst/>
                        </a:rPr>
                        <a:t>г. </a:t>
                      </a:r>
                      <a:r>
                        <a:rPr lang="ru-RU" sz="2000" kern="1200" dirty="0" smtClean="0">
                          <a:effectLst/>
                        </a:rPr>
                        <a:t>Иркутск, ул. </a:t>
                      </a:r>
                      <a:r>
                        <a:rPr lang="ru-RU" sz="2000" kern="1200" dirty="0" err="1" smtClean="0">
                          <a:effectLst/>
                        </a:rPr>
                        <a:t>Безбокова</a:t>
                      </a:r>
                      <a:r>
                        <a:rPr lang="ru-RU" sz="2000" kern="1200" dirty="0" smtClean="0">
                          <a:effectLst/>
                        </a:rPr>
                        <a:t>, 1</a:t>
                      </a:r>
                      <a:endParaRPr lang="ru-RU" sz="28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043" marR="51043" marT="0" marB="0"/>
                </a:tc>
              </a:tr>
              <a:tr h="7757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Направленность</a:t>
                      </a:r>
                      <a:endParaRPr lang="ru-RU" sz="3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043" marR="510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r>
                        <a:rPr lang="ru-RU" sz="2800" dirty="0" smtClean="0">
                          <a:effectLst/>
                        </a:rPr>
                        <a:t>Художественная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043" marR="51043" marT="0" marB="0"/>
                </a:tc>
              </a:tr>
              <a:tr h="915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Уровни программы</a:t>
                      </a:r>
                      <a:endParaRPr lang="ru-RU" sz="3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043" marR="510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r>
                        <a:rPr lang="ru-RU" sz="2800" dirty="0" smtClean="0">
                          <a:effectLst/>
                        </a:rPr>
                        <a:t>Стартовый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Базовый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Продвинутый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043" marR="5104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3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20633" y="320633"/>
          <a:ext cx="11578442" cy="61751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17088"/>
                <a:gridCol w="3947444"/>
                <a:gridCol w="6813910"/>
              </a:tblGrid>
              <a:tr h="205839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800" dirty="0" smtClean="0">
                          <a:effectLst/>
                        </a:rPr>
                        <a:t>11</a:t>
                      </a: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Обложка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должна быть фотография с занятий. Она не должна содержать текст и не должна быть скачена с Интернета.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4379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800" dirty="0" smtClean="0">
                          <a:effectLst/>
                        </a:rPr>
                        <a:t>12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Галерея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дополнительные фотографии с занятий, которые придадут программе большую наглядность.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7298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800" dirty="0" smtClean="0">
                          <a:effectLst/>
                        </a:rPr>
                        <a:t>13</a:t>
                      </a: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Видеоматериал</a:t>
                      </a:r>
                      <a:endParaRPr lang="ru-RU" sz="2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(по необходимости)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загружается с канала </a:t>
                      </a:r>
                      <a:r>
                        <a:rPr lang="en-US" sz="2800" dirty="0">
                          <a:effectLst/>
                        </a:rPr>
                        <a:t>YouTube</a:t>
                      </a:r>
                      <a:r>
                        <a:rPr lang="ru-RU" sz="2800" dirty="0">
                          <a:effectLst/>
                        </a:rPr>
                        <a:t>. Код вставки видео вставляется в раздел Основное - Код видео (под разделом Описание расписания) уже в сохраненной программе.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3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23" y="212185"/>
            <a:ext cx="8869017" cy="6652372"/>
          </a:xfrm>
        </p:spPr>
      </p:pic>
    </p:spTree>
    <p:extLst>
      <p:ext uri="{BB962C8B-B14F-4D97-AF65-F5344CB8AC3E}">
        <p14:creationId xmlns:p14="http://schemas.microsoft.com/office/powerpoint/2010/main" val="21760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айт навигатор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740" y="172122"/>
            <a:ext cx="9007814" cy="5995214"/>
          </a:xfrm>
        </p:spPr>
      </p:pic>
    </p:spTree>
    <p:extLst>
      <p:ext uri="{BB962C8B-B14F-4D97-AF65-F5344CB8AC3E}">
        <p14:creationId xmlns:p14="http://schemas.microsoft.com/office/powerpoint/2010/main" val="2104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74" y="211881"/>
            <a:ext cx="8446851" cy="6336184"/>
          </a:xfrm>
        </p:spPr>
      </p:pic>
    </p:spTree>
    <p:extLst>
      <p:ext uri="{BB962C8B-B14F-4D97-AF65-F5344CB8AC3E}">
        <p14:creationId xmlns:p14="http://schemas.microsoft.com/office/powerpoint/2010/main" val="296371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7" y="155642"/>
            <a:ext cx="4552545" cy="6372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32" y="1050586"/>
            <a:ext cx="7353661" cy="48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213" y="291830"/>
            <a:ext cx="8333174" cy="5544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7697" y="848264"/>
            <a:ext cx="7395786" cy="49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29" y="-447473"/>
            <a:ext cx="5256179" cy="78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Ссылка на </a:t>
            </a:r>
            <a:r>
              <a:rPr lang="ru-RU" sz="3600" dirty="0" err="1" smtClean="0"/>
              <a:t>ютуб</a:t>
            </a:r>
            <a:r>
              <a:rPr lang="ru-RU" sz="3600" dirty="0" smtClean="0"/>
              <a:t> </a:t>
            </a:r>
            <a:r>
              <a:rPr lang="ru-RU" sz="3600" dirty="0" smtClean="0"/>
              <a:t>канал</a:t>
            </a:r>
          </a:p>
          <a:p>
            <a:pPr marL="0" indent="0">
              <a:buNone/>
            </a:pPr>
            <a:r>
              <a:rPr lang="en-US" sz="3600" b="1" dirty="0" smtClean="0"/>
              <a:t>https</a:t>
            </a:r>
            <a:r>
              <a:rPr lang="en-US" sz="3600" b="1" dirty="0"/>
              <a:t>://youtu.be/-tfM9X8fMAI</a:t>
            </a:r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5591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265" y="665018"/>
            <a:ext cx="10578935" cy="53700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60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ru-RU" sz="60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sz="6000" dirty="0" smtClean="0">
                <a:solidFill>
                  <a:schemeClr val="accent2"/>
                </a:solidFill>
              </a:rPr>
              <a:t>Спасибо за внимание!</a:t>
            </a:r>
            <a:endParaRPr lang="ru-RU" sz="6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1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ПАСПОРТ </a:t>
            </a:r>
            <a:br>
              <a:rPr lang="ru-RU" dirty="0" smtClean="0"/>
            </a:br>
            <a:r>
              <a:rPr lang="ru-RU" dirty="0" smtClean="0"/>
              <a:t>дополнительной общеразвивающей программы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812339"/>
              </p:ext>
            </p:extLst>
          </p:nvPr>
        </p:nvGraphicFramePr>
        <p:xfrm>
          <a:off x="1066800" y="2315688"/>
          <a:ext cx="10511641" cy="410886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41804"/>
                <a:gridCol w="3583739"/>
                <a:gridCol w="6186098"/>
              </a:tblGrid>
              <a:tr h="1540824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Полное наименование программы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должно </a:t>
                      </a:r>
                      <a:r>
                        <a:rPr lang="ru-RU" sz="2400" dirty="0">
                          <a:effectLst/>
                        </a:rPr>
                        <a:t>быть отражено полное название программы (строчными буквами без сокращений).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68039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3200" dirty="0" smtClean="0">
                          <a:effectLst/>
                        </a:rPr>
                        <a:t>2.</a:t>
                      </a: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Публичное наименование программы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должно </a:t>
                      </a:r>
                      <a:r>
                        <a:rPr lang="ru-RU" sz="2400" dirty="0">
                          <a:effectLst/>
                        </a:rPr>
                        <a:t>начинаться со слова Программа. В названии программы должны быть использованы французские кавычки («ёлочки»). Пример: Программа «Шахматы».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6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492840"/>
              </p:ext>
            </p:extLst>
          </p:nvPr>
        </p:nvGraphicFramePr>
        <p:xfrm>
          <a:off x="1066800" y="973777"/>
          <a:ext cx="10058400" cy="513172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09819"/>
                <a:gridCol w="3429215"/>
                <a:gridCol w="5919366"/>
              </a:tblGrid>
              <a:tr h="252073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36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Полное наименование программы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Дополнительная общеразвивающая программа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«Искусство цирка: основы подготовки по цирковым жанрам»</a:t>
                      </a:r>
                      <a:endParaRPr lang="ru-RU" sz="3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564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3600" dirty="0" smtClean="0">
                          <a:effectLst/>
                        </a:rPr>
                        <a:t>2.</a:t>
                      </a:r>
                      <a:r>
                        <a:rPr lang="ru-RU" sz="36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Публичное наименование программы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32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</a:rPr>
                        <a:t>Программа </a:t>
                      </a:r>
                      <a:r>
                        <a:rPr lang="ru-RU" sz="3200" dirty="0">
                          <a:effectLst/>
                        </a:rPr>
                        <a:t>«Искусство цирка»</a:t>
                      </a:r>
                      <a:endParaRPr lang="ru-RU" sz="3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1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863703"/>
              </p:ext>
            </p:extLst>
          </p:nvPr>
        </p:nvGraphicFramePr>
        <p:xfrm>
          <a:off x="534390" y="391886"/>
          <a:ext cx="11210306" cy="592578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91109"/>
                <a:gridCol w="3821935"/>
                <a:gridCol w="6597262"/>
              </a:tblGrid>
              <a:tr h="215483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3200" dirty="0" smtClean="0">
                          <a:effectLst/>
                        </a:rPr>
                        <a:t>3.</a:t>
                      </a: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Краткое описание программы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должно привлекать внимание родителя своим посылом, содержанием (ограничение в 140 символов).</a:t>
                      </a:r>
                      <a:endParaRPr lang="ru-RU" sz="2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7095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3200" dirty="0" smtClean="0">
                          <a:effectLst/>
                        </a:rPr>
                        <a:t>4.</a:t>
                      </a: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Описание программы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должно содержать минимум 3-6 абзацев и раскрывать актуальность и новизну программы, преимущество обучения по ней, её отличительные особенности от других программ. В каждом абзаце должно быть 2-3 предложения.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2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210273"/>
              </p:ext>
            </p:extLst>
          </p:nvPr>
        </p:nvGraphicFramePr>
        <p:xfrm>
          <a:off x="617517" y="451262"/>
          <a:ext cx="10699670" cy="5210891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946078"/>
                <a:gridCol w="2770899"/>
                <a:gridCol w="6982693"/>
              </a:tblGrid>
              <a:tr h="5210891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3600" dirty="0">
                          <a:effectLst/>
                        </a:rPr>
                        <a:t> </a:t>
                      </a:r>
                      <a:r>
                        <a:rPr lang="ru-RU" sz="3600" dirty="0" smtClean="0">
                          <a:effectLst/>
                        </a:rPr>
                        <a:t>3.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7227" marR="372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Краткое описание программы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7227" marR="3722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Цирк </a:t>
                      </a:r>
                      <a:r>
                        <a:rPr lang="ru-RU" sz="2800" dirty="0">
                          <a:effectLst/>
                        </a:rPr>
                        <a:t>- это веселье, смелость, ловкость, гибкость и непременно чудеса. Искусство цирка - самое древнее искусство, освоить которое может каждый. Самое главное проявить терпение и труд, ведь цирк - это 99% труда и 1% таланта.</a:t>
                      </a:r>
                      <a:br>
                        <a:rPr lang="ru-RU" sz="2800" dirty="0">
                          <a:effectLst/>
                        </a:rPr>
                      </a:br>
                      <a:r>
                        <a:rPr lang="ru-RU" sz="2800" dirty="0">
                          <a:effectLst/>
                        </a:rPr>
                        <a:t>С нами Вы освоите акробатику, эквилибристику, жонглирование, воздушную гимнастику, фокусы, клоунаду. Помните: "Дорогу осилит идущий".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7227" marR="3722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9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146183"/>
              </p:ext>
            </p:extLst>
          </p:nvPr>
        </p:nvGraphicFramePr>
        <p:xfrm>
          <a:off x="771896" y="296883"/>
          <a:ext cx="11420104" cy="6421120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805916"/>
                <a:gridCol w="1954756"/>
                <a:gridCol w="8659432"/>
              </a:tblGrid>
              <a:tr h="587828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3600" dirty="0" smtClean="0">
                          <a:effectLst/>
                        </a:rPr>
                        <a:t>4.</a:t>
                      </a: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347" marR="633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Описание программы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347" marR="63347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400" dirty="0">
                          <a:effectLst/>
                        </a:rPr>
                        <a:t>Мечта каждого родителя - это здоровый, гармонично развитый ребенок. Осваивая цирковое искусство, ребенок улучшает свою физическую форму, приобретает навык публичного выступления.  </a:t>
                      </a:r>
                    </a:p>
                    <a:p>
                      <a:pPr algn="just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 Конкурсы, мастер-классы от артистов цирка, учебно-тренировочные занятия, концертная практика на различных площадках - все это заложено в программу. Индивидуальный подход к ребенку, с учетом его физических и творческих данных, подарит ребенку уверенность в себе, а значит уверенность в своем будущем.</a:t>
                      </a:r>
                    </a:p>
                    <a:p>
                      <a:pPr algn="just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Портфолио ребенка стало важной частью учебного процесса, в результате обучения по нашей программе оно пополнится грамотами и дипломами различного уровня.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347" marR="6334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5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103637"/>
              </p:ext>
            </p:extLst>
          </p:nvPr>
        </p:nvGraphicFramePr>
        <p:xfrm>
          <a:off x="451262" y="415636"/>
          <a:ext cx="11198431" cy="598674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90270"/>
                <a:gridCol w="3817887"/>
                <a:gridCol w="6590274"/>
              </a:tblGrid>
              <a:tr h="236556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Учебный план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должны быть отражены основные разделы образовательной программы по годам и, желательно, с указанием часов.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4834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Цель программы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должны быть указаны задачи по достижению цели. Рекомендуется разделять их на образовательные, личностные, </a:t>
                      </a:r>
                      <a:r>
                        <a:rPr lang="ru-RU" sz="2800" dirty="0" err="1">
                          <a:effectLst/>
                        </a:rPr>
                        <a:t>метапредметные</a:t>
                      </a:r>
                      <a:r>
                        <a:rPr lang="ru-RU" sz="2800" dirty="0">
                          <a:effectLst/>
                        </a:rPr>
                        <a:t> или развивающие, воспитательные, образовательные.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1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684422"/>
              </p:ext>
            </p:extLst>
          </p:nvPr>
        </p:nvGraphicFramePr>
        <p:xfrm>
          <a:off x="415635" y="463137"/>
          <a:ext cx="11317186" cy="6096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75014"/>
                <a:gridCol w="3491346"/>
                <a:gridCol w="7350826"/>
              </a:tblGrid>
              <a:tr h="594953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</a:rPr>
                        <a:t>5.</a:t>
                      </a: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Учебный план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8415" lvl="0" indent="0" algn="ctr" hangingPunc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kern="1400" spc="-5" dirty="0">
                          <a:solidFill>
                            <a:schemeClr val="tx1"/>
                          </a:solidFill>
                          <a:effectLst/>
                        </a:rPr>
                        <a:t>Учебный план 1,2,3,4 год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Акробатика, 60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Эквилибристика, 30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Жонглирование, </a:t>
                      </a:r>
                      <a:r>
                        <a:rPr lang="ru-RU" sz="2000" kern="1400" spc="-5" dirty="0" smtClean="0">
                          <a:effectLst/>
                        </a:rPr>
                        <a:t>30</a:t>
                      </a:r>
                      <a:endParaRPr lang="ru-RU" sz="2000" kern="1200" spc="0" dirty="0" smtClean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 smtClean="0">
                          <a:effectLst/>
                        </a:rPr>
                        <a:t>Воздушная </a:t>
                      </a:r>
                      <a:r>
                        <a:rPr lang="ru-RU" sz="2000" kern="1400" spc="-5" dirty="0">
                          <a:effectLst/>
                        </a:rPr>
                        <a:t>гимнастика, 40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Клоунада, фокусы,40 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Хореография, 4ч.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Актерское мастерство, 4ч.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Музыкальная подготовка, 4ч.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Основы техники безопасности, 4ч.</a:t>
                      </a:r>
                      <a:endParaRPr lang="ru-RU" sz="2000" dirty="0">
                        <a:effectLst/>
                      </a:endParaRPr>
                    </a:p>
                    <a:p>
                      <a:pPr marL="457200" marR="18415" algn="ctr" hangingPunct="0">
                        <a:spcAft>
                          <a:spcPts val="0"/>
                        </a:spcAft>
                      </a:pPr>
                      <a:r>
                        <a:rPr lang="ru-RU" sz="2000" kern="1400" spc="-5" dirty="0">
                          <a:solidFill>
                            <a:schemeClr val="tx1"/>
                          </a:solidFill>
                          <a:effectLst/>
                        </a:rPr>
                        <a:t>Учебный план 5 год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18415" algn="just" hangingPunct="0">
                        <a:spcAft>
                          <a:spcPts val="0"/>
                        </a:spcAft>
                      </a:pPr>
                      <a:r>
                        <a:rPr lang="ru-RU" sz="2000" kern="1400" spc="-5" dirty="0">
                          <a:effectLst/>
                        </a:rPr>
                        <a:t>Акробатика, 60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Эквилибристика, 60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Жонглирование, </a:t>
                      </a:r>
                      <a:r>
                        <a:rPr lang="ru-RU" sz="2000" kern="1400" spc="-5" dirty="0" smtClean="0">
                          <a:effectLst/>
                        </a:rPr>
                        <a:t>60</a:t>
                      </a:r>
                      <a:endParaRPr lang="ru-RU" sz="2000" kern="1200" spc="0" dirty="0" smtClean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 smtClean="0">
                          <a:effectLst/>
                        </a:rPr>
                        <a:t>Воздушная </a:t>
                      </a:r>
                      <a:r>
                        <a:rPr lang="ru-RU" sz="2000" kern="1400" spc="-5" dirty="0">
                          <a:effectLst/>
                        </a:rPr>
                        <a:t>гимнастика, 80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Клоунада, фокусы,40 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Хореография, 6ч.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Актерское мастерство, 6ч.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Музыкальная подготовка, 6ч.</a:t>
                      </a:r>
                      <a:endParaRPr lang="ru-RU" sz="2000" dirty="0">
                        <a:effectLst/>
                      </a:endParaRPr>
                    </a:p>
                    <a:p>
                      <a:pPr marL="342900" marR="18415" lvl="0" indent="-342900" algn="just" hangingPunct="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kern="1400" spc="-5" dirty="0">
                          <a:effectLst/>
                        </a:rPr>
                        <a:t>Основы техники безопасности, 6ч.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2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132</TotalTime>
  <Words>1116</Words>
  <Application>Microsoft Office PowerPoint</Application>
  <PresentationFormat>Широкоэкранный</PresentationFormat>
  <Paragraphs>207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MS Mincho</vt:lpstr>
      <vt:lpstr>Arial</vt:lpstr>
      <vt:lpstr>Calibri</vt:lpstr>
      <vt:lpstr>Calibri Light</vt:lpstr>
      <vt:lpstr>Cambria</vt:lpstr>
      <vt:lpstr>Century Gothic</vt:lpstr>
      <vt:lpstr>Garamond</vt:lpstr>
      <vt:lpstr>Times New Roman</vt:lpstr>
      <vt:lpstr>Wingdings 2</vt:lpstr>
      <vt:lpstr>HDOfficeLightV0</vt:lpstr>
      <vt:lpstr>Savon</vt:lpstr>
      <vt:lpstr>НаВИГаТОр дополнительного образования</vt:lpstr>
      <vt:lpstr>Презентация PowerPoint</vt:lpstr>
      <vt:lpstr>ПАСПОРТ  дополнительной общеразвивающей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НаВИГаТОр дополнительного образования</dc:title>
  <dc:creator>DDT-3</dc:creator>
  <cp:lastModifiedBy>DDT-3</cp:lastModifiedBy>
  <cp:revision>20</cp:revision>
  <dcterms:created xsi:type="dcterms:W3CDTF">2019-12-20T08:01:43Z</dcterms:created>
  <dcterms:modified xsi:type="dcterms:W3CDTF">2019-12-27T04:02:46Z</dcterms:modified>
</cp:coreProperties>
</file>