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9" r:id="rId9"/>
    <p:sldId id="260" r:id="rId10"/>
    <p:sldId id="257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839F-1324-44D9-BF83-9BAEA965748F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5A6-222C-4608-9303-CD40A3336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9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839F-1324-44D9-BF83-9BAEA965748F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5A6-222C-4608-9303-CD40A3336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0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839F-1324-44D9-BF83-9BAEA965748F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5A6-222C-4608-9303-CD40A3336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6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839F-1324-44D9-BF83-9BAEA965748F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5A6-222C-4608-9303-CD40A3336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6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839F-1324-44D9-BF83-9BAEA965748F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5A6-222C-4608-9303-CD40A3336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37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839F-1324-44D9-BF83-9BAEA965748F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5A6-222C-4608-9303-CD40A3336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29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839F-1324-44D9-BF83-9BAEA965748F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5A6-222C-4608-9303-CD40A3336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9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839F-1324-44D9-BF83-9BAEA965748F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5A6-222C-4608-9303-CD40A3336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37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839F-1324-44D9-BF83-9BAEA965748F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5A6-222C-4608-9303-CD40A3336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8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839F-1324-44D9-BF83-9BAEA965748F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5A6-222C-4608-9303-CD40A3336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35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839F-1324-44D9-BF83-9BAEA965748F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5A6-222C-4608-9303-CD40A3336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12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B839F-1324-44D9-BF83-9BAEA965748F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AA5A6-222C-4608-9303-CD40A3336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15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7795" y="0"/>
            <a:ext cx="14560732" cy="91004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92110" y="1481385"/>
            <a:ext cx="13716000" cy="389002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Диагностические материалы </a:t>
            </a:r>
            <a:br>
              <a:rPr lang="ru-RU" sz="6600" b="1" dirty="0" smtClean="0"/>
            </a:br>
            <a:r>
              <a:rPr lang="ru-RU" sz="6600" b="1" dirty="0" smtClean="0"/>
              <a:t>в дополнительных </a:t>
            </a:r>
            <a:br>
              <a:rPr lang="ru-RU" sz="6600" b="1" dirty="0" smtClean="0"/>
            </a:br>
            <a:r>
              <a:rPr lang="ru-RU" sz="6600" b="1" dirty="0" smtClean="0"/>
              <a:t>общеразвивающих программах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65246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5577" y="1035506"/>
            <a:ext cx="11534503" cy="483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Текущий контроль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позволяет объективно оценить и проверить знания и умения обучающихся полученных по разделу, теме. В ходе данного контроля проверяются теоретические, практические и творческие навыки обучающихся.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55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20" y="0"/>
            <a:ext cx="12192000" cy="7620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38200" y="2805390"/>
            <a:ext cx="114038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744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020" y="2767299"/>
            <a:ext cx="6629980" cy="1325563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Сведения, полученные в результате педагогической диагностики, могут стать мощным импульсом для инновационной деятельности </a:t>
            </a:r>
            <a:r>
              <a:rPr lang="ru-RU" dirty="0" smtClean="0"/>
              <a:t>педагога!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9813"/>
            <a:ext cx="5562020" cy="37140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131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239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2337" y="323895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9600" i="1" dirty="0"/>
              <a:t>ПЕДАГОГИЧЕСКАЯ ДИАГНОСТИКА</a:t>
            </a:r>
            <a:r>
              <a:rPr lang="ru-RU" sz="9600" dirty="0"/>
              <a:t/>
            </a:r>
            <a:br>
              <a:rPr lang="ru-RU" sz="9600" dirty="0"/>
            </a:b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2625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7565" y="195943"/>
            <a:ext cx="11939451" cy="5367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07000"/>
              </a:lnSpc>
              <a:spcAft>
                <a:spcPts val="800"/>
              </a:spcAft>
            </a:pP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Педагогическая диагностика –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это процесс распознавания различных педагогических явлений и определения их состояния в определенный момент на основе использования необходимых для этого параметров.</a:t>
            </a:r>
            <a:r>
              <a:rPr lang="ru-RU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8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5582" y="3147513"/>
            <a:ext cx="11066417" cy="13255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4504" y="1048888"/>
            <a:ext cx="1266117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Объект</a:t>
            </a:r>
            <a:r>
              <a:rPr lang="ru-RU" sz="5400" dirty="0"/>
              <a:t> – то, за чем будет организовано наблюдение. 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 smtClean="0"/>
          </a:p>
          <a:p>
            <a:r>
              <a:rPr lang="ru-RU" sz="4800" b="1" dirty="0" smtClean="0"/>
              <a:t>Предмет</a:t>
            </a:r>
            <a:r>
              <a:rPr lang="ru-RU" sz="4800" dirty="0" smtClean="0"/>
              <a:t> </a:t>
            </a:r>
            <a:r>
              <a:rPr lang="ru-RU" sz="4800" dirty="0"/>
              <a:t>– конкретизированная часть </a:t>
            </a:r>
            <a:endParaRPr lang="ru-RU" sz="4800" dirty="0" smtClean="0"/>
          </a:p>
          <a:p>
            <a:r>
              <a:rPr lang="ru-RU" sz="4800" dirty="0" smtClean="0"/>
              <a:t>объекта</a:t>
            </a:r>
            <a:r>
              <a:rPr lang="ru-RU" sz="4800" dirty="0"/>
              <a:t>, которая будет подвергнута </a:t>
            </a:r>
            <a:endParaRPr lang="ru-RU" sz="4800" dirty="0" smtClean="0"/>
          </a:p>
          <a:p>
            <a:r>
              <a:rPr lang="ru-RU" sz="4800" dirty="0" smtClean="0"/>
              <a:t>анализу </a:t>
            </a:r>
            <a:r>
              <a:rPr lang="ru-RU" sz="4800" dirty="0"/>
              <a:t>и обобщению</a:t>
            </a:r>
            <a:r>
              <a:rPr lang="ru-RU" sz="4400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5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653" y="1743573"/>
            <a:ext cx="4086330" cy="23905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192" y="1057455"/>
            <a:ext cx="10515600" cy="6153241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4900" dirty="0">
                <a:sym typeface="Symbol" panose="05050102010706020507" pitchFamily="18" charset="2"/>
              </a:rPr>
              <a:t></a:t>
            </a:r>
            <a:r>
              <a:rPr lang="ru-RU" sz="4900" dirty="0"/>
              <a:t> наблюдение, </a:t>
            </a:r>
            <a:br>
              <a:rPr lang="ru-RU" sz="4900" dirty="0"/>
            </a:br>
            <a:r>
              <a:rPr lang="ru-RU" sz="4900" dirty="0">
                <a:sym typeface="Symbol" panose="05050102010706020507" pitchFamily="18" charset="2"/>
              </a:rPr>
              <a:t></a:t>
            </a:r>
            <a:r>
              <a:rPr lang="ru-RU" sz="4900" dirty="0"/>
              <a:t> анкетирование, </a:t>
            </a:r>
            <a:br>
              <a:rPr lang="ru-RU" sz="4900" dirty="0"/>
            </a:br>
            <a:r>
              <a:rPr lang="ru-RU" sz="4900" dirty="0">
                <a:sym typeface="Symbol" panose="05050102010706020507" pitchFamily="18" charset="2"/>
              </a:rPr>
              <a:t></a:t>
            </a:r>
            <a:r>
              <a:rPr lang="ru-RU" sz="4900" dirty="0"/>
              <a:t> беседа, </a:t>
            </a:r>
            <a:r>
              <a:rPr lang="ru-RU" sz="4900" dirty="0" smtClean="0"/>
              <a:t>интервью</a:t>
            </a:r>
            <a:r>
              <a:rPr lang="ru-RU" sz="4900" dirty="0"/>
              <a:t>, </a:t>
            </a:r>
            <a:r>
              <a:rPr lang="ru-RU" sz="4900" dirty="0" smtClean="0"/>
              <a:t>опрос</a:t>
            </a:r>
            <a:r>
              <a:rPr lang="ru-RU" sz="4900" dirty="0"/>
              <a:t>, </a:t>
            </a:r>
            <a:br>
              <a:rPr lang="ru-RU" sz="4900" dirty="0"/>
            </a:br>
            <a:r>
              <a:rPr lang="ru-RU" sz="4900" dirty="0">
                <a:sym typeface="Symbol" panose="05050102010706020507" pitchFamily="18" charset="2"/>
              </a:rPr>
              <a:t></a:t>
            </a:r>
            <a:r>
              <a:rPr lang="ru-RU" sz="4900" dirty="0"/>
              <a:t> тестирование, </a:t>
            </a:r>
            <a:br>
              <a:rPr lang="ru-RU" sz="4900" dirty="0"/>
            </a:br>
            <a:r>
              <a:rPr lang="ru-RU" sz="4900" dirty="0">
                <a:sym typeface="Symbol" panose="05050102010706020507" pitchFamily="18" charset="2"/>
              </a:rPr>
              <a:t></a:t>
            </a:r>
            <a:r>
              <a:rPr lang="ru-RU" sz="4900" dirty="0"/>
              <a:t> </a:t>
            </a:r>
            <a:r>
              <a:rPr lang="ru-RU" sz="4900" dirty="0" smtClean="0"/>
              <a:t>участие в защите проектов,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ru-RU" sz="4900" dirty="0">
                <a:sym typeface="Symbol" panose="05050102010706020507" pitchFamily="18" charset="2"/>
              </a:rPr>
              <a:t></a:t>
            </a:r>
            <a:r>
              <a:rPr lang="ru-RU" sz="4900" dirty="0"/>
              <a:t> анализ продуктов деятельности,</a:t>
            </a:r>
            <a:br>
              <a:rPr lang="ru-RU" sz="4900" dirty="0"/>
            </a:br>
            <a:r>
              <a:rPr lang="ru-RU" sz="4900" dirty="0" smtClean="0">
                <a:sym typeface="Symbol" panose="05050102010706020507" pitchFamily="18" charset="2"/>
              </a:rPr>
              <a:t></a:t>
            </a:r>
            <a:r>
              <a:rPr lang="ru-RU" sz="4900" dirty="0" smtClean="0"/>
              <a:t>«незаконченное предложение»,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ru-RU" sz="4900" dirty="0" smtClean="0">
                <a:sym typeface="Symbol" panose="05050102010706020507" pitchFamily="18" charset="2"/>
              </a:rPr>
              <a:t></a:t>
            </a:r>
            <a:r>
              <a:rPr lang="ru-RU" sz="4900" dirty="0" smtClean="0"/>
              <a:t> </a:t>
            </a:r>
            <a:r>
              <a:rPr lang="ru-RU" sz="4900" dirty="0"/>
              <a:t>анализ статистических </a:t>
            </a:r>
            <a:r>
              <a:rPr lang="ru-RU" sz="4900" dirty="0" smtClean="0"/>
              <a:t>данных</a:t>
            </a:r>
            <a:r>
              <a:rPr lang="ru-RU" sz="4900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46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7" y="796199"/>
            <a:ext cx="11547564" cy="5643789"/>
          </a:xfrm>
        </p:spPr>
        <p:txBody>
          <a:bodyPr>
            <a:normAutofit/>
          </a:bodyPr>
          <a:lstStyle/>
          <a:p>
            <a:r>
              <a:rPr lang="ru-RU" sz="4800" dirty="0" smtClean="0"/>
              <a:t>1. Подготовка диагностических материалов.</a:t>
            </a:r>
            <a:br>
              <a:rPr lang="ru-RU" sz="4800" dirty="0" smtClean="0"/>
            </a:br>
            <a:r>
              <a:rPr lang="ru-RU" sz="4800" dirty="0" smtClean="0"/>
              <a:t>2. Контакт </a:t>
            </a:r>
            <a:r>
              <a:rPr lang="ru-RU" sz="4800" dirty="0"/>
              <a:t>между педагогом и </a:t>
            </a:r>
            <a:r>
              <a:rPr lang="ru-RU" sz="4800" dirty="0" smtClean="0"/>
              <a:t>ребенком.</a:t>
            </a:r>
            <a:br>
              <a:rPr lang="ru-RU" sz="4800" dirty="0" smtClean="0"/>
            </a:br>
            <a:r>
              <a:rPr lang="ru-RU" sz="4800" dirty="0" smtClean="0"/>
              <a:t>3. Проведение диагностики.</a:t>
            </a:r>
            <a:br>
              <a:rPr lang="ru-RU" sz="4800" dirty="0" smtClean="0"/>
            </a:br>
            <a:r>
              <a:rPr lang="ru-RU" sz="4800" dirty="0" smtClean="0"/>
              <a:t>4. Анализ результатов.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06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9647" y="-188699"/>
            <a:ext cx="14560732" cy="91004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39634" y="313509"/>
            <a:ext cx="12531634" cy="6374673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/>
              <a:t>Текущий контроль</a:t>
            </a:r>
            <a:r>
              <a:rPr lang="ru-RU" sz="8800" dirty="0"/>
              <a:t> </a:t>
            </a:r>
            <a:r>
              <a:rPr lang="ru-RU" sz="8800" dirty="0" smtClean="0"/>
              <a:t>–</a:t>
            </a:r>
            <a:br>
              <a:rPr lang="ru-RU" sz="8800" dirty="0" smtClean="0"/>
            </a:br>
            <a:r>
              <a:rPr lang="ru-RU" sz="8800" dirty="0" smtClean="0"/>
              <a:t> </a:t>
            </a:r>
            <a:r>
              <a:rPr lang="ru-RU" sz="8800" dirty="0"/>
              <a:t>тематический контроль 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>(</a:t>
            </a:r>
            <a:r>
              <a:rPr lang="ru-RU" sz="8800" dirty="0"/>
              <a:t>по темам, разделам).</a:t>
            </a:r>
            <a:br>
              <a:rPr lang="ru-RU" sz="8800" dirty="0"/>
            </a:b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42068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9647" y="-188699"/>
            <a:ext cx="14560732" cy="91004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927" y="0"/>
            <a:ext cx="10707584" cy="712044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Текущий </a:t>
            </a:r>
            <a:r>
              <a:rPr lang="ru-RU" sz="5400" b="1" dirty="0"/>
              <a:t>контроль</a:t>
            </a:r>
            <a:r>
              <a:rPr lang="ru-RU" sz="5400" dirty="0"/>
              <a:t> проводится в </a:t>
            </a:r>
            <a:r>
              <a:rPr lang="ru-RU" sz="5400" dirty="0" smtClean="0"/>
              <a:t>форме</a:t>
            </a:r>
            <a:r>
              <a:rPr lang="ru-RU" sz="5400" dirty="0"/>
              <a:t>: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7200" dirty="0" smtClean="0"/>
              <a:t>беседы</a:t>
            </a: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>наблюдения </a:t>
            </a:r>
            <a:br>
              <a:rPr lang="ru-RU" sz="7200" dirty="0" smtClean="0"/>
            </a:br>
            <a:r>
              <a:rPr lang="ru-RU" sz="7200" dirty="0" smtClean="0"/>
              <a:t>практической работы</a:t>
            </a:r>
            <a:br>
              <a:rPr lang="ru-RU" sz="7200" dirty="0" smtClean="0"/>
            </a:br>
            <a:r>
              <a:rPr lang="ru-RU" sz="7200" dirty="0" smtClean="0"/>
              <a:t>творческой работы </a:t>
            </a:r>
            <a:br>
              <a:rPr lang="ru-RU" sz="7200" dirty="0" smtClean="0"/>
            </a:br>
            <a:r>
              <a:rPr lang="ru-RU" sz="7200" dirty="0" smtClean="0"/>
              <a:t>сдачи нормативов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6000" dirty="0"/>
              <a:t/>
            </a:r>
            <a:br>
              <a:rPr lang="ru-RU" sz="6000" dirty="0"/>
            </a:b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00745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98</Words>
  <Application>Microsoft Office PowerPoint</Application>
  <PresentationFormat>Широкоэкранный</PresentationFormat>
  <Paragraphs>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Тема Office</vt:lpstr>
      <vt:lpstr>Диагностические материалы  в дополнительных  общеразвивающих программах</vt:lpstr>
      <vt:lpstr>Сведения, полученные в результате педагогической диагностики, могут стать мощным импульсом для инновационной деятельности педагога! </vt:lpstr>
      <vt:lpstr>ПЕДАГОГИЧЕСКАЯ ДИАГНОСТИКА </vt:lpstr>
      <vt:lpstr>Презентация PowerPoint</vt:lpstr>
      <vt:lpstr>Презентация PowerPoint</vt:lpstr>
      <vt:lpstr>   наблюдение,   анкетирование,   беседа, интервью, опрос,   тестирование,   участие в защите проектов,  анализ продуктов деятельности, «незаконченное предложение»,  анализ статистических данных.  </vt:lpstr>
      <vt:lpstr>1. Подготовка диагностических материалов. 2. Контакт между педагогом и ребенком. 3. Проведение диагностики. 4. Анализ результатов.  </vt:lpstr>
      <vt:lpstr>Текущий контроль –  тематический контроль  (по темам, разделам). </vt:lpstr>
      <vt:lpstr>   Текущий контроль проводится в форме: беседы наблюдения  практической работы творческой работы  сдачи нормативов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Диагностические материалы  в дополнительных  общеразвивающих программах</dc:title>
  <dc:creator>user</dc:creator>
  <cp:lastModifiedBy>DDT-3</cp:lastModifiedBy>
  <cp:revision>8</cp:revision>
  <dcterms:created xsi:type="dcterms:W3CDTF">2020-02-19T00:34:43Z</dcterms:created>
  <dcterms:modified xsi:type="dcterms:W3CDTF">2020-02-21T00:22:08Z</dcterms:modified>
</cp:coreProperties>
</file>