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6" r:id="rId17"/>
    <p:sldId id="271" r:id="rId18"/>
    <p:sldId id="272" r:id="rId19"/>
    <p:sldId id="273" r:id="rId20"/>
    <p:sldId id="274" r:id="rId21"/>
    <p:sldId id="275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24A4866-32BC-4323-91DC-524306418307}" type="datetimeFigureOut">
              <a:rPr lang="ru-RU" smtClean="0"/>
              <a:t>02.03.2020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5E433B2-26B1-4209-BF0E-429DD57BE4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A4866-32BC-4323-91DC-524306418307}" type="datetimeFigureOut">
              <a:rPr lang="ru-RU" smtClean="0"/>
              <a:t>02.03.2020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433B2-26B1-4209-BF0E-429DD57BE4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A4866-32BC-4323-91DC-524306418307}" type="datetimeFigureOut">
              <a:rPr lang="ru-RU" smtClean="0"/>
              <a:t>02.03.2020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433B2-26B1-4209-BF0E-429DD57BE4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A4866-32BC-4323-91DC-524306418307}" type="datetimeFigureOut">
              <a:rPr lang="ru-RU" smtClean="0"/>
              <a:t>02.03.2020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433B2-26B1-4209-BF0E-429DD57BE43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A4866-32BC-4323-91DC-524306418307}" type="datetimeFigureOut">
              <a:rPr lang="ru-RU" smtClean="0"/>
              <a:t>02.03.2020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433B2-26B1-4209-BF0E-429DD57BE43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A4866-32BC-4323-91DC-524306418307}" type="datetimeFigureOut">
              <a:rPr lang="ru-RU" smtClean="0"/>
              <a:t>02.03.2020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433B2-26B1-4209-BF0E-429DD57BE43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A4866-32BC-4323-91DC-524306418307}" type="datetimeFigureOut">
              <a:rPr lang="ru-RU" smtClean="0"/>
              <a:t>02.03.2020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433B2-26B1-4209-BF0E-429DD57BE43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A4866-32BC-4323-91DC-524306418307}" type="datetimeFigureOut">
              <a:rPr lang="ru-RU" smtClean="0"/>
              <a:t>02.03.2020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433B2-26B1-4209-BF0E-429DD57BE432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A4866-32BC-4323-91DC-524306418307}" type="datetimeFigureOut">
              <a:rPr lang="ru-RU" smtClean="0"/>
              <a:t>02.03.2020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433B2-26B1-4209-BF0E-429DD57BE4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424A4866-32BC-4323-91DC-524306418307}" type="datetimeFigureOut">
              <a:rPr lang="ru-RU" smtClean="0"/>
              <a:t>02.03.2020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433B2-26B1-4209-BF0E-429DD57BE43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24A4866-32BC-4323-91DC-524306418307}" type="datetimeFigureOut">
              <a:rPr lang="ru-RU" smtClean="0"/>
              <a:t>02.03.2020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5E433B2-26B1-4209-BF0E-429DD57BE43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24A4866-32BC-4323-91DC-524306418307}" type="datetimeFigureOut">
              <a:rPr lang="ru-RU" smtClean="0"/>
              <a:t>02.03.2020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5E433B2-26B1-4209-BF0E-429DD57BE43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4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Трансляция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ценностно-смысловых установок деятельности, в которую совместно вовлечены обучающийся и наставник.</a:t>
            </a:r>
          </a:p>
          <a:p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Выявление и актуализация у сопровождаемого «сильной» (внутренней, устойчивой) мотивации к деятельности. </a:t>
            </a:r>
          </a:p>
          <a:p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Педагогическая поддержка сопровождаемого в процессе его обучения деятельности (прежде всего получения, закрепления новых знаний, умений и компетенций). </a:t>
            </a:r>
          </a:p>
          <a:p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условий освоения деятельности, сочетающих психологический комфорт и «развивающий дискомфорт», безопасность для жизни и здоровья — и определенную степень риска, необходимую для формирования самостоятельности и ответственности сопровождаемого.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496944" cy="432048"/>
          </a:xfrm>
        </p:spPr>
        <p:txBody>
          <a:bodyPr>
            <a:normAutofit fontScale="90000"/>
          </a:bodyPr>
          <a:lstStyle/>
          <a:p>
            <a:r>
              <a:rPr lang="ru-RU" sz="40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Деятельность наставника предполагает решение комплекса следующих </a:t>
            </a:r>
            <a:r>
              <a:rPr lang="ru-RU" sz="4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задач</a:t>
            </a:r>
            <a:r>
              <a:rPr lang="ru-RU" sz="40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620689"/>
            <a:ext cx="8291264" cy="532859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Наставляемый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– участник программы наставничества, который через взаимодействие с наставником и при его помощи и поддержке решает конкретные жизненные, личные и профессиональные задачи, приобретает новый опыт и развивает новые навыки и компетенции. В конкретных формах наставляемый может быть определен термином «обучающийся».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548680"/>
            <a:ext cx="8363272" cy="5577483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Куратор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сотрудник образовательной организации либо учреждения из числа ее социальных партнеров, который отвечает за организацию программы наставничества.  </a:t>
            </a:r>
          </a:p>
          <a:p>
            <a:endParaRPr lang="ru-RU" dirty="0"/>
          </a:p>
        </p:txBody>
      </p:sp>
      <p:pic>
        <p:nvPicPr>
          <p:cNvPr id="4" name="Рисунок 3" descr="155862708952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3848" y="1988840"/>
            <a:ext cx="5585501" cy="41858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268760"/>
            <a:ext cx="8363272" cy="4857403"/>
          </a:xfrm>
        </p:spPr>
        <p:txBody>
          <a:bodyPr>
            <a:normAutofit fontScale="85000" lnSpcReduction="20000"/>
          </a:bodyPr>
          <a:lstStyle/>
          <a:p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сбор 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и работа с базой наставников и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наставляемых;</a:t>
            </a:r>
          </a:p>
          <a:p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обучения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наставников;</a:t>
            </a:r>
          </a:p>
          <a:p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контроль 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за проведением всех этапов реализации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программы;</a:t>
            </a:r>
          </a:p>
          <a:p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решение 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организационных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вопросов;</a:t>
            </a:r>
          </a:p>
          <a:p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мониторинг реализации и получение  обратной связи от участников программы и иных, причастных к программе,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лиц; комплект 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материалов, необходимый для организации работы куратора программы наставничества в образовательной организации.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Задачи куратора: </a:t>
            </a:r>
            <a:endParaRPr lang="ru-RU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476673"/>
            <a:ext cx="8507288" cy="5256584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Тьютор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–исторически сложившаяся педагогическая позиция, которая обеспечивает возможность разработки индивидуальных образовательных программ учащихся и студентов, сопровождая процесс индивидуального продвижения в школе, вузе, системах дополнительного и непрерывного образования.</a:t>
            </a:r>
          </a:p>
          <a:p>
            <a:endParaRPr lang="ru-RU" dirty="0"/>
          </a:p>
        </p:txBody>
      </p:sp>
      <p:pic>
        <p:nvPicPr>
          <p:cNvPr id="4" name="Рисунок 3" descr="depositphotos_25940269-stock-photo-3d-small-promo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35896" y="2996952"/>
            <a:ext cx="5220072" cy="35208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686800" cy="4608511"/>
          </a:xfrm>
        </p:spPr>
        <p:txBody>
          <a:bodyPr>
            <a:normAutofit fontScale="25000" lnSpcReduction="20000"/>
          </a:bodyPr>
          <a:lstStyle/>
          <a:p>
            <a:r>
              <a:rPr lang="ru-RU" sz="10400" dirty="0" smtClean="0">
                <a:latin typeface="Times New Roman" pitchFamily="18" charset="0"/>
                <a:cs typeface="Times New Roman" pitchFamily="18" charset="0"/>
              </a:rPr>
              <a:t>разработка индивидуальных образовательных планов (маршрутов), </a:t>
            </a:r>
          </a:p>
          <a:p>
            <a:r>
              <a:rPr lang="ru-RU" sz="10400" dirty="0" smtClean="0">
                <a:latin typeface="Times New Roman" pitchFamily="18" charset="0"/>
                <a:cs typeface="Times New Roman" pitchFamily="18" charset="0"/>
              </a:rPr>
              <a:t>определение индивидуальных образовательных запросов, </a:t>
            </a:r>
          </a:p>
          <a:p>
            <a:r>
              <a:rPr lang="ru-RU" sz="10400" dirty="0" smtClean="0">
                <a:latin typeface="Times New Roman" pitchFamily="18" charset="0"/>
                <a:cs typeface="Times New Roman" pitchFamily="18" charset="0"/>
              </a:rPr>
              <a:t>обеспечение реализации индивидуального образовательного маршрута, </a:t>
            </a:r>
          </a:p>
          <a:p>
            <a:r>
              <a:rPr lang="ru-RU" sz="10400" dirty="0" smtClean="0">
                <a:latin typeface="Times New Roman" pitchFamily="18" charset="0"/>
                <a:cs typeface="Times New Roman" pitchFamily="18" charset="0"/>
              </a:rPr>
              <a:t>установление партнерских отношений,</a:t>
            </a:r>
          </a:p>
          <a:p>
            <a:r>
              <a:rPr lang="ru-RU" sz="10400" dirty="0" smtClean="0">
                <a:latin typeface="Times New Roman" pitchFamily="18" charset="0"/>
                <a:cs typeface="Times New Roman" pitchFamily="18" charset="0"/>
              </a:rPr>
              <a:t> подготовка необходимого и достаточного информационного поля об устройстве образовательного пространства, </a:t>
            </a:r>
          </a:p>
          <a:p>
            <a:r>
              <a:rPr lang="ru-RU" sz="10400" dirty="0" smtClean="0">
                <a:latin typeface="Times New Roman" pitchFamily="18" charset="0"/>
                <a:cs typeface="Times New Roman" pitchFamily="18" charset="0"/>
              </a:rPr>
              <a:t>поддержка процессов самоопределения и самореализации, повышение образовательной мотивации.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адачи </a:t>
            </a:r>
            <a:r>
              <a:rPr lang="ru-RU" b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тьютора</a:t>
            </a:r>
            <a:r>
              <a:rPr lang="ru-RU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8932" y="1659404"/>
            <a:ext cx="1905000" cy="3219450"/>
          </a:xfrm>
          <a:prstGeom prst="rect">
            <a:avLst/>
          </a:prstGeom>
        </p:spPr>
      </p:pic>
      <p:sp>
        <p:nvSpPr>
          <p:cNvPr id="5" name="Овал 4"/>
          <p:cNvSpPr/>
          <p:nvPr/>
        </p:nvSpPr>
        <p:spPr>
          <a:xfrm>
            <a:off x="395536" y="2348880"/>
            <a:ext cx="2952328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5940152" y="2348880"/>
            <a:ext cx="2736304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115616" y="2807465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Наставник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00192" y="2807464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Наставляемый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95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548680"/>
            <a:ext cx="8219256" cy="5577483"/>
          </a:xfrm>
        </p:spPr>
        <p:txBody>
          <a:bodyPr/>
          <a:lstStyle/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Наставничество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– это универсальная технология передачи опыта, знаний, формирования навыков, компетенций,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метакомпетенций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и ценностей через неформальное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взаимообогащающее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общение, основанное на доверии и партнерстве.</a:t>
            </a:r>
          </a:p>
          <a:p>
            <a:endParaRPr lang="ru-RU" dirty="0"/>
          </a:p>
        </p:txBody>
      </p:sp>
      <p:pic>
        <p:nvPicPr>
          <p:cNvPr id="4" name="Рисунок 3" descr="персона-d-на-сое-иняя-группе-ю-ей-4682125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4008" y="3941064"/>
            <a:ext cx="3962400" cy="29169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1763688" y="476672"/>
            <a:ext cx="5328592" cy="2016224"/>
          </a:xfrm>
          <a:prstGeom prst="ellipse">
            <a:avLst/>
          </a:prstGeom>
          <a:gradFill flip="none" rotWithShape="1">
            <a:gsLst>
              <a:gs pos="31000">
                <a:schemeClr val="bg2">
                  <a:lumMod val="50000"/>
                  <a:alpha val="52000"/>
                </a:schemeClr>
              </a:gs>
              <a:gs pos="40000">
                <a:schemeClr val="bg1">
                  <a:tint val="65000"/>
                  <a:satMod val="300000"/>
                </a:schemeClr>
              </a:gs>
              <a:gs pos="100000">
                <a:schemeClr val="bg1">
                  <a:shade val="65000"/>
                  <a:satMod val="30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Модели наставничества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51520" y="2708920"/>
            <a:ext cx="3384376" cy="1584176"/>
          </a:xfrm>
          <a:prstGeom prst="ellipse">
            <a:avLst/>
          </a:prstGeom>
          <a:gradFill>
            <a:gsLst>
              <a:gs pos="31000">
                <a:schemeClr val="bg2">
                  <a:lumMod val="50000"/>
                  <a:alpha val="52000"/>
                </a:schemeClr>
              </a:gs>
              <a:gs pos="40000">
                <a:schemeClr val="bg1">
                  <a:tint val="65000"/>
                  <a:satMod val="300000"/>
                </a:schemeClr>
              </a:gs>
              <a:gs pos="100000">
                <a:schemeClr val="bg1">
                  <a:shade val="65000"/>
                  <a:satMod val="300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ченик-ученик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5004048" y="2852936"/>
            <a:ext cx="3744416" cy="1584176"/>
          </a:xfrm>
          <a:prstGeom prst="ellipse">
            <a:avLst/>
          </a:prstGeom>
          <a:gradFill>
            <a:gsLst>
              <a:gs pos="31000">
                <a:schemeClr val="bg2">
                  <a:lumMod val="50000"/>
                  <a:alpha val="52000"/>
                </a:schemeClr>
              </a:gs>
              <a:gs pos="40000">
                <a:schemeClr val="bg1">
                  <a:tint val="65000"/>
                  <a:satMod val="300000"/>
                </a:schemeClr>
              </a:gs>
              <a:gs pos="100000">
                <a:schemeClr val="bg1">
                  <a:shade val="65000"/>
                  <a:satMod val="300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 – педагог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411760" y="4437112"/>
            <a:ext cx="3744416" cy="1512168"/>
          </a:xfrm>
          <a:prstGeom prst="ellipse">
            <a:avLst/>
          </a:prstGeom>
          <a:gradFill>
            <a:gsLst>
              <a:gs pos="31000">
                <a:schemeClr val="bg2">
                  <a:lumMod val="50000"/>
                  <a:alpha val="52000"/>
                </a:schemeClr>
              </a:gs>
              <a:gs pos="40000">
                <a:schemeClr val="bg1">
                  <a:tint val="65000"/>
                  <a:satMod val="300000"/>
                </a:schemeClr>
              </a:gs>
              <a:gs pos="100000">
                <a:schemeClr val="bg1">
                  <a:shade val="65000"/>
                  <a:satMod val="300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 - ученик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81329"/>
            <a:ext cx="8219256" cy="3387832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Предполагает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взаимодействие обучающихся одной образовательной организации, при котором один из обучающихся находится на более высокой ступени образования и обладает организаторскими и лидерскими качествами, позволяющими ему оказать весомое влияние на наставляемого, лишенное, тем не менее, строгой субординации.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Ученик – </a:t>
            </a:r>
            <a:r>
              <a:rPr lang="ru-RU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ученик</a:t>
            </a:r>
            <a:endParaRPr lang="ru-RU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191118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04975" y="4437112"/>
            <a:ext cx="7439025" cy="2057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5"/>
          <p:cNvSpPr>
            <a:spLocks noGrp="1"/>
          </p:cNvSpPr>
          <p:nvPr>
            <p:ph idx="1"/>
          </p:nvPr>
        </p:nvSpPr>
        <p:spPr>
          <a:xfrm>
            <a:off x="323528" y="332656"/>
            <a:ext cx="8820472" cy="5616625"/>
          </a:xfrm>
        </p:spPr>
        <p:txBody>
          <a:bodyPr>
            <a:normAutofit fontScale="85000" lnSpcReduction="10000"/>
          </a:bodyPr>
          <a:lstStyle/>
          <a:p>
            <a:endParaRPr lang="ru-RU" sz="3300" dirty="0"/>
          </a:p>
          <a:p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23 декабря 2013 года на совместном заседании Государственного совета РФ и Комиссии при Президенте РФ по мониторингу достижения целевых показателей социально-экономического развития В.В. Путин подчеркнул, что необходимо возрождать институт наставничества.</a:t>
            </a:r>
          </a:p>
          <a:p>
            <a:endParaRPr lang="ru-RU" sz="33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Тема наставничества в образовании является одной из центральных в нацпроекте «Образование» (включая федеральные проекты«Современная школа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»,«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Успех каждого ребенка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»,«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Учитель будущего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»,«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Социальные лифты для каждого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»,«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Молодые профессионалы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»)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81329"/>
            <a:ext cx="8219256" cy="3315824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Модель наставничества подразумевает передачу знаний на рабочем месте.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Сотрудник получает своевременную помощь на этапе адаптации, поддержку в профессиональном и карьерном развитии.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омогает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решить проблему недостаточной компетентности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сотрудников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Педагог – </a:t>
            </a:r>
            <a:r>
              <a:rPr lang="ru-RU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педагог</a:t>
            </a:r>
            <a:endParaRPr lang="ru-RU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Mentors-help-yo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088" y="4077072"/>
            <a:ext cx="3473920" cy="24928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8820472" cy="295232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наставничество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без отрыва от учебы для дальнейшей профессиональной и социальной адаптации, связанные 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передачей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знаний, навыков, компетенций.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Данная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Модель наставничества помогает талантливым и амбициозным обучающимся планировать свою карьеру, развивать соответствующие навыки и компетенции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2494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Педагог – ученик</a:t>
            </a:r>
            <a:endParaRPr lang="ru-RU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d6e98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9912" y="3499727"/>
            <a:ext cx="5040560" cy="33582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2420888"/>
            <a:ext cx="786946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Спасибо за внимание!</a:t>
            </a:r>
            <a:endParaRPr lang="ru-RU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1239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611560" y="836712"/>
            <a:ext cx="8280920" cy="5328592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Целевой показатель: до конца 2024 года не менее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70%обучающихся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будут вовлечены в различные формы сопровождения и наставничества.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6016" y="2492896"/>
            <a:ext cx="4005064" cy="400506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раскрытие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потенциала личности наставляемого, необходимого для успешной личной и профессиональной самореализации в современных условиях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неопределенности.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условий для формирования эффективной системы поддержки, самоопределения и профессиональной ориентации всех обучающихся в возрасте от 11 до 18 лет, проживающих на территории Российской Федерации, в программы наставничества.</a:t>
            </a:r>
          </a:p>
          <a:p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Цель целевой модели: </a:t>
            </a:r>
            <a:endParaRPr lang="ru-RU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ередача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профессионального опыта, повышение мотивации к учебе, улучшение образовательных результатов обучающегося.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Идея инновационного проекта</a:t>
            </a:r>
            <a:endParaRPr lang="ru-RU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00bb05d1451bd6bc2b401839e72e551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2564904"/>
            <a:ext cx="3810000" cy="40386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55576" y="274638"/>
            <a:ext cx="7848872" cy="5602634"/>
          </a:xfrm>
        </p:spPr>
        <p:txBody>
          <a:bodyPr>
            <a:normAutofit/>
          </a:bodyPr>
          <a:lstStyle/>
          <a:p>
            <a:pPr algn="l"/>
            <a:r>
              <a:rPr lang="ru-RU" sz="3600" b="1" dirty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Наставник</a:t>
            </a:r>
            <a:r>
              <a:rPr lang="ru-RU" sz="3600" dirty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100" dirty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участник программы наставничества, имеющий успешный опыт в достижении жизненного, личностного и профессионального результата, готовый и компетентный поделиться опытом и навыками, необходимыми для стимуляции и поддержки процессов самореализации и самосовершенствования наставляемого.</a:t>
            </a:r>
            <a:r>
              <a:rPr lang="ru-RU" dirty="0">
                <a:solidFill>
                  <a:schemeClr val="bg1"/>
                </a:solidFill>
                <a:effectLst/>
              </a:rPr>
              <a:t/>
            </a:r>
            <a:br>
              <a:rPr lang="ru-RU" dirty="0">
                <a:solidFill>
                  <a:schemeClr val="bg1"/>
                </a:solidFill>
                <a:effectLst/>
              </a:rPr>
            </a:br>
            <a:endParaRPr lang="ru-RU" dirty="0">
              <a:solidFill>
                <a:schemeClr val="bg1"/>
              </a:solidFill>
              <a:effectLst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437" y="332656"/>
            <a:ext cx="8835910" cy="61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571" y="188640"/>
            <a:ext cx="8958429" cy="623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</TotalTime>
  <Words>664</Words>
  <Application>Microsoft Office PowerPoint</Application>
  <PresentationFormat>Экран (4:3)</PresentationFormat>
  <Paragraphs>49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8" baseType="lpstr">
      <vt:lpstr>Lucida Sans Unicode</vt:lpstr>
      <vt:lpstr>Times New Roman</vt:lpstr>
      <vt:lpstr>Verdana</vt:lpstr>
      <vt:lpstr>Wingdings 2</vt:lpstr>
      <vt:lpstr>Wingdings 3</vt:lpstr>
      <vt:lpstr>Открытая</vt:lpstr>
      <vt:lpstr>Презентация PowerPoint</vt:lpstr>
      <vt:lpstr>Презентация PowerPoint</vt:lpstr>
      <vt:lpstr>Презентация PowerPoint</vt:lpstr>
      <vt:lpstr>Цель целевой модели: </vt:lpstr>
      <vt:lpstr>Идея инновационного проекта</vt:lpstr>
      <vt:lpstr>Наставник – участник программы наставничества, имеющий успешный опыт в достижении жизненного, личностного и профессионального результата, готовый и компетентный поделиться опытом и навыками, необходимыми для стимуляции и поддержки процессов самореализации и самосовершенствования наставляемого. </vt:lpstr>
      <vt:lpstr>Презентация PowerPoint</vt:lpstr>
      <vt:lpstr>Презентация PowerPoint</vt:lpstr>
      <vt:lpstr>Презентация PowerPoint</vt:lpstr>
      <vt:lpstr>Деятельность наставника предполагает решение комплекса следующих задач: </vt:lpstr>
      <vt:lpstr>Презентация PowerPoint</vt:lpstr>
      <vt:lpstr>Презентация PowerPoint</vt:lpstr>
      <vt:lpstr>Задачи куратора: </vt:lpstr>
      <vt:lpstr>Презентация PowerPoint</vt:lpstr>
      <vt:lpstr>Задачи тьютора </vt:lpstr>
      <vt:lpstr>Презентация PowerPoint</vt:lpstr>
      <vt:lpstr>Презентация PowerPoint</vt:lpstr>
      <vt:lpstr>Презентация PowerPoint</vt:lpstr>
      <vt:lpstr>Ученик – ученик</vt:lpstr>
      <vt:lpstr>Педагог – педагог</vt:lpstr>
      <vt:lpstr>Педагог – ученик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Tanya Tyan</dc:creator>
  <cp:lastModifiedBy>user</cp:lastModifiedBy>
  <cp:revision>4</cp:revision>
  <dcterms:created xsi:type="dcterms:W3CDTF">2020-03-01T16:10:55Z</dcterms:created>
  <dcterms:modified xsi:type="dcterms:W3CDTF">2020-03-02T08:03:53Z</dcterms:modified>
</cp:coreProperties>
</file>