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258" r:id="rId2"/>
    <p:sldId id="259" r:id="rId3"/>
    <p:sldId id="265" r:id="rId4"/>
    <p:sldId id="285" r:id="rId5"/>
    <p:sldId id="299" r:id="rId6"/>
    <p:sldId id="300" r:id="rId7"/>
    <p:sldId id="286" r:id="rId8"/>
    <p:sldId id="288" r:id="rId9"/>
    <p:sldId id="289" r:id="rId10"/>
    <p:sldId id="290" r:id="rId11"/>
    <p:sldId id="298" r:id="rId12"/>
    <p:sldId id="291" r:id="rId13"/>
    <p:sldId id="292" r:id="rId14"/>
    <p:sldId id="293" r:id="rId15"/>
    <p:sldId id="294" r:id="rId16"/>
    <p:sldId id="296" r:id="rId17"/>
    <p:sldId id="295" r:id="rId18"/>
    <p:sldId id="263" r:id="rId19"/>
    <p:sldId id="261" r:id="rId20"/>
    <p:sldId id="29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7B9876-71AE-4625-A2D2-6AAA432ED430}">
          <p14:sldIdLst>
            <p14:sldId id="258"/>
            <p14:sldId id="259"/>
            <p14:sldId id="265"/>
            <p14:sldId id="285"/>
            <p14:sldId id="299"/>
            <p14:sldId id="300"/>
            <p14:sldId id="286"/>
            <p14:sldId id="288"/>
            <p14:sldId id="289"/>
            <p14:sldId id="290"/>
            <p14:sldId id="298"/>
            <p14:sldId id="291"/>
            <p14:sldId id="292"/>
            <p14:sldId id="293"/>
            <p14:sldId id="294"/>
            <p14:sldId id="296"/>
            <p14:sldId id="295"/>
            <p14:sldId id="263"/>
            <p14:sldId id="261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81583552055988E-2"/>
          <c:y val="0.14857873572396643"/>
          <c:w val="0.85804267522115285"/>
          <c:h val="0.75043997669860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всего педагогических работников</c:v>
                </c:pt>
                <c:pt idx="1">
                  <c:v>штатные</c:v>
                </c:pt>
                <c:pt idx="2">
                  <c:v>совместители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51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01440"/>
        <c:axId val="218401832"/>
      </c:barChart>
      <c:catAx>
        <c:axId val="21840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8401832"/>
        <c:crosses val="autoZero"/>
        <c:auto val="1"/>
        <c:lblAlgn val="ctr"/>
        <c:lblOffset val="100"/>
        <c:noMultiLvlLbl val="0"/>
      </c:catAx>
      <c:valAx>
        <c:axId val="218401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40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Стаж работы педагогических работников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19584353696472E-2"/>
          <c:y val="0.17018413297993346"/>
          <c:w val="0.50405097954861344"/>
          <c:h val="0.805805307346802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</c:dPt>
          <c:cat>
            <c:strRef>
              <c:f>Лист1!$A$2:$A$6</c:f>
              <c:strCache>
                <c:ptCount val="5"/>
                <c:pt idx="0">
                  <c:v>менее 2 лет</c:v>
                </c:pt>
                <c:pt idx="1">
                  <c:v>от 2 до 5 лет</c:v>
                </c:pt>
                <c:pt idx="2">
                  <c:v>от 5 до 10 лет </c:v>
                </c:pt>
                <c:pt idx="3">
                  <c:v>от 10 до 20 лет</c:v>
                </c:pt>
                <c:pt idx="4">
                  <c:v>20 лет и более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20</c:v>
                </c:pt>
                <c:pt idx="3">
                  <c:v>13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err="1">
                <a:solidFill>
                  <a:schemeClr val="tx1"/>
                </a:solidFill>
              </a:rPr>
              <a:t>Категорийность</a:t>
            </a:r>
            <a:r>
              <a:rPr lang="ru-RU" sz="2000" dirty="0">
                <a:solidFill>
                  <a:schemeClr val="tx1"/>
                </a:solidFill>
              </a:rPr>
              <a:t>  педагогических  кадров</a:t>
            </a:r>
          </a:p>
        </c:rich>
      </c:tx>
      <c:layout>
        <c:manualLayout>
          <c:xMode val="edge"/>
          <c:yMode val="edge"/>
          <c:x val="0.16559734103618118"/>
          <c:y val="1.59451980083021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951752835543526E-2"/>
          <c:y val="0.27293529885568268"/>
          <c:w val="0.53137553959382933"/>
          <c:h val="0.691790796829702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Категорийность педагогических кадров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3D-477F-8CD2-65860EE74E8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3D-477F-8CD2-65860EE74E8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3D-477F-8CD2-65860EE74E85}"/>
              </c:ext>
            </c:extLst>
          </c:dPt>
          <c:dLbls>
            <c:dLbl>
              <c:idx val="0"/>
              <c:layout>
                <c:manualLayout>
                  <c:x val="-0.33991172697983052"/>
                  <c:y val="0.27337240306632588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35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2092710310770622"/>
                  <c:y val="-0.3900166395653008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sz="3200" dirty="0" smtClean="0"/>
                      <a:t>17</a:t>
                    </a:r>
                    <a:endParaRPr lang="en-US" sz="3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ВКК</c:v>
                </c:pt>
                <c:pt idx="1">
                  <c:v>I КК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3D-477F-8CD2-65860EE74E8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17887406449789"/>
          <c:y val="0.34870604655038329"/>
          <c:w val="0.31249810627102037"/>
          <c:h val="0.4129192242528608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0.23913</cdr:x>
      <cdr:y>0.375</cdr:y>
    </cdr:from>
    <cdr:to>
      <cdr:x>0.4716</cdr:x>
      <cdr:y>0.54525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080120"/>
          <a:ext cx="770021" cy="490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78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0.52174</cdr:x>
      <cdr:y>0.475</cdr:y>
    </cdr:from>
    <cdr:to>
      <cdr:x>0.83706</cdr:x>
      <cdr:y>0.65545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368152"/>
          <a:ext cx="1044452" cy="51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0.80435</cdr:x>
      <cdr:y>0.625</cdr:y>
    </cdr:from>
    <cdr:to>
      <cdr:x>0.98212</cdr:x>
      <cdr:y>0.75624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800200"/>
          <a:ext cx="588850" cy="37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27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0.29787</cdr:x>
      <cdr:y>0.16667</cdr:y>
    </cdr:from>
    <cdr:to>
      <cdr:x>0.42034</cdr:x>
      <cdr:y>0.33725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504056"/>
          <a:ext cx="592128" cy="515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5</a:t>
          </a:r>
          <a:r>
            <a:rPr lang="ru-RU" sz="1800" b="1" dirty="0" smtClean="0"/>
            <a:t> </a:t>
          </a:r>
          <a:r>
            <a:rPr lang="ru-RU" sz="1400" b="1" dirty="0" smtClean="0"/>
            <a:t>чел</a:t>
          </a:r>
          <a:r>
            <a:rPr lang="ru-RU" sz="2400" b="1" dirty="0" smtClean="0"/>
            <a:t>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0.35744</cdr:x>
      <cdr:y>0.2381</cdr:y>
    </cdr:from>
    <cdr:to>
      <cdr:x>0.50818</cdr:x>
      <cdr:y>0.38244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720080"/>
          <a:ext cx="728810" cy="436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6 чел.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0.37234</cdr:x>
      <cdr:y>0.45238</cdr:y>
    </cdr:from>
    <cdr:to>
      <cdr:x>0.58903</cdr:x>
      <cdr:y>0.67544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368152"/>
          <a:ext cx="1047670" cy="674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20 чел.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0.28298</cdr:x>
      <cdr:y>0.69048</cdr:y>
    </cdr:from>
    <cdr:to>
      <cdr:x>0.46199</cdr:x>
      <cdr:y>0.91767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088232"/>
          <a:ext cx="865492" cy="687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/>
            <a:t>13</a:t>
          </a:r>
          <a:r>
            <a:rPr lang="ru-RU" sz="3600" b="1" dirty="0" smtClean="0"/>
            <a:t> </a:t>
          </a:r>
          <a:r>
            <a:rPr lang="ru-RU" sz="2400" b="1" dirty="0" smtClean="0"/>
            <a:t>чел.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0.10425</cdr:x>
      <cdr:y>0.45238</cdr:y>
    </cdr:from>
    <cdr:to>
      <cdr:x>0.33978</cdr:x>
      <cdr:y>0.63608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056" y="1368152"/>
          <a:ext cx="1138759" cy="555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34</a:t>
          </a:r>
          <a:r>
            <a:rPr lang="ru-RU" sz="1600" b="1" dirty="0" smtClean="0"/>
            <a:t> чел.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21FA-F691-41BA-B5F1-6CC8772485E9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117C7-0DA4-411E-BBC7-9DA0B601D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3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0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0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533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426720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E21AF637-28EE-43BE-9D2B-6B39A3DFC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3790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5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7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9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17130" y="1772816"/>
            <a:ext cx="8162296" cy="165618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44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города Иркутска</a:t>
            </a:r>
            <a:br>
              <a:rPr lang="ru-RU" sz="44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 №3"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Выступающие: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Игнатьева Елена Александровна, </a:t>
            </a:r>
            <a:r>
              <a:rPr lang="ru-RU" sz="1800" b="1" dirty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м</a:t>
            </a:r>
            <a:r>
              <a:rPr lang="ru-RU" sz="1800" b="1" dirty="0" smtClean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етодист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Седых Надежда Олеговна</a:t>
            </a:r>
            <a:r>
              <a:rPr lang="ru-RU" sz="1800" b="1" dirty="0" smtClean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, ПДО</a:t>
            </a:r>
            <a:endParaRPr lang="en-US" sz="1800" b="1" dirty="0">
              <a:ln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outerShdw blurRad="50800" dir="5400000" sx="101000" sy="101000" algn="t" rotWithShape="0">
                  <a:schemeClr val="accent6">
                    <a:lumMod val="50000"/>
                  </a:schemeClr>
                </a:outerShdw>
              </a:effectLst>
              <a:latin typeface="Book Antiqua" pitchFamily="18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88183"/>
            <a:ext cx="1944216" cy="22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Цель и 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772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должна быть конкретной и достижимой за короткий промежуток времени!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задач: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задача ИЗУЧИТЬ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задача РАЗРАБОТАТЬ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задача ОРГАНИЗОВАТЬ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-148938"/>
            <a:ext cx="2528594" cy="23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Планируемые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знать…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Разработаю…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920"/>
            <a:ext cx="2791197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Построение индивидуального методического маршрута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326428"/>
              </p:ext>
            </p:extLst>
          </p:nvPr>
        </p:nvGraphicFramePr>
        <p:xfrm>
          <a:off x="251520" y="2132856"/>
          <a:ext cx="8712968" cy="3456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2232248"/>
                <a:gridCol w="2956438"/>
                <a:gridCol w="3524282"/>
              </a:tblGrid>
              <a:tr h="138769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Этапы и 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работы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Содержание </a:t>
                      </a:r>
                      <a:r>
                        <a:rPr lang="ru-RU" sz="1800" dirty="0" smtClean="0">
                          <a:effectLst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Практический выход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(предполагаемый результат)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Где и когда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представляется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  <a:tr h="206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Теоретический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Сентябрь-ноябрь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Курсов повышения квалификации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Вебинары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Семинары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Литература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Сертификаты, дипломы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Конспекты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Построение индивидуального методического маршрута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634297"/>
              </p:ext>
            </p:extLst>
          </p:nvPr>
        </p:nvGraphicFramePr>
        <p:xfrm>
          <a:off x="467544" y="2132856"/>
          <a:ext cx="8352929" cy="3029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944216"/>
                <a:gridCol w="3030062"/>
                <a:gridCol w="3378651"/>
              </a:tblGrid>
              <a:tr h="1471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Этапы и 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работы </a:t>
                      </a: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Содержание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Практический выход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(предполагаемый результат)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Где и когда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представляется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  <a:tr h="148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Основной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Методический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Методическая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разработка, занятий, методических рекомендаций для педагогов и т.д.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Экспертиза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Методическая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продукция педагога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Построение индивидуального методического маршрута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627410"/>
              </p:ext>
            </p:extLst>
          </p:nvPr>
        </p:nvGraphicFramePr>
        <p:xfrm>
          <a:off x="323528" y="2132856"/>
          <a:ext cx="8352928" cy="44489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78325"/>
                <a:gridCol w="2995953"/>
                <a:gridCol w="3378650"/>
              </a:tblGrid>
              <a:tr h="113278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Этапы и сроки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работы </a:t>
                      </a: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Содержание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Практический выход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(предполагаемый результат)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Где и когда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представляется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  <a:tr h="2251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Январь-апрель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работу полученных результатов предыдущих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двух этапов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занятия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Взаимопосещение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занятий, мастер-классов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сертификаты,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Свидетельства о публикации, отзывы ПДО.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Построение индивидуального методического маршрута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58708"/>
              </p:ext>
            </p:extLst>
          </p:nvPr>
        </p:nvGraphicFramePr>
        <p:xfrm>
          <a:off x="539552" y="2132856"/>
          <a:ext cx="8280921" cy="3151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016224"/>
                <a:gridCol w="2915172"/>
                <a:gridCol w="3349525"/>
              </a:tblGrid>
              <a:tr h="119274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Этапы и 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работы </a:t>
                      </a: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Содержание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Практический выход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(предполагаемый результат)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Где и когда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представляется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  <a:tr h="1831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Заключительный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Рефлексивный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Творческий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отчет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Аналитический отчет с прогнозом на следующий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Заседание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методического совета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Утверждение методической продукции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Творческий отчет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0" marR="63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 педагога дополнительного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91322"/>
            <a:ext cx="788670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Защита выбранной темы, представление всех результатов педагогом в удобном для него формате (презентации, доклады).</a:t>
            </a:r>
          </a:p>
          <a:p>
            <a:pPr marL="0" indent="0">
              <a:buNone/>
            </a:pPr>
            <a:r>
              <a:rPr lang="ru-RU" sz="3200" dirty="0" smtClean="0"/>
              <a:t>Позволяет педагогу проанализировать, сделать выводы и наметить дальнейшую методическую траекторию для себя!</a:t>
            </a:r>
          </a:p>
          <a:p>
            <a:pPr marL="0" indent="0">
              <a:buNone/>
            </a:pPr>
            <a:r>
              <a:rPr lang="ru-RU" sz="3200" dirty="0" smtClean="0"/>
              <a:t>Проведение очных отчетов в организации позволяет развивать умения педагогов обобщать и транслировать свой практический опыт!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7679"/>
            <a:ext cx="3381375" cy="1352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" y="1340769"/>
            <a:ext cx="7886700" cy="4839370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такого шаблона можно создавать различные индивидуальные методические траектории как для педагогов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стажистов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и для молодых специалистов.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учиться планированию, цели полаганию.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ориентирован на непрерывное повышение своего профессионального уровня.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/>
          <a:stretch/>
        </p:blipFill>
        <p:spPr>
          <a:xfrm>
            <a:off x="4817232" y="3933056"/>
            <a:ext cx="3840000" cy="273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5109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Развитие профессионализма</a:t>
            </a:r>
          </a:p>
        </p:txBody>
      </p:sp>
      <p:pic>
        <p:nvPicPr>
          <p:cNvPr id="1026" name="Picture 2" descr="C:\Users\Наташа\Desktop\IMG_4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7" y="3933056"/>
            <a:ext cx="4104349" cy="27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esktop\IMG_4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32" y="1057736"/>
            <a:ext cx="3840000" cy="25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IMG_2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6" y="1057736"/>
            <a:ext cx="4106110" cy="27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71798"/>
            <a:ext cx="4248472" cy="29726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99351"/>
            <a:ext cx="4248472" cy="27543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5" y="3902255"/>
            <a:ext cx="3672408" cy="2754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6" y="671798"/>
            <a:ext cx="3550277" cy="2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1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369502-EDA5-4EDE-8B99-2B81D2E5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45860"/>
            <a:ext cx="8162296" cy="165618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города Иркутска</a:t>
            </a:r>
            <a:b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 №3"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effectLst>
                  <a:outerShdw blurRad="50800" dir="5400000" sx="101000" sy="101000" algn="t" rotWithShape="0">
                    <a:schemeClr val="accent6">
                      <a:lumMod val="50000"/>
                    </a:schemeClr>
                  </a:outerShdw>
                </a:effectLst>
                <a:latin typeface="Book Antiqua" pitchFamily="18" charset="0"/>
                <a:cs typeface="Calibri" pitchFamily="34" charset="0"/>
              </a:rPr>
              <a:t> </a:t>
            </a:r>
            <a:endParaRPr lang="en-US" sz="2400" b="1" dirty="0">
              <a:ln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2">
                  <a:lumMod val="25000"/>
                </a:schemeClr>
              </a:solidFill>
              <a:effectLst>
                <a:outerShdw blurRad="50800" dir="5400000" sx="101000" sy="101000" algn="t" rotWithShape="0">
                  <a:schemeClr val="accent6">
                    <a:lumMod val="50000"/>
                  </a:schemeClr>
                </a:outerShdw>
              </a:effectLst>
              <a:latin typeface="Book Antiqua" pitchFamily="18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0136" y="5157192"/>
            <a:ext cx="7903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«Индивидуальный методический маршрут педагога. Основа профессионального развития или рутина для современного педагога дополнительного образования» </a:t>
            </a:r>
          </a:p>
          <a:p>
            <a:pPr algn="r"/>
            <a:r>
              <a:rPr lang="ru-RU" b="1" dirty="0" smtClean="0"/>
              <a:t>29 января 2021г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" y="46373"/>
            <a:ext cx="1232182" cy="14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886700" cy="132556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12976"/>
            <a:ext cx="3649661" cy="29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63" y="3518252"/>
            <a:ext cx="4576396" cy="30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76" y="3439862"/>
            <a:ext cx="4574608" cy="3049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46" y="183561"/>
            <a:ext cx="4335713" cy="2890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Татьяна\Desktop\КОНКУРС\Послание\Команда в Москве.jpg">
            <a:extLst>
              <a:ext uri="{FF2B5EF4-FFF2-40B4-BE49-F238E27FC236}">
                <a16:creationId xmlns:a16="http://schemas.microsoft.com/office/drawing/2014/main" xmlns="" id="{C3D2FC1A-E4BC-4042-83DF-E94794F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943" y="209190"/>
            <a:ext cx="4673712" cy="2890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799"/>
            <a:ext cx="5224637" cy="348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3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278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ПЕДАГОГИЧЕСКИЕ КАДРЫ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 title="Педагогические работники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05496052"/>
              </p:ext>
            </p:extLst>
          </p:nvPr>
        </p:nvGraphicFramePr>
        <p:xfrm>
          <a:off x="34370" y="548680"/>
          <a:ext cx="3311525" cy="288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43050"/>
              </p:ext>
            </p:extLst>
          </p:nvPr>
        </p:nvGraphicFramePr>
        <p:xfrm>
          <a:off x="0" y="3573016"/>
          <a:ext cx="48348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8208770"/>
              </p:ext>
            </p:extLst>
          </p:nvPr>
        </p:nvGraphicFramePr>
        <p:xfrm>
          <a:off x="4283968" y="1988840"/>
          <a:ext cx="496855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A59D8B-7AA8-42A8-84BB-72DC498DF9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25038"/>
            <a:ext cx="1598188" cy="20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5016" cy="52954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Седых </a:t>
            </a:r>
            <a:r>
              <a:rPr lang="ru-RU" sz="4400" b="1" dirty="0"/>
              <a:t>Н</a:t>
            </a:r>
            <a:r>
              <a:rPr lang="ru-RU" sz="4400" b="1" dirty="0" smtClean="0"/>
              <a:t>адежда Олеговна,</a:t>
            </a:r>
            <a:br>
              <a:rPr lang="ru-RU" sz="4400" b="1" dirty="0" smtClean="0"/>
            </a:br>
            <a:r>
              <a:rPr lang="ru-RU" dirty="0" smtClean="0"/>
              <a:t>педагог дополнительного образования, первой квалификационной категории, стаж работы педагогом дополнительного образования 3 года.</a:t>
            </a:r>
            <a:br>
              <a:rPr lang="ru-RU" dirty="0" smtClean="0"/>
            </a:br>
            <a:r>
              <a:rPr lang="ru-RU" b="1" dirty="0" smtClean="0"/>
              <a:t>«Опыт работы по самообразованию»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645024"/>
            <a:ext cx="2101346" cy="27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48680"/>
            <a:ext cx="4503051" cy="3002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56" y="535227"/>
            <a:ext cx="3798168" cy="5697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712896" cy="24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107504"/>
            <a:ext cx="8712968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Индивидуальный методический маршрут педагога.</a:t>
            </a:r>
            <a:br>
              <a:rPr lang="ru-RU" b="1" dirty="0" smtClean="0"/>
            </a:br>
            <a:r>
              <a:rPr lang="ru-RU" b="1" dirty="0" smtClean="0"/>
              <a:t>Самообразование педагога.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Суть самообразования </a:t>
            </a:r>
            <a:r>
              <a:rPr lang="ru-RU" dirty="0" smtClean="0"/>
              <a:t>заключается </a:t>
            </a:r>
            <a:r>
              <a:rPr lang="ru-RU" dirty="0"/>
              <a:t>в овладении техникой и культурой умственного труда, умении преодолевать проблемы, самостоятельно работать не только над личностным самосовершенствованием, но и профессиональным.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45024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309320" cy="115234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568952" cy="32689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1.Оценка своих профессиональных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компетенций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делаю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поделиться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делаю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хотел бы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</a:t>
            </a:r>
          </a:p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научиться делать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717032"/>
            <a:ext cx="2884278" cy="26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4" y="1828801"/>
            <a:ext cx="8258635" cy="43513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решил изучать эту тему?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темы для Вас…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 этом этапе становиться актуальным корректировка или конкретизация темы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к написать актуальность в курсовой работе | Zachet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0175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966</TotalTime>
  <Words>437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Times New Roman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ПЕДАГОГИЧЕСКИЕ КАДРЫ</vt:lpstr>
      <vt:lpstr>Седых Надежда Олеговна, педагог дополнительного образования, первой квалификационной категории, стаж работы педагогом дополнительного образования 3 года. «Опыт работы по самообразованию»</vt:lpstr>
      <vt:lpstr>Презентация PowerPoint</vt:lpstr>
      <vt:lpstr>     Индивидуальный методический маршрут педагога. Самообразование педагога.                                     Суть самообразования заключается в овладении техникой и культурой умственного труда, умении преодолевать проблемы, самостоятельно работать не только над личностным самосовершенствованием, но и профессиональным.       </vt:lpstr>
      <vt:lpstr>Выбор темы: </vt:lpstr>
      <vt:lpstr>2. Актуальность</vt:lpstr>
      <vt:lpstr>3. Цель и задачи</vt:lpstr>
      <vt:lpstr>4. Планируемые результаты</vt:lpstr>
      <vt:lpstr>Построение индивидуального методического маршрута</vt:lpstr>
      <vt:lpstr>Построение индивидуального методического маршрута</vt:lpstr>
      <vt:lpstr>Построение индивидуального методического маршрута</vt:lpstr>
      <vt:lpstr>Построение индивидуального методического маршрута</vt:lpstr>
      <vt:lpstr>Творческий отчет педагога дополнительного образования</vt:lpstr>
      <vt:lpstr>Презентация PowerPoint</vt:lpstr>
      <vt:lpstr>Презентация PowerPoint</vt:lpstr>
      <vt:lpstr>Результат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DDT-3</cp:lastModifiedBy>
  <cp:revision>70</cp:revision>
  <cp:lastPrinted>2021-01-29T01:18:47Z</cp:lastPrinted>
  <dcterms:created xsi:type="dcterms:W3CDTF">2019-01-28T08:04:27Z</dcterms:created>
  <dcterms:modified xsi:type="dcterms:W3CDTF">2021-01-29T01:18:59Z</dcterms:modified>
</cp:coreProperties>
</file>