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1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32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69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0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48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4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7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6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6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88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9F332E4-224F-4968-B24B-26928D4B6C7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8F52732-0E42-4957-8924-09752919E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90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9685" y="1313470"/>
            <a:ext cx="9966960" cy="3035808"/>
          </a:xfrm>
        </p:spPr>
        <p:txBody>
          <a:bodyPr/>
          <a:lstStyle/>
          <a:p>
            <a:r>
              <a:rPr lang="ru-RU" sz="6600" dirty="0" smtClean="0"/>
              <a:t>Дополнительная общеразвивающая программа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80846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Характеристика программы</a:t>
            </a:r>
          </a:p>
          <a:p>
            <a:pPr lvl="1"/>
            <a:r>
              <a:rPr lang="ru-RU" dirty="0"/>
              <a:t> Пояснительная записка</a:t>
            </a:r>
          </a:p>
          <a:p>
            <a:pPr lvl="1"/>
            <a:r>
              <a:rPr lang="ru-RU" dirty="0"/>
              <a:t>Цели и задачи программы</a:t>
            </a:r>
          </a:p>
          <a:p>
            <a:pPr lvl="1"/>
            <a:r>
              <a:rPr lang="ru-RU" dirty="0"/>
              <a:t>Планируемые результаты</a:t>
            </a:r>
          </a:p>
          <a:p>
            <a:pPr lvl="1"/>
            <a:r>
              <a:rPr lang="ru-RU" dirty="0" smtClean="0"/>
              <a:t>Содержание </a:t>
            </a:r>
            <a:r>
              <a:rPr lang="ru-RU" dirty="0"/>
              <a:t>программы</a:t>
            </a:r>
          </a:p>
          <a:p>
            <a:pPr lvl="0"/>
            <a:r>
              <a:rPr lang="ru-RU" b="1" dirty="0" smtClean="0"/>
              <a:t>Организационно-педагогические </a:t>
            </a:r>
            <a:r>
              <a:rPr lang="ru-RU" b="1" dirty="0"/>
              <a:t>условия</a:t>
            </a:r>
          </a:p>
          <a:p>
            <a:pPr lvl="1"/>
            <a:r>
              <a:rPr lang="ru-RU" dirty="0"/>
              <a:t>Формы аттестация и оценочные материалы</a:t>
            </a:r>
          </a:p>
          <a:p>
            <a:pPr lvl="1"/>
            <a:r>
              <a:rPr lang="ru-RU" dirty="0"/>
              <a:t>Методические материалы</a:t>
            </a:r>
          </a:p>
          <a:p>
            <a:pPr lvl="1"/>
            <a:r>
              <a:rPr lang="ru-RU" dirty="0"/>
              <a:t>Условия реализации программы</a:t>
            </a:r>
          </a:p>
          <a:p>
            <a:pPr lvl="1"/>
            <a:r>
              <a:rPr lang="ru-RU" dirty="0"/>
              <a:t>Рабочие программы</a:t>
            </a:r>
          </a:p>
          <a:p>
            <a:pPr lvl="1"/>
            <a:r>
              <a:rPr lang="ru-RU" dirty="0"/>
              <a:t>Календарно-учебный график</a:t>
            </a:r>
          </a:p>
          <a:p>
            <a:pPr lvl="1"/>
            <a:r>
              <a:rPr lang="ru-RU" dirty="0"/>
              <a:t>Список литературы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96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В целях увеличения охвата детей в возрасте от 5 до 18 лет, обучающихся по дополнительным общеобразовательным программам, до 75%, рекомендуется реализовать программы на ознакомительном, базовом и углубленном </a:t>
            </a:r>
            <a:r>
              <a:rPr lang="ru-RU" sz="3200" dirty="0" smtClean="0"/>
              <a:t>уровнях.</a:t>
            </a:r>
          </a:p>
          <a:p>
            <a:pPr lvl="0"/>
            <a:r>
              <a:rPr lang="ru-RU" sz="3200" dirty="0" smtClean="0"/>
              <a:t> </a:t>
            </a:r>
            <a:r>
              <a:rPr lang="ru-RU" sz="3200" dirty="0"/>
              <a:t>Ознакомительный с 5 до </a:t>
            </a:r>
            <a:r>
              <a:rPr lang="ru-RU" sz="3200" dirty="0" smtClean="0"/>
              <a:t>17</a:t>
            </a:r>
          </a:p>
          <a:p>
            <a:pPr lvl="0"/>
            <a:r>
              <a:rPr lang="ru-RU" sz="3200" dirty="0" smtClean="0"/>
              <a:t>Базовый </a:t>
            </a:r>
            <a:r>
              <a:rPr lang="ru-RU" sz="3200" dirty="0"/>
              <a:t>с 8 до </a:t>
            </a:r>
            <a:r>
              <a:rPr lang="ru-RU" sz="3200" dirty="0" smtClean="0"/>
              <a:t>17</a:t>
            </a:r>
          </a:p>
          <a:p>
            <a:pPr lvl="0"/>
            <a:r>
              <a:rPr lang="ru-RU" sz="3200" dirty="0" smtClean="0"/>
              <a:t>Углубленный </a:t>
            </a:r>
            <a:r>
              <a:rPr lang="ru-RU" sz="3200" dirty="0"/>
              <a:t>с 12 до </a:t>
            </a:r>
            <a:r>
              <a:rPr lang="ru-RU" sz="3200" dirty="0" smtClean="0"/>
              <a:t>17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092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240471"/>
              </p:ext>
            </p:extLst>
          </p:nvPr>
        </p:nvGraphicFramePr>
        <p:xfrm>
          <a:off x="1069848" y="2093975"/>
          <a:ext cx="10164209" cy="4009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685"/>
                <a:gridCol w="2545484"/>
                <a:gridCol w="1240737"/>
                <a:gridCol w="1313608"/>
                <a:gridCol w="1313608"/>
                <a:gridCol w="2893087"/>
              </a:tblGrid>
              <a:tr h="560689">
                <a:tc rowSpan="2"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Название </a:t>
                      </a:r>
                      <a:r>
                        <a:rPr lang="ru-RU" sz="2400" dirty="0" smtClean="0">
                          <a:effectLst/>
                        </a:rPr>
                        <a:t>разделов</a:t>
                      </a:r>
                      <a:r>
                        <a:rPr lang="ru-RU" sz="2400" dirty="0">
                          <a:effectLst/>
                        </a:rPr>
                        <a:t>, тем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 gridSpan="3">
                  <a:txBody>
                    <a:bodyPr/>
                    <a:lstStyle/>
                    <a:p>
                      <a:pPr marL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часов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130"/>
                        </a:spcAft>
                      </a:pPr>
                      <a:r>
                        <a:rPr lang="ru-RU" sz="2400" dirty="0">
                          <a:effectLst/>
                        </a:rPr>
                        <a:t>Форма промежуточной</a:t>
                      </a:r>
                      <a:endParaRPr lang="ru-RU" sz="2000" dirty="0">
                        <a:effectLst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Аттестации, текущего контроля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</a:tr>
              <a:tr h="1767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всего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теория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практика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689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Раздел 1.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Творческая работа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</a:tr>
              <a:tr h="560689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Тема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тест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</a:tr>
              <a:tr h="560689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1.2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опрос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6510" marT="444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95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Строго по учебному плану, соблюдая последовательность!!!!</a:t>
            </a:r>
          </a:p>
          <a:p>
            <a:r>
              <a:rPr lang="ru-RU" sz="3600" dirty="0" smtClean="0"/>
              <a:t>Описываем кратко раздел. </a:t>
            </a:r>
          </a:p>
          <a:p>
            <a:r>
              <a:rPr lang="ru-RU" sz="3600" dirty="0" smtClean="0"/>
              <a:t>И каждую тему раздела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564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Объяснили на прошлом семинаре!!!</a:t>
            </a:r>
          </a:p>
          <a:p>
            <a:r>
              <a:rPr lang="ru-RU" sz="4000" dirty="0" smtClean="0"/>
              <a:t>Предметные</a:t>
            </a:r>
          </a:p>
          <a:p>
            <a:r>
              <a:rPr lang="ru-RU" sz="4000" dirty="0" smtClean="0"/>
              <a:t>Личностные</a:t>
            </a:r>
          </a:p>
          <a:p>
            <a:r>
              <a:rPr lang="ru-RU" sz="4000" dirty="0" err="1"/>
              <a:t>М</a:t>
            </a:r>
            <a:r>
              <a:rPr lang="ru-RU" sz="4000" dirty="0" err="1" smtClean="0"/>
              <a:t>етапредметные</a:t>
            </a:r>
            <a:endParaRPr lang="ru-RU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63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реализации программы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486147"/>
              </p:ext>
            </p:extLst>
          </p:nvPr>
        </p:nvGraphicFramePr>
        <p:xfrm>
          <a:off x="701714" y="2332855"/>
          <a:ext cx="10426534" cy="3711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2709"/>
                <a:gridCol w="5213825"/>
              </a:tblGrid>
              <a:tr h="300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Условия реализации программы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Перечь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15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Материально-технические условия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помещение, оборудование, инструменты, материалы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31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Информационно методические условия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электронные образовательные ресурсы, и технологии, сетевые ресурсы, методические материалы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31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Дистанционные образовательные технологии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Технологии, которые используются при реализации программы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31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Реализации программы в сетевой форме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Указываются социальные партнеры, на базе которых можно реализовать  программу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90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186" y="0"/>
            <a:ext cx="10058400" cy="1609344"/>
          </a:xfrm>
        </p:spPr>
        <p:txBody>
          <a:bodyPr/>
          <a:lstStyle/>
          <a:p>
            <a:r>
              <a:rPr lang="ru-RU" dirty="0" smtClean="0"/>
              <a:t>Воспитательная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186" y="1278260"/>
            <a:ext cx="10058400" cy="40507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План воспитательной работы на го</a:t>
            </a:r>
            <a:r>
              <a:rPr lang="ru-RU" sz="3200" dirty="0"/>
              <a:t>д</a:t>
            </a:r>
            <a:r>
              <a:rPr lang="ru-RU" sz="3200" dirty="0" smtClean="0"/>
              <a:t>!!!</a:t>
            </a:r>
          </a:p>
          <a:p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15920"/>
              </p:ext>
            </p:extLst>
          </p:nvPr>
        </p:nvGraphicFramePr>
        <p:xfrm>
          <a:off x="1165510" y="1797167"/>
          <a:ext cx="9867076" cy="4948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07"/>
                <a:gridCol w="1686296"/>
                <a:gridCol w="2956956"/>
                <a:gridCol w="3170712"/>
                <a:gridCol w="1686705"/>
              </a:tblGrid>
              <a:tr h="170736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Содержание, к</a:t>
                      </a:r>
                      <a:r>
                        <a:rPr lang="ru-RU" dirty="0" smtClean="0"/>
                        <a:t>раткая </a:t>
                      </a:r>
                      <a:r>
                        <a:rPr lang="ru-RU" dirty="0" smtClean="0"/>
                        <a:t>характеристика воспитательного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что направленно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Сроки, форма проведения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9861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Профориентация</a:t>
                      </a:r>
                    </a:p>
                    <a:p>
                      <a:r>
                        <a:rPr lang="ru-RU" dirty="0" smtClean="0"/>
                        <a:t>Работа с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769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Отразить основные ключевые моменты!!!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Гражданско</a:t>
                      </a:r>
                      <a:r>
                        <a:rPr lang="ru-RU" baseline="0" dirty="0" smtClean="0"/>
                        <a:t> - п</a:t>
                      </a:r>
                      <a:r>
                        <a:rPr lang="ru-RU" dirty="0" smtClean="0"/>
                        <a:t>атриотическое воспитание</a:t>
                      </a:r>
                    </a:p>
                    <a:p>
                      <a:r>
                        <a:rPr lang="ru-RU" dirty="0" smtClean="0"/>
                        <a:t>Духовно-нравственное воспитание</a:t>
                      </a:r>
                    </a:p>
                    <a:p>
                      <a:r>
                        <a:rPr lang="ru-RU" dirty="0" smtClean="0"/>
                        <a:t>Экологическое воспитание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4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5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Для детей</a:t>
            </a:r>
          </a:p>
          <a:p>
            <a:r>
              <a:rPr lang="ru-RU" sz="4400" dirty="0" smtClean="0"/>
              <a:t>Для родителей</a:t>
            </a:r>
          </a:p>
          <a:p>
            <a:r>
              <a:rPr lang="ru-RU" sz="4400" dirty="0" smtClean="0"/>
              <a:t>Для педагога</a:t>
            </a:r>
          </a:p>
          <a:p>
            <a:r>
              <a:rPr lang="ru-RU" sz="4400" dirty="0" smtClean="0"/>
              <a:t>По 1-2 источника!!! Все должно быть в наличии у педагога! По госту!!!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74272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82</TotalTime>
  <Words>268</Words>
  <Application>Microsoft Office PowerPoint</Application>
  <PresentationFormat>Широкоэкранный</PresentationFormat>
  <Paragraphs>84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Дополнительная общеразвивающая программа</vt:lpstr>
      <vt:lpstr>Структура программы</vt:lpstr>
      <vt:lpstr>Уровни программы</vt:lpstr>
      <vt:lpstr>Учебный план</vt:lpstr>
      <vt:lpstr>содержание</vt:lpstr>
      <vt:lpstr>Планируемые результаты</vt:lpstr>
      <vt:lpstr>Условия реализации программы</vt:lpstr>
      <vt:lpstr>Воспитательная работы</vt:lpstr>
      <vt:lpstr>Список литературы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Дополнительная общеразвивающая программа</dc:title>
  <dc:creator>DDT-3</dc:creator>
  <cp:lastModifiedBy>DDT-3</cp:lastModifiedBy>
  <cp:revision>11</cp:revision>
  <dcterms:created xsi:type="dcterms:W3CDTF">2020-12-23T00:29:31Z</dcterms:created>
  <dcterms:modified xsi:type="dcterms:W3CDTF">2020-12-23T03:22:10Z</dcterms:modified>
</cp:coreProperties>
</file>