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8" r:id="rId9"/>
    <p:sldId id="262" r:id="rId10"/>
    <p:sldId id="263" r:id="rId11"/>
    <p:sldId id="264" r:id="rId12"/>
    <p:sldId id="265" r:id="rId13"/>
    <p:sldId id="267" r:id="rId14"/>
    <p:sldId id="270" r:id="rId15"/>
    <p:sldId id="26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D37B-D7FD-44D7-AB61-9E052F213385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DCA5-384C-43F7-9E7C-67E0AA991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56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D37B-D7FD-44D7-AB61-9E052F213385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DCA5-384C-43F7-9E7C-67E0AA991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91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D37B-D7FD-44D7-AB61-9E052F213385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DCA5-384C-43F7-9E7C-67E0AA991EF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8697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D37B-D7FD-44D7-AB61-9E052F213385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DCA5-384C-43F7-9E7C-67E0AA991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971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D37B-D7FD-44D7-AB61-9E052F213385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DCA5-384C-43F7-9E7C-67E0AA991EF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9492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D37B-D7FD-44D7-AB61-9E052F213385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DCA5-384C-43F7-9E7C-67E0AA991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742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D37B-D7FD-44D7-AB61-9E052F213385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DCA5-384C-43F7-9E7C-67E0AA991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925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D37B-D7FD-44D7-AB61-9E052F213385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DCA5-384C-43F7-9E7C-67E0AA991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33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D37B-D7FD-44D7-AB61-9E052F213385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DCA5-384C-43F7-9E7C-67E0AA991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47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D37B-D7FD-44D7-AB61-9E052F213385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DCA5-384C-43F7-9E7C-67E0AA991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98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D37B-D7FD-44D7-AB61-9E052F213385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DCA5-384C-43F7-9E7C-67E0AA991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09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D37B-D7FD-44D7-AB61-9E052F213385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DCA5-384C-43F7-9E7C-67E0AA991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23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D37B-D7FD-44D7-AB61-9E052F213385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DCA5-384C-43F7-9E7C-67E0AA991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74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D37B-D7FD-44D7-AB61-9E052F213385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DCA5-384C-43F7-9E7C-67E0AA991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61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D37B-D7FD-44D7-AB61-9E052F213385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DCA5-384C-43F7-9E7C-67E0AA991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99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D37B-D7FD-44D7-AB61-9E052F213385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DCA5-384C-43F7-9E7C-67E0AA991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265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2D37B-D7FD-44D7-AB61-9E052F213385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E6DCA5-384C-43F7-9E7C-67E0AA991E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58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532" y="653144"/>
            <a:ext cx="8847116" cy="3301340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Внедрение технологии наставничества </a:t>
            </a:r>
            <a:r>
              <a:rPr lang="ru-RU" sz="4800" b="1" dirty="0" smtClean="0">
                <a:solidFill>
                  <a:schemeClr val="tx1"/>
                </a:solidFill>
              </a:rPr>
              <a:t/>
            </a:r>
            <a:br>
              <a:rPr lang="ru-RU" sz="4800" b="1" dirty="0" smtClean="0">
                <a:solidFill>
                  <a:schemeClr val="tx1"/>
                </a:solidFill>
              </a:rPr>
            </a:br>
            <a:r>
              <a:rPr lang="ru-RU" sz="4800" b="1" dirty="0" smtClean="0">
                <a:solidFill>
                  <a:schemeClr val="tx1"/>
                </a:solidFill>
              </a:rPr>
              <a:t>в </a:t>
            </a:r>
            <a:r>
              <a:rPr lang="ru-RU" sz="4800" b="1" dirty="0">
                <a:solidFill>
                  <a:schemeClr val="tx1"/>
                </a:solidFill>
              </a:rPr>
              <a:t>рамках реализации </a:t>
            </a:r>
            <a:r>
              <a:rPr lang="ru-RU" sz="4800" b="1" dirty="0" smtClean="0">
                <a:solidFill>
                  <a:schemeClr val="tx1"/>
                </a:solidFill>
              </a:rPr>
              <a:t/>
            </a:r>
            <a:br>
              <a:rPr lang="ru-RU" sz="4800" b="1" dirty="0" smtClean="0">
                <a:solidFill>
                  <a:schemeClr val="tx1"/>
                </a:solidFill>
              </a:rPr>
            </a:br>
            <a:r>
              <a:rPr lang="ru-RU" sz="4800" b="1" dirty="0" smtClean="0">
                <a:solidFill>
                  <a:schemeClr val="tx1"/>
                </a:solidFill>
              </a:rPr>
              <a:t>творческих </a:t>
            </a:r>
            <a:r>
              <a:rPr lang="ru-RU" sz="4800" b="1" dirty="0">
                <a:solidFill>
                  <a:schemeClr val="tx1"/>
                </a:solidFill>
              </a:rPr>
              <a:t>проектов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4443" y="4180114"/>
            <a:ext cx="6578928" cy="25175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Автор: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педагог дополнительного образования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МБУДО г. Иркутска ДДТ№3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Блужина Юлия Васильевна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449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4187"/>
          </a:xfrm>
        </p:spPr>
        <p:txBody>
          <a:bodyPr/>
          <a:lstStyle/>
          <a:p>
            <a:pPr algn="ctr"/>
            <a:r>
              <a:rPr lang="ru-RU" dirty="0" smtClean="0"/>
              <a:t>«Обучающийся-обучающийся»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353787"/>
            <a:ext cx="9076267" cy="45244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/>
              <a:t>Потенциальный наставник- это обучающийся образовательной программы «Искусство цирка: постановка циркового номера».</a:t>
            </a:r>
          </a:p>
          <a:p>
            <a:pPr marL="0" indent="0" algn="just">
              <a:buNone/>
            </a:pPr>
            <a:r>
              <a:rPr lang="ru-RU" sz="3200" dirty="0" smtClean="0"/>
              <a:t> </a:t>
            </a:r>
            <a:r>
              <a:rPr lang="ru-RU" sz="3200" dirty="0"/>
              <a:t>О</a:t>
            </a:r>
            <a:r>
              <a:rPr lang="ru-RU" sz="3200" dirty="0" smtClean="0"/>
              <a:t>н  сфокусирован на погружение в освоение циркового искусства.</a:t>
            </a:r>
          </a:p>
          <a:p>
            <a:pPr marL="0" indent="0" algn="just">
              <a:buNone/>
            </a:pPr>
            <a:r>
              <a:rPr lang="ru-RU" sz="3200" dirty="0" smtClean="0"/>
              <a:t> </a:t>
            </a:r>
            <a:r>
              <a:rPr lang="ru-RU" sz="3200" dirty="0"/>
              <a:t>И</a:t>
            </a:r>
            <a:r>
              <a:rPr lang="ru-RU" sz="3200" dirty="0" smtClean="0"/>
              <a:t>меет высокие результаты внешней оценки его творческой деятельности, и готов делиться своим практическим опытом.</a:t>
            </a:r>
          </a:p>
        </p:txBody>
      </p:sp>
    </p:spTree>
    <p:extLst>
      <p:ext uri="{BB962C8B-B14F-4D97-AF65-F5344CB8AC3E}">
        <p14:creationId xmlns:p14="http://schemas.microsoft.com/office/powerpoint/2010/main" val="1721031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650" y="0"/>
            <a:ext cx="8313962" cy="70042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418" y="359003"/>
            <a:ext cx="5375124" cy="11139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Алгоритм формирования наставнической пары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0570" y="5726806"/>
            <a:ext cx="5058229" cy="972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Знакомство наставника с программой наставничества, прохождение анкетирования.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9485" y="4231828"/>
            <a:ext cx="5413827" cy="132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Наставник приходит в гости к обучающимся младшей группы. </a:t>
            </a:r>
            <a:r>
              <a:rPr lang="ru-RU" dirty="0" smtClean="0">
                <a:solidFill>
                  <a:schemeClr val="tx1"/>
                </a:solidFill>
              </a:rPr>
              <a:t>Знакомство.</a:t>
            </a:r>
            <a:r>
              <a:rPr lang="ru-RU" dirty="0">
                <a:solidFill>
                  <a:schemeClr val="tx1"/>
                </a:solidFill>
              </a:rPr>
              <a:t> Неформальное </a:t>
            </a:r>
            <a:r>
              <a:rPr lang="ru-RU" dirty="0" smtClean="0">
                <a:solidFill>
                  <a:schemeClr val="tx1"/>
                </a:solidFill>
              </a:rPr>
              <a:t>общение: показывает </a:t>
            </a:r>
            <a:r>
              <a:rPr lang="ru-RU" dirty="0">
                <a:solidFill>
                  <a:schemeClr val="tx1"/>
                </a:solidFill>
              </a:rPr>
              <a:t>свои умения, ребята задают вопросы.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605" y="2858639"/>
            <a:ext cx="6560457" cy="1308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Гость остается на </a:t>
            </a:r>
            <a:r>
              <a:rPr lang="ru-RU" dirty="0" smtClean="0">
                <a:solidFill>
                  <a:schemeClr val="tx1"/>
                </a:solidFill>
              </a:rPr>
              <a:t>занятии </a:t>
            </a:r>
            <a:r>
              <a:rPr lang="ru-RU" dirty="0">
                <a:solidFill>
                  <a:schemeClr val="tx1"/>
                </a:solidFill>
              </a:rPr>
              <a:t>группы, при этом занимается по своему индивидуальному образовательному маршруту. В результате создается </a:t>
            </a:r>
            <a:r>
              <a:rPr lang="ru-RU" dirty="0" smtClean="0">
                <a:solidFill>
                  <a:schemeClr val="tx1"/>
                </a:solidFill>
              </a:rPr>
              <a:t>среда, </a:t>
            </a:r>
            <a:r>
              <a:rPr lang="ru-RU" dirty="0">
                <a:solidFill>
                  <a:schemeClr val="tx1"/>
                </a:solidFill>
              </a:rPr>
              <a:t>в которой стираются возрастные границы, происходит совместное погружение в мир циркового искусства.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38799" y="1472975"/>
            <a:ext cx="5747657" cy="1030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Беседа с Наставником и с группой «Анализ встречи» (выявляем потенциальную пару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78774" y="146279"/>
            <a:ext cx="4354288" cy="1052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Организации первой встречи, начало работы.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59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334" y="130629"/>
            <a:ext cx="4402666" cy="7692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Наставнические пары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1" t="13545" r="13968" b="24021"/>
          <a:stretch/>
        </p:blipFill>
        <p:spPr>
          <a:xfrm>
            <a:off x="3294743" y="1524001"/>
            <a:ext cx="5329587" cy="3585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3" t="26263" r="14841" b="15889"/>
          <a:stretch/>
        </p:blipFill>
        <p:spPr>
          <a:xfrm rot="5400000">
            <a:off x="-308641" y="1505646"/>
            <a:ext cx="4209143" cy="2997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82"/>
          <a:stretch/>
        </p:blipFill>
        <p:spPr>
          <a:xfrm>
            <a:off x="8624330" y="443771"/>
            <a:ext cx="2992789" cy="4665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97118" y="5109029"/>
            <a:ext cx="2997626" cy="879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«Родитель-обучающийся»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94743" y="5144771"/>
            <a:ext cx="8322376" cy="843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«Обучающийся-обучающийся»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71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00495" cy="8708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Направления работы наставнических пар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47789"/>
            <a:ext cx="8596668" cy="4994953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Передача практического опыта в области жанрового мастерства</a:t>
            </a:r>
          </a:p>
          <a:p>
            <a:r>
              <a:rPr lang="ru-RU" sz="3600" dirty="0" smtClean="0"/>
              <a:t>Психологистика сценического мастерства</a:t>
            </a:r>
          </a:p>
          <a:p>
            <a:r>
              <a:rPr lang="ru-RU" sz="3600" dirty="0" smtClean="0"/>
              <a:t>Помощь в достижении индивидуальных целей</a:t>
            </a:r>
          </a:p>
          <a:p>
            <a:r>
              <a:rPr lang="ru-RU" sz="3600" dirty="0" smtClean="0"/>
              <a:t>Сопровождение этапов реализации творческих проектов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82572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91600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8966">
                  <a:extLst>
                    <a:ext uri="{9D8B030D-6E8A-4147-A177-3AD203B41FA5}">
                      <a16:colId xmlns:a16="http://schemas.microsoft.com/office/drawing/2014/main" val="3246628163"/>
                    </a:ext>
                  </a:extLst>
                </a:gridCol>
                <a:gridCol w="5080596">
                  <a:extLst>
                    <a:ext uri="{9D8B030D-6E8A-4147-A177-3AD203B41FA5}">
                      <a16:colId xmlns:a16="http://schemas.microsoft.com/office/drawing/2014/main" val="691171541"/>
                    </a:ext>
                  </a:extLst>
                </a:gridCol>
                <a:gridCol w="4232438">
                  <a:extLst>
                    <a:ext uri="{9D8B030D-6E8A-4147-A177-3AD203B41FA5}">
                      <a16:colId xmlns:a16="http://schemas.microsoft.com/office/drawing/2014/main" val="3854799516"/>
                    </a:ext>
                  </a:extLst>
                </a:gridCol>
              </a:tblGrid>
              <a:tr h="5712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Наставническая пара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03" marR="452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Особенности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03" marR="452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Недостатки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03" marR="45203" marT="0" marB="0"/>
                </a:tc>
                <a:extLst>
                  <a:ext uri="{0D108BD9-81ED-4DB2-BD59-A6C34878D82A}">
                    <a16:rowId xmlns:a16="http://schemas.microsoft.com/office/drawing/2014/main" val="3458205168"/>
                  </a:ext>
                </a:extLst>
              </a:tr>
              <a:tr h="33851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Обучающийся-обучающийся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03" marR="452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Формируя пару следует учитывать психофизические качества личности обучающихся.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Положительная сторона: обучая обучается и сам.  Наблюдается повышение уровня вовлеченности детей в процесс образования.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03" marR="452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Нерегулярность встреч. Причины: чаще всего загруженность в школе.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 наставника возникают трудности с подачей материала.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03" marR="45203" marT="0" marB="0"/>
                </a:tc>
                <a:extLst>
                  <a:ext uri="{0D108BD9-81ED-4DB2-BD59-A6C34878D82A}">
                    <a16:rowId xmlns:a16="http://schemas.microsoft.com/office/drawing/2014/main" val="3294339611"/>
                  </a:ext>
                </a:extLst>
              </a:tr>
              <a:tr h="29015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Обучающийся-родитель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03" marR="452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Учитывая специфику предмета «цирковое искусство» возникают трудности с формированием такой пары.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Положительная сторона: обучающийся верит артисту, уважает, проявляет интерес к общению.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03" marR="452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Нерегулярность встреч.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Причина: встречи носят хобби характер.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Артист цирка иногда ставит для обучающегося высокие цели, не учитывая его потенциал. 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03" marR="45203" marT="0" marB="0"/>
                </a:tc>
                <a:extLst>
                  <a:ext uri="{0D108BD9-81ED-4DB2-BD59-A6C34878D82A}">
                    <a16:rowId xmlns:a16="http://schemas.microsoft.com/office/drawing/2014/main" val="1111896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272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666" y="319312"/>
            <a:ext cx="8596668" cy="373017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Наставничество в дополнительном образовании – </a:t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>вселенная возможностей для обучающихся и педагогов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55314" y="5943600"/>
            <a:ext cx="3236686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46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325" y="3472805"/>
            <a:ext cx="8525857" cy="265222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 smtClean="0"/>
              <a:t> </a:t>
            </a:r>
            <a:r>
              <a:rPr lang="ru-RU" sz="2800" dirty="0" smtClean="0"/>
              <a:t>Образцовая цирковая студия «Сюрприз» основана в 1986 году, и </a:t>
            </a:r>
            <a:r>
              <a:rPr lang="ru-RU" sz="2800" dirty="0"/>
              <a:t>вот уже 35 лет ежегодно собирает более 150 детей разного возраста, которые спешат сюда изо всех уголков города </a:t>
            </a:r>
            <a:r>
              <a:rPr lang="ru-RU" sz="2800" dirty="0" smtClean="0"/>
              <a:t>Иркутска. 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Образцовая </a:t>
            </a:r>
            <a:r>
              <a:rPr lang="ru-RU" sz="2800" dirty="0"/>
              <a:t>цирковая студия «Сюрприз» - это слаженный тандем детей, родителей и педагогов. </a:t>
            </a:r>
            <a:endParaRPr lang="ru-RU" sz="28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5" y="623446"/>
            <a:ext cx="3468781" cy="24145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82" y="80159"/>
            <a:ext cx="4706171" cy="3138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9304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905" y="972459"/>
            <a:ext cx="6841066" cy="4528455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ru-RU" sz="8600" dirty="0"/>
              <a:t>Обучающиеся студии с достоинством представляют свой город на международных, всероссийских и областных фестивалях, конкурсах по -цирковому искусству. </a:t>
            </a:r>
            <a:endParaRPr lang="ru-RU" sz="8600" dirty="0" smtClean="0"/>
          </a:p>
          <a:p>
            <a:pPr marL="0" indent="0" algn="just">
              <a:buNone/>
            </a:pPr>
            <a:r>
              <a:rPr lang="ru-RU" sz="8600" dirty="0" smtClean="0"/>
              <a:t>За </a:t>
            </a:r>
            <a:r>
              <a:rPr lang="ru-RU" sz="8600" dirty="0"/>
              <a:t>35 лет многократно становились Лауреатами, Дипломантами и обладателями Гран-При. </a:t>
            </a:r>
            <a:endParaRPr lang="ru-RU" sz="8600" dirty="0" smtClean="0"/>
          </a:p>
          <a:p>
            <a:pPr marL="0" indent="0" algn="just">
              <a:buNone/>
            </a:pPr>
            <a:r>
              <a:rPr lang="ru-RU" sz="8600" dirty="0" smtClean="0"/>
              <a:t>В </a:t>
            </a:r>
            <a:r>
              <a:rPr lang="ru-RU" sz="8600" dirty="0"/>
              <a:t>2019 году удостоились Бриллиантового Гран-При на Международном конкурсе «Парящий Феникс» КНР г. Пекин.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815" y="1511086"/>
            <a:ext cx="4601599" cy="345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4551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85371"/>
            <a:ext cx="5093909" cy="44558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/>
              <a:t>Выпускники студии становятся артистами Росгосцирка, преподавателями, тренерами различных видов спорта.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Результативность </a:t>
            </a:r>
            <a:r>
              <a:rPr lang="ru-RU" sz="2800" dirty="0"/>
              <a:t>образовательного процесса студии говорит и о вкладе в развитие будущего города Иркутска.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243" y="885371"/>
            <a:ext cx="6420757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38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Образовательный процесс в студии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65944"/>
            <a:ext cx="9090780" cy="4267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Обучение </a:t>
            </a:r>
            <a:r>
              <a:rPr lang="ru-RU" sz="2800" dirty="0" smtClean="0"/>
              <a:t> проходит в три этапа. </a:t>
            </a:r>
          </a:p>
          <a:p>
            <a:pPr marL="0" indent="0" algn="just">
              <a:buNone/>
            </a:pPr>
            <a:r>
              <a:rPr lang="ru-RU" sz="2800" dirty="0" smtClean="0"/>
              <a:t>По дополнительным общеразвивающим программам:</a:t>
            </a:r>
          </a:p>
          <a:p>
            <a:pPr marL="0" indent="0" algn="just">
              <a:buNone/>
            </a:pPr>
            <a:r>
              <a:rPr lang="ru-RU" sz="2800" dirty="0" smtClean="0"/>
              <a:t>«Искусство цирка: первые шаги на пути к манежу» , 1 год.</a:t>
            </a:r>
          </a:p>
          <a:p>
            <a:pPr marL="0" indent="0" algn="just">
              <a:buNone/>
            </a:pPr>
            <a:r>
              <a:rPr lang="ru-RU" sz="2800" dirty="0" smtClean="0"/>
              <a:t>«</a:t>
            </a:r>
            <a:r>
              <a:rPr lang="ru-RU" sz="2800" dirty="0"/>
              <a:t>Искусство цирка</a:t>
            </a:r>
            <a:r>
              <a:rPr lang="ru-RU" sz="2800" dirty="0" smtClean="0"/>
              <a:t>: основы подготовки по цирковым жанрам» </a:t>
            </a:r>
            <a:r>
              <a:rPr lang="ru-RU" sz="2800" dirty="0" smtClean="0"/>
              <a:t>, 3 года.</a:t>
            </a:r>
            <a:endParaRPr lang="ru-RU" sz="2800" dirty="0"/>
          </a:p>
          <a:p>
            <a:pPr marL="0" indent="0" algn="just">
              <a:buNone/>
            </a:pPr>
            <a:r>
              <a:rPr lang="ru-RU" sz="2800" dirty="0"/>
              <a:t>«Искусство цирка</a:t>
            </a:r>
            <a:r>
              <a:rPr lang="ru-RU" sz="2800" dirty="0" smtClean="0"/>
              <a:t>: постановка циркового номера</a:t>
            </a:r>
            <a:r>
              <a:rPr lang="ru-RU" sz="2800" dirty="0" smtClean="0"/>
              <a:t>», 2 года. </a:t>
            </a:r>
            <a:endParaRPr lang="ru-RU" sz="2800" dirty="0"/>
          </a:p>
          <a:p>
            <a:pPr marL="0" indent="0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276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6420152" cy="1320800"/>
          </a:xfrm>
        </p:spPr>
        <p:txBody>
          <a:bodyPr/>
          <a:lstStyle/>
          <a:p>
            <a:pPr algn="ctr"/>
            <a:r>
              <a:rPr lang="ru-RU" dirty="0" smtClean="0"/>
              <a:t>Воспитательная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96571"/>
            <a:ext cx="6420152" cy="44447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/>
              <a:t>В рамках организации воспитательной работы в студии проводиться ряд тематических мероприятий: участие в экологических акциях, социально значимых проектах, культурно-массовых мероприятиях города и области.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118" y="3425371"/>
            <a:ext cx="4259580" cy="2920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61" y="609600"/>
            <a:ext cx="4270337" cy="2615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2573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743" y="1625600"/>
            <a:ext cx="6485799" cy="394788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/>
              <a:t>П</a:t>
            </a:r>
            <a:r>
              <a:rPr lang="ru-RU" sz="2800" dirty="0" smtClean="0"/>
              <a:t>ри организации ежегодных </a:t>
            </a:r>
            <a:r>
              <a:rPr lang="ru-RU" sz="2800" dirty="0" smtClean="0"/>
              <a:t>внутристудийных мероприятий: «Посвящение в студийцы», «</a:t>
            </a:r>
            <a:r>
              <a:rPr lang="ru-RU" sz="2800" dirty="0" smtClean="0"/>
              <a:t>Мистер Икс</a:t>
            </a:r>
            <a:r>
              <a:rPr lang="ru-RU" sz="2800" dirty="0" smtClean="0"/>
              <a:t>», «Артистка цирка», более старшие обучающиеся помогают младшим при </a:t>
            </a:r>
            <a:r>
              <a:rPr lang="ru-RU" sz="2800" dirty="0" smtClean="0"/>
              <a:t>подготовке творческих проектов, </a:t>
            </a:r>
            <a:r>
              <a:rPr lang="ru-RU" sz="2800" dirty="0" smtClean="0"/>
              <a:t>тем самым поддерживая преемственность поколений «</a:t>
            </a:r>
            <a:r>
              <a:rPr lang="ru-RU" sz="2800" dirty="0"/>
              <a:t>с</a:t>
            </a:r>
            <a:r>
              <a:rPr lang="ru-RU" sz="2800" dirty="0" smtClean="0"/>
              <a:t>юрпризят».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62" y="1625600"/>
            <a:ext cx="5123543" cy="3748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757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1257" y="304800"/>
            <a:ext cx="5689600" cy="2162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Сценарные планы обучающихся  7-8 лет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81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446" y="2513398"/>
            <a:ext cx="9482667" cy="36116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/>
              <a:t>Внедряя технологию наставничества в образовательный процесс </a:t>
            </a:r>
            <a:r>
              <a:rPr lang="ru-RU" sz="2800" dirty="0" smtClean="0"/>
              <a:t> </a:t>
            </a:r>
            <a:r>
              <a:rPr lang="ru-RU" sz="2800" dirty="0" smtClean="0"/>
              <a:t>студии, мы стремились сохранить баланс между инновационным и привычным.</a:t>
            </a:r>
          </a:p>
          <a:p>
            <a:pPr marL="0" indent="0" algn="just">
              <a:buNone/>
            </a:pPr>
            <a:r>
              <a:rPr lang="ru-RU" sz="2800" dirty="0" smtClean="0"/>
              <a:t>Изучив</a:t>
            </a:r>
            <a:r>
              <a:rPr lang="ru-RU" sz="2800" dirty="0" smtClean="0"/>
              <a:t> </a:t>
            </a:r>
            <a:r>
              <a:rPr lang="ru-RU" sz="2800" dirty="0" smtClean="0"/>
              <a:t>Целевую </a:t>
            </a:r>
            <a:r>
              <a:rPr lang="ru-RU" sz="2800" dirty="0" smtClean="0"/>
              <a:t>модель </a:t>
            </a:r>
            <a:r>
              <a:rPr lang="ru-RU" sz="2800" dirty="0" smtClean="0"/>
              <a:t>наставничества, для </a:t>
            </a:r>
            <a:r>
              <a:rPr lang="ru-RU" sz="2800" dirty="0" smtClean="0"/>
              <a:t>студии мы выбрали следующие формы:</a:t>
            </a:r>
          </a:p>
          <a:p>
            <a:pPr marL="0" indent="0" algn="ctr">
              <a:buNone/>
            </a:pPr>
            <a:r>
              <a:rPr lang="ru-RU" sz="2800" dirty="0" smtClean="0"/>
              <a:t>«Родитель-обучающийся»;</a:t>
            </a:r>
          </a:p>
          <a:p>
            <a:pPr marL="0" indent="0" algn="ctr">
              <a:buNone/>
            </a:pPr>
            <a:r>
              <a:rPr lang="ru-RU" sz="2800" dirty="0" smtClean="0"/>
              <a:t>«Обучающийся-обучающийся». 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51817" y="580571"/>
            <a:ext cx="6949923" cy="1526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Инновация – это не нестандартное мышление, а переосмысление рамок.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8360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233</TotalTime>
  <Words>598</Words>
  <Application>Microsoft Office PowerPoint</Application>
  <PresentationFormat>Широкоэкранный</PresentationFormat>
  <Paragraphs>61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 3</vt:lpstr>
      <vt:lpstr>Грань</vt:lpstr>
      <vt:lpstr>Внедрение технологии наставничества  в рамках реализации  творческих проектов</vt:lpstr>
      <vt:lpstr>Презентация PowerPoint</vt:lpstr>
      <vt:lpstr>Презентация PowerPoint</vt:lpstr>
      <vt:lpstr>Презентация PowerPoint</vt:lpstr>
      <vt:lpstr>Образовательный процесс в студии</vt:lpstr>
      <vt:lpstr>Воспитательная работа</vt:lpstr>
      <vt:lpstr>Презентация PowerPoint</vt:lpstr>
      <vt:lpstr>Презентация PowerPoint</vt:lpstr>
      <vt:lpstr>Презентация PowerPoint</vt:lpstr>
      <vt:lpstr>«Обучающийся-обучающийся»</vt:lpstr>
      <vt:lpstr>Алгоритм формирования наставнической пары</vt:lpstr>
      <vt:lpstr>Наставнические пары </vt:lpstr>
      <vt:lpstr>Направления работы наставнических пар</vt:lpstr>
      <vt:lpstr>Презентация PowerPoint</vt:lpstr>
      <vt:lpstr>Наставничество в дополнительном образовании –  вселенная возможностей для обучающихся и педагогов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технологии наставничества  в рамках реализации  творческих проектов</dc:title>
  <dc:creator>DDT-3</dc:creator>
  <cp:lastModifiedBy>Пользователь</cp:lastModifiedBy>
  <cp:revision>30</cp:revision>
  <dcterms:created xsi:type="dcterms:W3CDTF">2021-05-17T04:52:52Z</dcterms:created>
  <dcterms:modified xsi:type="dcterms:W3CDTF">2021-05-18T02:14:24Z</dcterms:modified>
</cp:coreProperties>
</file>