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handoutMasterIdLst>
    <p:handoutMasterId r:id="rId38"/>
  </p:handoutMasterIdLst>
  <p:sldIdLst>
    <p:sldId id="256" r:id="rId2"/>
    <p:sldId id="257" r:id="rId3"/>
    <p:sldId id="258" r:id="rId4"/>
    <p:sldId id="291" r:id="rId5"/>
    <p:sldId id="292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0" r:id="rId25"/>
    <p:sldId id="288" r:id="rId26"/>
    <p:sldId id="289" r:id="rId27"/>
    <p:sldId id="266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</p:sldIdLst>
  <p:sldSz cx="9144000" cy="6858000" type="screen4x3"/>
  <p:notesSz cx="6761163" cy="9882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115"/>
    <a:srgbClr val="003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83FAA-4B6E-405F-825D-038E7C28210C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70266-2B0A-4018-A451-8ACC05F44F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36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5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5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219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06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9386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7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7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91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0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1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68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6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09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10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64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7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3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978EB-8ECB-4819-8DDF-173B87547D5A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AC0CEA9-F0F1-42EC-8E13-A95B2AB17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com.am/i/xJIHE8uZzC3x2g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7;&#1077;&#1076;&#1090;&#1072;&#1083;&#1072;&#1085;&#1090;.&#1088;&#1092;/%d1%82%d0%b0%d0%b1%d0%bb%d0%b8%d1%86%d0%b0-%d1%80%d0%b5%d0%b7%d1%83%d0%bb%d1%8c%d1%82%d0%b0%d1%82%d0%be%d0%b2/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nkamuz.pro/search/%D0%BC%D0%B0%D1%81%D0%BB%D0%B5%D0%BD%D0%B8%D1%86%D0%B0%20%D1%80%D1%83%D1%81%D1%81%D0%BA%D0%B0%D1%8F%20%D0%BD%D0%B0%D1%80%D0%BE%D0%B4%D0%BD%D0%B0%D1%8F/3?ysclid=lmuhysdnkn51217705" TargetMode="External"/><Relationship Id="rId2" Type="http://schemas.openxmlformats.org/officeDocument/2006/relationships/hyperlink" Target="https://yandex.ru/video/preview/16439442211113046915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com.am/i/baTCNuKZ4YKliw" TargetMode="External"/><Relationship Id="rId2" Type="http://schemas.openxmlformats.org/officeDocument/2006/relationships/hyperlink" Target="https://disk.yandex.com.am/i/muBM12zFZ_8nEg" TargetMode="Externa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4brain.ru/pedagogika/new-methods.php?ysclid=lnsnhe0237639916874#12" TargetMode="External"/><Relationship Id="rId3" Type="http://schemas.openxmlformats.org/officeDocument/2006/relationships/hyperlink" Target="https://4brain.ru/pedagogika/new-methods.php?ysclid=lnsnhe0237639916874#5" TargetMode="External"/><Relationship Id="rId7" Type="http://schemas.openxmlformats.org/officeDocument/2006/relationships/hyperlink" Target="https://4brain.ru/pedagogika/new-methods.php?ysclid=lnsnhe0237639916874#10" TargetMode="External"/><Relationship Id="rId12" Type="http://schemas.openxmlformats.org/officeDocument/2006/relationships/hyperlink" Target="https://4brain.ru/pedagogika/new-methods.php?ysclid=lnsnhe0237639916874#25" TargetMode="External"/><Relationship Id="rId2" Type="http://schemas.openxmlformats.org/officeDocument/2006/relationships/hyperlink" Target="https://4brain.ru/pedagogika/new-methods.php?ysclid=lnsnhe0237639916874#3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4brain.ru/pedagogika/new-methods.php?ysclid=lnsnhe0237639916874#9" TargetMode="External"/><Relationship Id="rId11" Type="http://schemas.openxmlformats.org/officeDocument/2006/relationships/hyperlink" Target="https://4brain.ru/pedagogika/new-methods.php?ysclid=lnsnhe0237639916874#21" TargetMode="External"/><Relationship Id="rId5" Type="http://schemas.openxmlformats.org/officeDocument/2006/relationships/hyperlink" Target="https://4brain.ru/pedagogika/new-methods.php?ysclid=lnsnhe0237639916874#8" TargetMode="External"/><Relationship Id="rId10" Type="http://schemas.openxmlformats.org/officeDocument/2006/relationships/hyperlink" Target="https://4brain.ru/pedagogika/new-methods.php?ysclid=lnsnhe0237639916874#15" TargetMode="External"/><Relationship Id="rId4" Type="http://schemas.openxmlformats.org/officeDocument/2006/relationships/hyperlink" Target="https://4brain.ru/pedagogika/new-methods.php?ysclid=lnsnhe0237639916874#7" TargetMode="External"/><Relationship Id="rId9" Type="http://schemas.openxmlformats.org/officeDocument/2006/relationships/hyperlink" Target="https://4brain.ru/pedagogika/new-methods.php?ysclid=lnsnhe0237639916874#1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8096" y="1251066"/>
            <a:ext cx="6600451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Аттестация педагогических работников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2416" y="4411620"/>
            <a:ext cx="6600451" cy="112628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Современные требования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Грачева В.А., методист МБУДО г. Иркутска ДДТ №3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Октябрь 2023 г.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813609" y="783235"/>
            <a:ext cx="7796030" cy="5418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3200" dirty="0" err="1" smtClean="0">
                <a:solidFill>
                  <a:srgbClr val="FF0000"/>
                </a:solidFill>
              </a:rPr>
              <a:t>Разбалловка</a:t>
            </a:r>
            <a:r>
              <a:rPr lang="ru-RU" sz="3200" dirty="0" smtClean="0">
                <a:solidFill>
                  <a:srgbClr val="FF0000"/>
                </a:solidFill>
              </a:rPr>
              <a:t> по параметру 1.3.1.</a:t>
            </a:r>
          </a:p>
          <a:p>
            <a:pPr marL="0" indent="0" algn="ctr">
              <a:buFont typeface="Wingdings 3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Победители и призеры:</a:t>
            </a:r>
          </a:p>
          <a:p>
            <a:pPr marL="0" indent="0">
              <a:buFont typeface="Wingdings 3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Уровень образовательной организации – 5 баллов</a:t>
            </a:r>
          </a:p>
          <a:p>
            <a:pPr marL="0" indent="0">
              <a:buFont typeface="Wingdings 3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Муниципальный уровень – 10 баллов</a:t>
            </a:r>
          </a:p>
          <a:p>
            <a:pPr marL="0" indent="0">
              <a:buFont typeface="Wingdings 3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Региональный уровень – 15 баллов</a:t>
            </a:r>
          </a:p>
          <a:p>
            <a:pPr marL="0" indent="0">
              <a:buFont typeface="Wingdings 3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Федеральный уровень – 20 баллов</a:t>
            </a:r>
          </a:p>
          <a:p>
            <a:pPr marL="0" indent="0">
              <a:buFont typeface="Wingdings 3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Международный уровень – 25 баллов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 algn="ctr">
              <a:buFont typeface="Wingdings 3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Участники: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Муниципальный уровень – 5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баллов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Региональный уровень – </a:t>
            </a:r>
            <a:r>
              <a:rPr lang="ru-RU" sz="2000" dirty="0" smtClean="0">
                <a:solidFill>
                  <a:schemeClr val="tx1"/>
                </a:solidFill>
              </a:rPr>
              <a:t>10 </a:t>
            </a:r>
            <a:r>
              <a:rPr lang="ru-RU" sz="2000" dirty="0">
                <a:solidFill>
                  <a:schemeClr val="tx1"/>
                </a:solidFill>
              </a:rPr>
              <a:t>баллов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Федеральный уровень – </a:t>
            </a:r>
            <a:r>
              <a:rPr lang="ru-RU" sz="2000" dirty="0" smtClean="0">
                <a:solidFill>
                  <a:schemeClr val="tx1"/>
                </a:solidFill>
              </a:rPr>
              <a:t>15 </a:t>
            </a:r>
            <a:r>
              <a:rPr lang="ru-RU" sz="2000" dirty="0">
                <a:solidFill>
                  <a:schemeClr val="tx1"/>
                </a:solidFill>
              </a:rPr>
              <a:t>баллов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Международный уровень – </a:t>
            </a:r>
            <a:r>
              <a:rPr lang="ru-RU" sz="2000" dirty="0" smtClean="0">
                <a:solidFill>
                  <a:schemeClr val="tx1"/>
                </a:solidFill>
              </a:rPr>
              <a:t>20 </a:t>
            </a:r>
            <a:r>
              <a:rPr lang="ru-RU" sz="2000" dirty="0">
                <a:solidFill>
                  <a:schemeClr val="tx1"/>
                </a:solidFill>
              </a:rPr>
              <a:t>баллов</a:t>
            </a:r>
          </a:p>
          <a:p>
            <a:pPr marL="0" indent="0" algn="ctr">
              <a:buFont typeface="Wingdings 3" charset="2"/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4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4228" y="1240436"/>
            <a:ext cx="7796030" cy="3311189"/>
          </a:xfrm>
        </p:spPr>
        <p:txBody>
          <a:bodyPr/>
          <a:lstStyle/>
          <a:p>
            <a:r>
              <a:rPr lang="ru-RU" dirty="0" smtClean="0"/>
              <a:t>1.3.2. </a:t>
            </a:r>
            <a:r>
              <a:rPr lang="ru-RU" dirty="0"/>
              <a:t>Результаты участия обучающихся в проектной, социально - значимой деятельности с целью формирования базовых национальных ценностей Российской </a:t>
            </a:r>
            <a:r>
              <a:rPr lang="ru-RU" dirty="0" smtClean="0"/>
              <a:t>Федерации </a:t>
            </a:r>
            <a:r>
              <a:rPr lang="ru-RU" dirty="0" smtClean="0">
                <a:solidFill>
                  <a:srgbClr val="FF0000"/>
                </a:solidFill>
              </a:rPr>
              <a:t>(10 </a:t>
            </a:r>
            <a:r>
              <a:rPr lang="ru-RU" dirty="0" smtClean="0">
                <a:solidFill>
                  <a:srgbClr val="FF0000"/>
                </a:solidFill>
              </a:rPr>
              <a:t>баллов</a:t>
            </a:r>
            <a:r>
              <a:rPr lang="ru-RU" dirty="0" smtClean="0">
                <a:solidFill>
                  <a:srgbClr val="FF0000"/>
                </a:solidFill>
              </a:rPr>
              <a:t>) (можно до трех проектов)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6931" y="108053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Параметры модельного паспорта, подлежащие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455944"/>
              </p:ext>
            </p:extLst>
          </p:nvPr>
        </p:nvGraphicFramePr>
        <p:xfrm>
          <a:off x="887770" y="2427779"/>
          <a:ext cx="7932034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709">
                  <a:extLst>
                    <a:ext uri="{9D8B030D-6E8A-4147-A177-3AD203B41FA5}">
                      <a16:colId xmlns:a16="http://schemas.microsoft.com/office/drawing/2014/main" val="1245723449"/>
                    </a:ext>
                  </a:extLst>
                </a:gridCol>
                <a:gridCol w="1349451">
                  <a:extLst>
                    <a:ext uri="{9D8B030D-6E8A-4147-A177-3AD203B41FA5}">
                      <a16:colId xmlns:a16="http://schemas.microsoft.com/office/drawing/2014/main" val="514744540"/>
                    </a:ext>
                  </a:extLst>
                </a:gridCol>
                <a:gridCol w="1988951">
                  <a:extLst>
                    <a:ext uri="{9D8B030D-6E8A-4147-A177-3AD203B41FA5}">
                      <a16:colId xmlns:a16="http://schemas.microsoft.com/office/drawing/2014/main" val="3894737255"/>
                    </a:ext>
                  </a:extLst>
                </a:gridCol>
                <a:gridCol w="1444965">
                  <a:extLst>
                    <a:ext uri="{9D8B030D-6E8A-4147-A177-3AD203B41FA5}">
                      <a16:colId xmlns:a16="http://schemas.microsoft.com/office/drawing/2014/main" val="3835886393"/>
                    </a:ext>
                  </a:extLst>
                </a:gridCol>
                <a:gridCol w="1665958">
                  <a:extLst>
                    <a:ext uri="{9D8B030D-6E8A-4147-A177-3AD203B41FA5}">
                      <a16:colId xmlns:a16="http://schemas.microsoft.com/office/drawing/2014/main" val="5556622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Тема проекта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обучающегося, класс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Представление проекта,</a:t>
                      </a:r>
                      <a:r>
                        <a:rPr lang="ru-RU" sz="1600" baseline="0" dirty="0" smtClean="0"/>
                        <a:t> дата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Сроки реализации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Результаты реализации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57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Экологический десант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Обучающиеся объединения </a:t>
                      </a:r>
                      <a:r>
                        <a:rPr lang="ru-RU" sz="1600" dirty="0" smtClean="0"/>
                        <a:t>«Юниор»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Доклад об опыте реализации проекта</a:t>
                      </a:r>
                      <a:r>
                        <a:rPr lang="ru-RU" sz="1600" baseline="0" dirty="0" smtClean="0"/>
                        <a:t> представлен в рамках педагогического совета от 20.08.2021 г., протокол № 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ежегодно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Охвачено 45 обучающихся,</a:t>
                      </a:r>
                    </a:p>
                    <a:p>
                      <a:r>
                        <a:rPr lang="ru-RU" sz="1600" dirty="0" smtClean="0"/>
                        <a:t>Формирование</a:t>
                      </a:r>
                      <a:r>
                        <a:rPr lang="ru-RU" sz="1600" baseline="0" dirty="0" smtClean="0"/>
                        <a:t> экологической культуры, осознанного и бережного отношения к окружающей среде.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98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9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3516" y="1024997"/>
            <a:ext cx="7796030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 smtClean="0"/>
              <a:t>2. Личный вклад педагогического работника в повышение качества образования</a:t>
            </a:r>
          </a:p>
          <a:p>
            <a:pPr marL="0" indent="0">
              <a:buNone/>
            </a:pPr>
            <a:r>
              <a:rPr lang="ru-RU" sz="1700" dirty="0" smtClean="0"/>
              <a:t>2.1. Разработка программно-методического сопровождения образовательного процесса</a:t>
            </a:r>
          </a:p>
          <a:p>
            <a:pPr marL="0" indent="0">
              <a:buNone/>
            </a:pPr>
            <a:r>
              <a:rPr lang="ru-RU" sz="1700" dirty="0" smtClean="0"/>
              <a:t>2.1.1. Результаты и участие в разработке</a:t>
            </a:r>
            <a:r>
              <a:rPr lang="en-US" sz="1700" dirty="0" smtClean="0"/>
              <a:t> </a:t>
            </a:r>
            <a:r>
              <a:rPr lang="ru-RU" sz="1700" dirty="0" smtClean="0"/>
              <a:t>программно-методического обеспечения образовательного процесса </a:t>
            </a:r>
            <a:r>
              <a:rPr lang="ru-RU" sz="1700" dirty="0" smtClean="0">
                <a:solidFill>
                  <a:srgbClr val="FF0000"/>
                </a:solidFill>
              </a:rPr>
              <a:t>(10-15 баллов)</a:t>
            </a:r>
            <a:endParaRPr lang="ru-RU" sz="17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6931" y="108053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Параметры модельного паспорта, подлежащие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10679"/>
              </p:ext>
            </p:extLst>
          </p:nvPr>
        </p:nvGraphicFramePr>
        <p:xfrm>
          <a:off x="643516" y="3116580"/>
          <a:ext cx="8188064" cy="342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8556">
                  <a:extLst>
                    <a:ext uri="{9D8B030D-6E8A-4147-A177-3AD203B41FA5}">
                      <a16:colId xmlns:a16="http://schemas.microsoft.com/office/drawing/2014/main" val="3410023710"/>
                    </a:ext>
                  </a:extLst>
                </a:gridCol>
                <a:gridCol w="1478638">
                  <a:extLst>
                    <a:ext uri="{9D8B030D-6E8A-4147-A177-3AD203B41FA5}">
                      <a16:colId xmlns:a16="http://schemas.microsoft.com/office/drawing/2014/main" val="3158070101"/>
                    </a:ext>
                  </a:extLst>
                </a:gridCol>
                <a:gridCol w="1727660">
                  <a:extLst>
                    <a:ext uri="{9D8B030D-6E8A-4147-A177-3AD203B41FA5}">
                      <a16:colId xmlns:a16="http://schemas.microsoft.com/office/drawing/2014/main" val="1429886644"/>
                    </a:ext>
                  </a:extLst>
                </a:gridCol>
                <a:gridCol w="2001926">
                  <a:extLst>
                    <a:ext uri="{9D8B030D-6E8A-4147-A177-3AD203B41FA5}">
                      <a16:colId xmlns:a16="http://schemas.microsoft.com/office/drawing/2014/main" val="3707618453"/>
                    </a:ext>
                  </a:extLst>
                </a:gridCol>
                <a:gridCol w="2001284">
                  <a:extLst>
                    <a:ext uri="{9D8B030D-6E8A-4147-A177-3AD203B41FA5}">
                      <a16:colId xmlns:a16="http://schemas.microsoft.com/office/drawing/2014/main" val="3791236942"/>
                    </a:ext>
                  </a:extLst>
                </a:gridCol>
              </a:tblGrid>
              <a:tr h="892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Период работы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02" marR="55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Вид программно-методического материала, созданного педагогом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02" marR="55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Тема (наименование)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программно-методического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материала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02" marR="55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Ссылка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на размещение материалов в сети интернет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02" marR="55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Реквизиты приказа об утверждении программно-методического материала Наименование организации, выдавшей рецензию (при наличии)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02" marR="55802" marT="0" marB="0"/>
                </a:tc>
                <a:extLst>
                  <a:ext uri="{0D108BD9-81ED-4DB2-BD59-A6C34878D82A}">
                    <a16:rowId xmlns:a16="http://schemas.microsoft.com/office/drawing/2014/main" val="1851308571"/>
                  </a:ext>
                </a:extLst>
              </a:tr>
              <a:tr h="446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2020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02" marR="55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Методическое пособие. Разработка сценария 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02" marR="55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«Народный календарный обрядовый праздник Масленица»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02" marR="55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u="sng">
                          <a:effectLst/>
                          <a:hlinkClick r:id="rId2"/>
                        </a:rPr>
                        <a:t>https://disk.yandex.com.am/i/xJIHE8uZzC3x2g</a:t>
                      </a:r>
                      <a:r>
                        <a:rPr lang="ru-RU" sz="1500">
                          <a:effectLst/>
                        </a:rPr>
                        <a:t> 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02" marR="558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Протокол методического объединения № 3 от 03.02.2020 г.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02" marR="55802" marT="0" marB="0"/>
                </a:tc>
                <a:extLst>
                  <a:ext uri="{0D108BD9-81ED-4DB2-BD59-A6C34878D82A}">
                    <a16:rowId xmlns:a16="http://schemas.microsoft.com/office/drawing/2014/main" val="1194946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51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9235" y="942563"/>
            <a:ext cx="7796030" cy="33111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2.1.2. Результаты участия в конкурсах методических разработок (ИЛИ 2.4.)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6931" y="108053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Параметры модельного паспорта, подлежащие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63796"/>
              </p:ext>
            </p:extLst>
          </p:nvPr>
        </p:nvGraphicFramePr>
        <p:xfrm>
          <a:off x="350519" y="1559504"/>
          <a:ext cx="8577349" cy="554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994">
                  <a:extLst>
                    <a:ext uri="{9D8B030D-6E8A-4147-A177-3AD203B41FA5}">
                      <a16:colId xmlns:a16="http://schemas.microsoft.com/office/drawing/2014/main" val="249001248"/>
                    </a:ext>
                  </a:extLst>
                </a:gridCol>
                <a:gridCol w="2543238">
                  <a:extLst>
                    <a:ext uri="{9D8B030D-6E8A-4147-A177-3AD203B41FA5}">
                      <a16:colId xmlns:a16="http://schemas.microsoft.com/office/drawing/2014/main" val="1297802302"/>
                    </a:ext>
                  </a:extLst>
                </a:gridCol>
                <a:gridCol w="1837482">
                  <a:extLst>
                    <a:ext uri="{9D8B030D-6E8A-4147-A177-3AD203B41FA5}">
                      <a16:colId xmlns:a16="http://schemas.microsoft.com/office/drawing/2014/main" val="165195108"/>
                    </a:ext>
                  </a:extLst>
                </a:gridCol>
                <a:gridCol w="1156061">
                  <a:extLst>
                    <a:ext uri="{9D8B030D-6E8A-4147-A177-3AD203B41FA5}">
                      <a16:colId xmlns:a16="http://schemas.microsoft.com/office/drawing/2014/main" val="3576269117"/>
                    </a:ext>
                  </a:extLst>
                </a:gridCol>
                <a:gridCol w="1300709">
                  <a:extLst>
                    <a:ext uri="{9D8B030D-6E8A-4147-A177-3AD203B41FA5}">
                      <a16:colId xmlns:a16="http://schemas.microsoft.com/office/drawing/2014/main" val="1631793691"/>
                    </a:ext>
                  </a:extLst>
                </a:gridCol>
                <a:gridCol w="1099865">
                  <a:extLst>
                    <a:ext uri="{9D8B030D-6E8A-4147-A177-3AD203B41FA5}">
                      <a16:colId xmlns:a16="http://schemas.microsoft.com/office/drawing/2014/main" val="452640042"/>
                    </a:ext>
                  </a:extLst>
                </a:gridCol>
              </a:tblGrid>
              <a:tr h="1022002">
                <a:tc>
                  <a:txBody>
                    <a:bodyPr/>
                    <a:lstStyle/>
                    <a:p>
                      <a:pPr algn="ctr">
                        <a:spcAft>
                          <a:spcPts val="1275"/>
                        </a:spcAft>
                      </a:pPr>
                      <a:r>
                        <a:rPr lang="ru-RU" sz="1400">
                          <a:effectLst/>
                        </a:rPr>
                        <a:t>Учебный год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2" marR="536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75"/>
                        </a:spcAft>
                      </a:pPr>
                      <a:r>
                        <a:rPr lang="ru-RU" sz="1400" dirty="0">
                          <a:effectLst/>
                        </a:rPr>
                        <a:t>Полное наименование конкурсного мероприятия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2" marR="536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75"/>
                        </a:spcAft>
                      </a:pPr>
                      <a:r>
                        <a:rPr lang="ru-RU" sz="1400">
                          <a:effectLst/>
                        </a:rPr>
                        <a:t>Полное наименование организации, проводившей конкурсное мероприятие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2" marR="536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75"/>
                        </a:spcAft>
                      </a:pPr>
                      <a:r>
                        <a:rPr lang="ru-RU" sz="1400">
                          <a:effectLst/>
                        </a:rPr>
                        <a:t>Уровень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2" marR="536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75"/>
                        </a:spcAft>
                      </a:pPr>
                      <a:r>
                        <a:rPr lang="ru-RU" sz="1400">
                          <a:effectLst/>
                        </a:rPr>
                        <a:t>Результат участия (реквизиты приказа об итогах конкурсного мероприятия)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2" marR="5363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75"/>
                        </a:spcAft>
                      </a:pPr>
                      <a:r>
                        <a:rPr lang="ru-RU" sz="1400">
                          <a:effectLst/>
                        </a:rPr>
                        <a:t> ссылка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2" marR="53632" marT="0" marB="0"/>
                </a:tc>
                <a:extLst>
                  <a:ext uri="{0D108BD9-81ED-4DB2-BD59-A6C34878D82A}">
                    <a16:rowId xmlns:a16="http://schemas.microsoft.com/office/drawing/2014/main" val="2705068538"/>
                  </a:ext>
                </a:extLst>
              </a:tr>
              <a:tr h="2615333">
                <a:tc>
                  <a:txBody>
                    <a:bodyPr/>
                    <a:lstStyle/>
                    <a:p>
                      <a:pPr>
                        <a:spcAft>
                          <a:spcPts val="1275"/>
                        </a:spcAft>
                      </a:pPr>
                      <a:r>
                        <a:rPr lang="ru-RU" sz="1400">
                          <a:effectLst/>
                        </a:rPr>
                        <a:t>2022-2023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2" marR="53632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Всероссийский информационно-образовательный портал профессионального мастерства педагогических работников «Педагогические таланты России»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275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Сценарий </a:t>
                      </a:r>
                      <a:r>
                        <a:rPr lang="ru-RU" sz="1400" dirty="0">
                          <a:effectLst/>
                        </a:rPr>
                        <a:t>новогоднего концерта театра эстрадной </a:t>
                      </a:r>
                      <a:r>
                        <a:rPr lang="ru-RU" sz="1400" dirty="0" smtClean="0">
                          <a:effectLst/>
                        </a:rPr>
                        <a:t>песни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2" marR="536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75"/>
                        </a:spcAft>
                      </a:pPr>
                      <a:r>
                        <a:rPr lang="ru-RU" sz="1400" dirty="0">
                          <a:effectLst/>
                        </a:rPr>
                        <a:t>АНО «Научно-образовательный центр педагогических проектов» г. </a:t>
                      </a:r>
                      <a:r>
                        <a:rPr lang="ru-RU" sz="1400" dirty="0" smtClean="0">
                          <a:effectLst/>
                        </a:rPr>
                        <a:t>Москва</a:t>
                      </a:r>
                      <a:endParaRPr lang="ru-RU" sz="1400" dirty="0">
                        <a:effectLst/>
                      </a:endParaRPr>
                    </a:p>
                  </a:txBody>
                  <a:tcPr marL="53632" marR="536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75"/>
                        </a:spcAft>
                      </a:pPr>
                      <a:r>
                        <a:rPr lang="ru-RU" sz="1400">
                          <a:effectLst/>
                        </a:rPr>
                        <a:t>Всероссийский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2" marR="536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75"/>
                        </a:spcAft>
                      </a:pPr>
                      <a:r>
                        <a:rPr lang="ru-RU" sz="1400">
                          <a:effectLst/>
                        </a:rPr>
                        <a:t>Диплом 1 место ЕВ № 33182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2" marR="5363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2"/>
                        </a:rPr>
                        <a:t>Итоговая ведомость участников Всероссийских педагогических конкурсов - Педагогические таланты России (</a:t>
                      </a:r>
                      <a:r>
                        <a:rPr lang="ru-RU" sz="1400" u="sng" dirty="0" err="1">
                          <a:effectLst/>
                          <a:hlinkClick r:id="rId2"/>
                        </a:rPr>
                        <a:t>xn</a:t>
                      </a:r>
                      <a:r>
                        <a:rPr lang="ru-RU" sz="1400" u="sng" dirty="0">
                          <a:effectLst/>
                          <a:hlinkClick r:id="rId2"/>
                        </a:rPr>
                        <a:t>--80aakd6ani0ae.xn--p1ai)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1275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2" marR="53632" marT="0" marB="0"/>
                </a:tc>
                <a:extLst>
                  <a:ext uri="{0D108BD9-81ED-4DB2-BD59-A6C34878D82A}">
                    <a16:rowId xmlns:a16="http://schemas.microsoft.com/office/drawing/2014/main" val="870448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51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5820" y="1043940"/>
            <a:ext cx="799338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</a:rPr>
              <a:t>Разбалловка</a:t>
            </a:r>
            <a:r>
              <a:rPr lang="ru-RU" sz="2800" dirty="0">
                <a:solidFill>
                  <a:srgbClr val="FF0000"/>
                </a:solidFill>
              </a:rPr>
              <a:t> по параметру </a:t>
            </a:r>
            <a:r>
              <a:rPr lang="ru-RU" sz="2800" dirty="0" smtClean="0">
                <a:solidFill>
                  <a:srgbClr val="FF0000"/>
                </a:solidFill>
              </a:rPr>
              <a:t>2.1.2.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Победители </a:t>
            </a:r>
            <a:r>
              <a:rPr lang="ru-RU" b="1" dirty="0"/>
              <a:t>и призеры:</a:t>
            </a:r>
          </a:p>
          <a:p>
            <a:r>
              <a:rPr lang="ru-RU" dirty="0"/>
              <a:t>Уровень образовательной организации – 5 баллов</a:t>
            </a:r>
          </a:p>
          <a:p>
            <a:r>
              <a:rPr lang="ru-RU" dirty="0"/>
              <a:t>Муниципальный уровень – </a:t>
            </a:r>
            <a:r>
              <a:rPr lang="ru-RU" dirty="0" smtClean="0"/>
              <a:t>20 </a:t>
            </a:r>
            <a:r>
              <a:rPr lang="ru-RU" dirty="0"/>
              <a:t>баллов</a:t>
            </a:r>
          </a:p>
          <a:p>
            <a:r>
              <a:rPr lang="ru-RU" dirty="0"/>
              <a:t>Региональный уровень – </a:t>
            </a:r>
            <a:r>
              <a:rPr lang="ru-RU" dirty="0" smtClean="0"/>
              <a:t>25 </a:t>
            </a:r>
            <a:r>
              <a:rPr lang="ru-RU" dirty="0"/>
              <a:t>баллов</a:t>
            </a:r>
          </a:p>
          <a:p>
            <a:r>
              <a:rPr lang="ru-RU" dirty="0"/>
              <a:t>Федеральный уровень – </a:t>
            </a:r>
            <a:r>
              <a:rPr lang="ru-RU" dirty="0" smtClean="0"/>
              <a:t>30 </a:t>
            </a:r>
            <a:r>
              <a:rPr lang="ru-RU" dirty="0"/>
              <a:t>баллов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Участники</a:t>
            </a:r>
            <a:r>
              <a:rPr lang="ru-RU" b="1" dirty="0"/>
              <a:t>:</a:t>
            </a:r>
          </a:p>
          <a:p>
            <a:r>
              <a:rPr lang="ru-RU" dirty="0"/>
              <a:t>Муниципальный уровень – 5 баллов</a:t>
            </a:r>
          </a:p>
          <a:p>
            <a:r>
              <a:rPr lang="ru-RU" dirty="0"/>
              <a:t>Региональный уровень – 10 баллов</a:t>
            </a:r>
          </a:p>
          <a:p>
            <a:r>
              <a:rPr lang="ru-RU" dirty="0"/>
              <a:t>Федеральный уровень – 15 </a:t>
            </a:r>
            <a:r>
              <a:rPr lang="ru-RU" dirty="0" smtClean="0"/>
              <a:t>баллов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61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4474" y="1027076"/>
            <a:ext cx="7796030" cy="33111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2.1.3. Использование электронных образовательных ресурсов в образовательном процессе </a:t>
            </a:r>
            <a:r>
              <a:rPr lang="ru-RU" dirty="0" smtClean="0">
                <a:solidFill>
                  <a:srgbClr val="FF0000"/>
                </a:solidFill>
              </a:rPr>
              <a:t>(5 баллов)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6931" y="108053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Параметры модельного паспорта, подлежащие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86433"/>
              </p:ext>
            </p:extLst>
          </p:nvPr>
        </p:nvGraphicFramePr>
        <p:xfrm>
          <a:off x="533399" y="1671265"/>
          <a:ext cx="843280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0617">
                  <a:extLst>
                    <a:ext uri="{9D8B030D-6E8A-4147-A177-3AD203B41FA5}">
                      <a16:colId xmlns:a16="http://schemas.microsoft.com/office/drawing/2014/main" val="2447918561"/>
                    </a:ext>
                  </a:extLst>
                </a:gridCol>
                <a:gridCol w="1632178">
                  <a:extLst>
                    <a:ext uri="{9D8B030D-6E8A-4147-A177-3AD203B41FA5}">
                      <a16:colId xmlns:a16="http://schemas.microsoft.com/office/drawing/2014/main" val="344446079"/>
                    </a:ext>
                  </a:extLst>
                </a:gridCol>
                <a:gridCol w="3314855">
                  <a:extLst>
                    <a:ext uri="{9D8B030D-6E8A-4147-A177-3AD203B41FA5}">
                      <a16:colId xmlns:a16="http://schemas.microsoft.com/office/drawing/2014/main" val="3477717597"/>
                    </a:ext>
                  </a:extLst>
                </a:gridCol>
                <a:gridCol w="1425150">
                  <a:extLst>
                    <a:ext uri="{9D8B030D-6E8A-4147-A177-3AD203B41FA5}">
                      <a16:colId xmlns:a16="http://schemas.microsoft.com/office/drawing/2014/main" val="2275613808"/>
                    </a:ext>
                  </a:extLst>
                </a:gridCol>
              </a:tblGrid>
              <a:tr h="546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 урока/ занятия/мероприятия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ЭОР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Формы взаимодействия с ЭОР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Ссылка на ЭОР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:a16="http://schemas.microsoft.com/office/drawing/2014/main" val="506821161"/>
                  </a:ext>
                </a:extLst>
              </a:tr>
              <a:tr h="4005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Подготовка театрального спектакля «Широкая Масленица»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Видеоролик казачьего ансамбля на Масленицу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Подборка песен и игр для праздника Масленица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Активные формы: при подготовке праздника дети посредством ЭОР знакомятся с обрядами, костюмами, танцевальными движениями, характерными для русских гуляний, в частности Масленицы, при постановке концертных программ видео неоднократно пересматривается дети примеряют на себя соответствующие роли, предлагают свои варианты создания образов, учатся у мастеров.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Благодаря разнообразному репертуару, подобранному для Масленицы у детей есть возможность выбрать те, которые нравятся именно им и создать свой уникальный и неповторимый праздник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2"/>
                        </a:rPr>
                        <a:t>Русский народный и казачий ансамбль на масленицу - поиск Яндекса по видео (yandex.ru)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3"/>
                        </a:rPr>
                        <a:t>🎵 масленица русская народная - скачать mp3, слушать музыку онлайн (pinkamuz.pro)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0" marB="0"/>
                </a:tc>
                <a:extLst>
                  <a:ext uri="{0D108BD9-81ED-4DB2-BD59-A6C34878D82A}">
                    <a16:rowId xmlns:a16="http://schemas.microsoft.com/office/drawing/2014/main" val="3435764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52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3516" y="770847"/>
            <a:ext cx="7796030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 smtClean="0"/>
              <a:t>2.2. Экспериментальная и инновационная деятельность</a:t>
            </a:r>
          </a:p>
          <a:p>
            <a:pPr marL="0" indent="0">
              <a:buNone/>
            </a:pPr>
            <a:r>
              <a:rPr lang="ru-RU" sz="1700" dirty="0" smtClean="0"/>
              <a:t>2.2.1. Участие в формировании инновационной структуры образовательной организации (инновационной площадки) – региональный уровень – 20 баллов, федеральный – 30 баллов </a:t>
            </a:r>
            <a:r>
              <a:rPr lang="ru-RU" sz="1700" b="1" dirty="0" smtClean="0">
                <a:solidFill>
                  <a:srgbClr val="FF0000"/>
                </a:solidFill>
              </a:rPr>
              <a:t>заполняется при наличии результатов</a:t>
            </a:r>
          </a:p>
          <a:p>
            <a:pPr marL="0" indent="0">
              <a:buNone/>
            </a:pP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6931" y="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Параметры модельного паспорта, подлежащие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749369"/>
              </p:ext>
            </p:extLst>
          </p:nvPr>
        </p:nvGraphicFramePr>
        <p:xfrm>
          <a:off x="332510" y="2317744"/>
          <a:ext cx="8653549" cy="4511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9108">
                  <a:extLst>
                    <a:ext uri="{9D8B030D-6E8A-4147-A177-3AD203B41FA5}">
                      <a16:colId xmlns:a16="http://schemas.microsoft.com/office/drawing/2014/main" val="1540704252"/>
                    </a:ext>
                  </a:extLst>
                </a:gridCol>
                <a:gridCol w="516666">
                  <a:extLst>
                    <a:ext uri="{9D8B030D-6E8A-4147-A177-3AD203B41FA5}">
                      <a16:colId xmlns:a16="http://schemas.microsoft.com/office/drawing/2014/main" val="1464785646"/>
                    </a:ext>
                  </a:extLst>
                </a:gridCol>
                <a:gridCol w="2413512">
                  <a:extLst>
                    <a:ext uri="{9D8B030D-6E8A-4147-A177-3AD203B41FA5}">
                      <a16:colId xmlns:a16="http://schemas.microsoft.com/office/drawing/2014/main" val="95635473"/>
                    </a:ext>
                  </a:extLst>
                </a:gridCol>
                <a:gridCol w="1964166">
                  <a:extLst>
                    <a:ext uri="{9D8B030D-6E8A-4147-A177-3AD203B41FA5}">
                      <a16:colId xmlns:a16="http://schemas.microsoft.com/office/drawing/2014/main" val="3318763799"/>
                    </a:ext>
                  </a:extLst>
                </a:gridCol>
                <a:gridCol w="1790097">
                  <a:extLst>
                    <a:ext uri="{9D8B030D-6E8A-4147-A177-3AD203B41FA5}">
                      <a16:colId xmlns:a16="http://schemas.microsoft.com/office/drawing/2014/main" val="4009368523"/>
                    </a:ext>
                  </a:extLst>
                </a:gridCol>
              </a:tblGrid>
              <a:tr h="1191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Тема инновационного проекта/программы (тема экспериментальной площадки)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Сроки реализации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Реквизиты распорядительного акта об открытии площадки, уровень (федеральный, региональный)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Реквизиты приказа образовательной организации, подтверждающий деятельность педагогического работника по реализации инновационного проекта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 работы по теме проекта/программы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extLst>
                  <a:ext uri="{0D108BD9-81ED-4DB2-BD59-A6C34878D82A}">
                    <a16:rowId xmlns:a16="http://schemas.microsoft.com/office/drawing/2014/main" val="560588153"/>
                  </a:ext>
                </a:extLst>
              </a:tr>
              <a:tr h="1638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Организация разных форм наставничества и </a:t>
                      </a:r>
                      <a:r>
                        <a:rPr lang="ru-RU" sz="1300" dirty="0" err="1">
                          <a:effectLst/>
                        </a:rPr>
                        <a:t>тьюторского</a:t>
                      </a:r>
                      <a:r>
                        <a:rPr lang="ru-RU" sz="1300" dirty="0">
                          <a:effectLst/>
                        </a:rPr>
                        <a:t> сопровождения (ученик-ученик, педагог-педагог) в доме детского творчества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2020-2022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Региональный, распоряжение министерства образования Иркутской области от 30.06.2021 г. № 1165-мр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Приказ о назначении ответственного по наставничеству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Выступление с докладом «Отчет о реализации ИПП: Организация разных форм наставничества и </a:t>
                      </a:r>
                      <a:r>
                        <a:rPr lang="ru-RU" sz="1300" dirty="0" err="1">
                          <a:effectLst/>
                        </a:rPr>
                        <a:t>тьюторского</a:t>
                      </a:r>
                      <a:r>
                        <a:rPr lang="ru-RU" sz="1300" dirty="0">
                          <a:effectLst/>
                        </a:rPr>
                        <a:t> сопровождения (ученик-ученик, педагог-педагог) в доме детского творчества»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7" marR="55867" marT="0" marB="0"/>
                </a:tc>
                <a:extLst>
                  <a:ext uri="{0D108BD9-81ED-4DB2-BD59-A6C34878D82A}">
                    <a16:rowId xmlns:a16="http://schemas.microsoft.com/office/drawing/2014/main" val="1993965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80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289" y="1232123"/>
            <a:ext cx="7796030" cy="33111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2.3. Транслирование педагогического опыта</a:t>
            </a:r>
          </a:p>
          <a:p>
            <a:pPr marL="0" indent="0">
              <a:buNone/>
            </a:pPr>
            <a:r>
              <a:rPr lang="ru-RU" dirty="0" smtClean="0"/>
              <a:t>2.3.1. Методические мероприятия (открытые педагогические мероприятия, мастер-классы, выступления с докладом и </a:t>
            </a:r>
            <a:r>
              <a:rPr lang="ru-RU" dirty="0" err="1" smtClean="0"/>
              <a:t>тд</a:t>
            </a:r>
            <a:r>
              <a:rPr lang="ru-RU" dirty="0" smtClean="0"/>
              <a:t>.)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6931" y="108053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Параметры модельного паспорта, подлежащие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20753"/>
              </p:ext>
            </p:extLst>
          </p:nvPr>
        </p:nvGraphicFramePr>
        <p:xfrm>
          <a:off x="1094907" y="2439093"/>
          <a:ext cx="7425640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074">
                  <a:extLst>
                    <a:ext uri="{9D8B030D-6E8A-4147-A177-3AD203B41FA5}">
                      <a16:colId xmlns:a16="http://schemas.microsoft.com/office/drawing/2014/main" val="388297118"/>
                    </a:ext>
                  </a:extLst>
                </a:gridCol>
                <a:gridCol w="1155429">
                  <a:extLst>
                    <a:ext uri="{9D8B030D-6E8A-4147-A177-3AD203B41FA5}">
                      <a16:colId xmlns:a16="http://schemas.microsoft.com/office/drawing/2014/main" val="1849163890"/>
                    </a:ext>
                  </a:extLst>
                </a:gridCol>
                <a:gridCol w="845038">
                  <a:extLst>
                    <a:ext uri="{9D8B030D-6E8A-4147-A177-3AD203B41FA5}">
                      <a16:colId xmlns:a16="http://schemas.microsoft.com/office/drawing/2014/main" val="2825911582"/>
                    </a:ext>
                  </a:extLst>
                </a:gridCol>
                <a:gridCol w="1229686">
                  <a:extLst>
                    <a:ext uri="{9D8B030D-6E8A-4147-A177-3AD203B41FA5}">
                      <a16:colId xmlns:a16="http://schemas.microsoft.com/office/drawing/2014/main" val="2467939722"/>
                    </a:ext>
                  </a:extLst>
                </a:gridCol>
                <a:gridCol w="1051471">
                  <a:extLst>
                    <a:ext uri="{9D8B030D-6E8A-4147-A177-3AD203B41FA5}">
                      <a16:colId xmlns:a16="http://schemas.microsoft.com/office/drawing/2014/main" val="2622344498"/>
                    </a:ext>
                  </a:extLst>
                </a:gridCol>
                <a:gridCol w="1052956">
                  <a:extLst>
                    <a:ext uri="{9D8B030D-6E8A-4147-A177-3AD203B41FA5}">
                      <a16:colId xmlns:a16="http://schemas.microsoft.com/office/drawing/2014/main" val="2216252265"/>
                    </a:ext>
                  </a:extLst>
                </a:gridCol>
                <a:gridCol w="1049986">
                  <a:extLst>
                    <a:ext uri="{9D8B030D-6E8A-4147-A177-3AD203B41FA5}">
                      <a16:colId xmlns:a16="http://schemas.microsoft.com/office/drawing/2014/main" val="311396448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проведения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Организатор мероприятия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 мероприятия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Формат (форма проведения)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Полное наименование мероприятия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(тема)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Форма транслирования опыта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 представления опыта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5931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ГАУ ДПО ИО «ИРО»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Региональный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очная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Семинар «Оформление конкурсной документации»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Мастер-класс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«Как написать статью»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842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ГАУ ДПО ИО «ИРО»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Региональный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заочная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Культурно-просветительский журнал «Педагогический имидж: от идеи к практике»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Публикация статьи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«Живут народные традиции»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9332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718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5820" y="1043940"/>
            <a:ext cx="799338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</a:rPr>
              <a:t>Разбалловка</a:t>
            </a:r>
            <a:r>
              <a:rPr lang="ru-RU" sz="2800" dirty="0">
                <a:solidFill>
                  <a:srgbClr val="FF0000"/>
                </a:solidFill>
              </a:rPr>
              <a:t> по параметру </a:t>
            </a:r>
            <a:r>
              <a:rPr lang="ru-RU" sz="2800" dirty="0" smtClean="0">
                <a:solidFill>
                  <a:srgbClr val="FF0000"/>
                </a:solidFill>
              </a:rPr>
              <a:t>2.3.1.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endParaRPr lang="ru-RU" b="1" dirty="0" smtClean="0"/>
          </a:p>
          <a:p>
            <a:pPr algn="ctr"/>
            <a:r>
              <a:rPr lang="ru-RU" sz="2400" b="1" dirty="0" smtClean="0"/>
              <a:t>Победители </a:t>
            </a:r>
            <a:r>
              <a:rPr lang="ru-RU" sz="2400" b="1" dirty="0"/>
              <a:t>и призеры:</a:t>
            </a:r>
          </a:p>
          <a:p>
            <a:r>
              <a:rPr lang="ru-RU" sz="2400" dirty="0"/>
              <a:t>Уровень образовательной организации – 5 баллов</a:t>
            </a:r>
          </a:p>
          <a:p>
            <a:r>
              <a:rPr lang="ru-RU" sz="2400" dirty="0"/>
              <a:t>Муниципальный уровень – </a:t>
            </a:r>
            <a:r>
              <a:rPr lang="ru-RU" sz="2400" dirty="0" smtClean="0"/>
              <a:t>15 </a:t>
            </a:r>
            <a:r>
              <a:rPr lang="ru-RU" sz="2400" dirty="0"/>
              <a:t>баллов</a:t>
            </a:r>
          </a:p>
          <a:p>
            <a:r>
              <a:rPr lang="ru-RU" sz="2400" dirty="0"/>
              <a:t>Региональный уровень – </a:t>
            </a:r>
            <a:r>
              <a:rPr lang="ru-RU" sz="2400" dirty="0" smtClean="0"/>
              <a:t>20 </a:t>
            </a:r>
            <a:r>
              <a:rPr lang="ru-RU" sz="2400" dirty="0"/>
              <a:t>баллов</a:t>
            </a:r>
          </a:p>
          <a:p>
            <a:r>
              <a:rPr lang="ru-RU" sz="2400" dirty="0"/>
              <a:t>Федеральный уровень – </a:t>
            </a:r>
            <a:r>
              <a:rPr lang="ru-RU" sz="2400" dirty="0" smtClean="0"/>
              <a:t>30 </a:t>
            </a:r>
            <a:r>
              <a:rPr lang="ru-RU" sz="2400" dirty="0"/>
              <a:t>баллов</a:t>
            </a:r>
          </a:p>
          <a:p>
            <a:pPr algn="ctr"/>
            <a:r>
              <a:rPr lang="ru-RU" sz="2400" b="1" dirty="0" smtClean="0"/>
              <a:t> Все суммируется, кроме уровня ОО</a:t>
            </a:r>
          </a:p>
        </p:txBody>
      </p:sp>
    </p:spTree>
    <p:extLst>
      <p:ext uri="{BB962C8B-B14F-4D97-AF65-F5344CB8AC3E}">
        <p14:creationId xmlns:p14="http://schemas.microsoft.com/office/powerpoint/2010/main" val="3230516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46931" y="1215498"/>
            <a:ext cx="7796030" cy="5285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2.4.</a:t>
            </a:r>
            <a:r>
              <a:rPr lang="ru-RU" dirty="0" smtClean="0"/>
              <a:t> Конкурсы профессионального мастерства (ИЛИ 2.1.2)</a:t>
            </a:r>
          </a:p>
          <a:p>
            <a:pPr marL="0" indent="0">
              <a:buNone/>
            </a:pPr>
            <a:r>
              <a:rPr lang="ru-RU" b="1" dirty="0" smtClean="0"/>
              <a:t>2.4.1</a:t>
            </a:r>
            <a:r>
              <a:rPr lang="ru-RU" dirty="0" smtClean="0"/>
              <a:t>. Всероссийские конкурсы профессионального мастерства, имеющие официальный статус (например «Сердце отдаю детям»)</a:t>
            </a:r>
          </a:p>
          <a:p>
            <a:r>
              <a:rPr lang="ru-RU" b="1" dirty="0" smtClean="0"/>
              <a:t>Победитель/лауреат </a:t>
            </a:r>
            <a:r>
              <a:rPr lang="ru-RU" dirty="0" smtClean="0"/>
              <a:t>конкурса уровня образовательной организации 20 баллов</a:t>
            </a:r>
          </a:p>
          <a:p>
            <a:r>
              <a:rPr lang="ru-RU" dirty="0" smtClean="0"/>
              <a:t>Муниципальный уровень – 100 баллов</a:t>
            </a:r>
          </a:p>
          <a:p>
            <a:r>
              <a:rPr lang="ru-RU" dirty="0" smtClean="0"/>
              <a:t>Региональный уровень – 150 баллов</a:t>
            </a:r>
          </a:p>
          <a:p>
            <a:r>
              <a:rPr lang="ru-RU" dirty="0" smtClean="0"/>
              <a:t>Федеральный уровень – 200 баллов</a:t>
            </a:r>
          </a:p>
          <a:p>
            <a:pPr marL="0" indent="0">
              <a:buNone/>
            </a:pPr>
            <a:r>
              <a:rPr lang="ru-RU" b="1" dirty="0" smtClean="0"/>
              <a:t>2.4.2. Участник:</a:t>
            </a:r>
          </a:p>
          <a:p>
            <a:r>
              <a:rPr lang="ru-RU" dirty="0"/>
              <a:t>Муниципальный уровень – </a:t>
            </a:r>
            <a:r>
              <a:rPr lang="ru-RU" dirty="0" smtClean="0"/>
              <a:t>30 </a:t>
            </a:r>
            <a:r>
              <a:rPr lang="ru-RU" dirty="0"/>
              <a:t>баллов</a:t>
            </a:r>
          </a:p>
          <a:p>
            <a:r>
              <a:rPr lang="ru-RU" dirty="0"/>
              <a:t>Региональный уровень – </a:t>
            </a:r>
            <a:r>
              <a:rPr lang="ru-RU" dirty="0" smtClean="0"/>
              <a:t>80 </a:t>
            </a:r>
            <a:r>
              <a:rPr lang="ru-RU" dirty="0"/>
              <a:t>баллов</a:t>
            </a:r>
          </a:p>
          <a:p>
            <a:r>
              <a:rPr lang="ru-RU" dirty="0"/>
              <a:t>Федеральный уровень – </a:t>
            </a:r>
            <a:r>
              <a:rPr lang="ru-RU" dirty="0" smtClean="0"/>
              <a:t>170 </a:t>
            </a:r>
            <a:r>
              <a:rPr lang="ru-RU" dirty="0"/>
              <a:t>баллов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6931" y="108053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Параметры модельного паспорта, подлежащие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Нормативная база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8369" y="1631135"/>
            <a:ext cx="8031557" cy="501073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Приказ министерства просвещения РФ </a:t>
            </a:r>
            <a:r>
              <a:rPr lang="ru-RU" sz="2000" b="1" dirty="0" smtClean="0">
                <a:solidFill>
                  <a:schemeClr val="tx1"/>
                </a:solidFill>
              </a:rPr>
              <a:t>№ 196 от 24.03.2023 г. </a:t>
            </a:r>
            <a:r>
              <a:rPr lang="ru-RU" sz="2000" dirty="0" smtClean="0">
                <a:solidFill>
                  <a:schemeClr val="tx1"/>
                </a:solidFill>
              </a:rPr>
              <a:t>«Об утверждении </a:t>
            </a:r>
            <a:r>
              <a:rPr lang="ru-RU" sz="2000" b="1" dirty="0" smtClean="0">
                <a:solidFill>
                  <a:schemeClr val="tx1"/>
                </a:solidFill>
              </a:rPr>
              <a:t>Порядка проведения аттестации </a:t>
            </a:r>
            <a:r>
              <a:rPr lang="ru-RU" sz="2000" dirty="0" smtClean="0">
                <a:solidFill>
                  <a:schemeClr val="tx1"/>
                </a:solidFill>
              </a:rPr>
              <a:t>педагогических работников организаций, осуществляющих образовательную деятельность»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Приказ министерства образования Иркутской области </a:t>
            </a:r>
            <a:r>
              <a:rPr lang="ru-RU" sz="2000" b="1" dirty="0" smtClean="0">
                <a:solidFill>
                  <a:schemeClr val="tx1"/>
                </a:solidFill>
              </a:rPr>
              <a:t>№ 55-52-мпр от 03.08.2022 г. </a:t>
            </a:r>
            <a:r>
              <a:rPr lang="ru-RU" sz="2000" dirty="0" smtClean="0">
                <a:solidFill>
                  <a:schemeClr val="tx1"/>
                </a:solidFill>
              </a:rPr>
              <a:t>«Об утверждении административного регламента предоставления государственной услуги «Аттестация педагогических работников, осуществляющих образовательную деятельность» (перечень необходимой документации и работу АИС «Аттестация педагогических работников»)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Распоряжение министерства образования Иркутской области</a:t>
            </a:r>
            <a:r>
              <a:rPr lang="ru-RU" sz="2000" b="1" dirty="0" smtClean="0">
                <a:solidFill>
                  <a:schemeClr val="tx1"/>
                </a:solidFill>
              </a:rPr>
              <a:t>№ 55-1189-мр от 04.09.2023 г. </a:t>
            </a:r>
            <a:r>
              <a:rPr lang="ru-RU" sz="2000" dirty="0" smtClean="0">
                <a:solidFill>
                  <a:schemeClr val="tx1"/>
                </a:solidFill>
              </a:rPr>
              <a:t>«Об отдельных вопросах проведения аттестации педагогических работников аттестационной комиссией Иркутской области»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7560" y="1032618"/>
            <a:ext cx="7796030" cy="33111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2.4.3 Конкурсы профессионального мастерства, проводимые органами управления образования, культуры, спорта, молодежной политики, профессиональными организациями высшего и среднего профобразования, организациями дополнительного образования. </a:t>
            </a:r>
          </a:p>
          <a:p>
            <a:pPr marL="0" indent="0">
              <a:buNone/>
            </a:pPr>
            <a:r>
              <a:rPr lang="ru-RU" dirty="0" smtClean="0"/>
              <a:t>Победитель/призер – 20 баллов, участник – 5 баллов.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6931" y="108053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Параметры модельного паспорта, подлежащие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600302"/>
              </p:ext>
            </p:extLst>
          </p:nvPr>
        </p:nvGraphicFramePr>
        <p:xfrm>
          <a:off x="872838" y="2954196"/>
          <a:ext cx="8065474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326">
                  <a:extLst>
                    <a:ext uri="{9D8B030D-6E8A-4147-A177-3AD203B41FA5}">
                      <a16:colId xmlns:a16="http://schemas.microsoft.com/office/drawing/2014/main" val="2002840894"/>
                    </a:ext>
                  </a:extLst>
                </a:gridCol>
                <a:gridCol w="1545796">
                  <a:extLst>
                    <a:ext uri="{9D8B030D-6E8A-4147-A177-3AD203B41FA5}">
                      <a16:colId xmlns:a16="http://schemas.microsoft.com/office/drawing/2014/main" val="3568281283"/>
                    </a:ext>
                  </a:extLst>
                </a:gridCol>
                <a:gridCol w="1501608">
                  <a:extLst>
                    <a:ext uri="{9D8B030D-6E8A-4147-A177-3AD203B41FA5}">
                      <a16:colId xmlns:a16="http://schemas.microsoft.com/office/drawing/2014/main" val="3661297630"/>
                    </a:ext>
                  </a:extLst>
                </a:gridCol>
                <a:gridCol w="980077">
                  <a:extLst>
                    <a:ext uri="{9D8B030D-6E8A-4147-A177-3AD203B41FA5}">
                      <a16:colId xmlns:a16="http://schemas.microsoft.com/office/drawing/2014/main" val="1681346799"/>
                    </a:ext>
                  </a:extLst>
                </a:gridCol>
                <a:gridCol w="1084854">
                  <a:extLst>
                    <a:ext uri="{9D8B030D-6E8A-4147-A177-3AD203B41FA5}">
                      <a16:colId xmlns:a16="http://schemas.microsoft.com/office/drawing/2014/main" val="2663360299"/>
                    </a:ext>
                  </a:extLst>
                </a:gridCol>
                <a:gridCol w="1167851">
                  <a:extLst>
                    <a:ext uri="{9D8B030D-6E8A-4147-A177-3AD203B41FA5}">
                      <a16:colId xmlns:a16="http://schemas.microsoft.com/office/drawing/2014/main" val="93159839"/>
                    </a:ext>
                  </a:extLst>
                </a:gridCol>
                <a:gridCol w="1244962">
                  <a:extLst>
                    <a:ext uri="{9D8B030D-6E8A-4147-A177-3AD203B41FA5}">
                      <a16:colId xmlns:a16="http://schemas.microsoft.com/office/drawing/2014/main" val="1473885624"/>
                    </a:ext>
                  </a:extLst>
                </a:gridCol>
              </a:tblGrid>
              <a:tr h="461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Учебный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Полное наименование конкурсного мероприятия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Полное наименование организации, проводившей конкурсное мероприятие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 участия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Реквизиты приказа об итогах конкурсного мероприятия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Ссылка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extLst>
                  <a:ext uri="{0D108BD9-81ED-4DB2-BD59-A6C34878D82A}">
                    <a16:rowId xmlns:a16="http://schemas.microsoft.com/office/drawing/2014/main" val="3875798809"/>
                  </a:ext>
                </a:extLst>
              </a:tr>
              <a:tr h="692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Региональный турнир по шахматам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Министерство спорта Иркутской области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Региональный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smtClean="0">
                          <a:effectLst/>
                        </a:rPr>
                        <a:t>место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Грамота</a:t>
                      </a:r>
                      <a:r>
                        <a:rPr lang="ru-RU" sz="1400" baseline="0" dirty="0" smtClean="0">
                          <a:effectLst/>
                        </a:rPr>
                        <a:t> министерства или приказ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3" marR="51953" marT="0" marB="0"/>
                </a:tc>
                <a:extLst>
                  <a:ext uri="{0D108BD9-81ED-4DB2-BD59-A6C34878D82A}">
                    <a16:rowId xmlns:a16="http://schemas.microsoft.com/office/drawing/2014/main" val="3018487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282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7602" y="1257062"/>
            <a:ext cx="7796030" cy="523517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2.5. Общественная активность педагога: </a:t>
            </a:r>
          </a:p>
          <a:p>
            <a:pPr marL="0" indent="0">
              <a:buNone/>
            </a:pPr>
            <a:r>
              <a:rPr lang="ru-RU" dirty="0" smtClean="0"/>
              <a:t>2.5.1. Участие в работе жюри НПК, конкурсов, кроме уровня образовательной организации.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 smtClean="0"/>
              <a:t>Разбалловка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r>
              <a:rPr lang="ru-RU" dirty="0" smtClean="0"/>
              <a:t>Муниципальный уровень – 5</a:t>
            </a:r>
          </a:p>
          <a:p>
            <a:pPr marL="0" indent="0" algn="ctr">
              <a:buNone/>
            </a:pPr>
            <a:r>
              <a:rPr lang="ru-RU" dirty="0" smtClean="0"/>
              <a:t>Региональный уровень – 10</a:t>
            </a:r>
          </a:p>
          <a:p>
            <a:pPr marL="0" indent="0" algn="ctr">
              <a:buNone/>
            </a:pPr>
            <a:r>
              <a:rPr lang="ru-RU" dirty="0" smtClean="0"/>
              <a:t>Федеральный уровень - 15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6931" y="108053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Параметры модельного паспорта, подлежащие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39097"/>
              </p:ext>
            </p:extLst>
          </p:nvPr>
        </p:nvGraphicFramePr>
        <p:xfrm>
          <a:off x="654627" y="2340725"/>
          <a:ext cx="8140239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6645">
                  <a:extLst>
                    <a:ext uri="{9D8B030D-6E8A-4147-A177-3AD203B41FA5}">
                      <a16:colId xmlns:a16="http://schemas.microsoft.com/office/drawing/2014/main" val="1732124810"/>
                    </a:ext>
                  </a:extLst>
                </a:gridCol>
                <a:gridCol w="3577216">
                  <a:extLst>
                    <a:ext uri="{9D8B030D-6E8A-4147-A177-3AD203B41FA5}">
                      <a16:colId xmlns:a16="http://schemas.microsoft.com/office/drawing/2014/main" val="1633152874"/>
                    </a:ext>
                  </a:extLst>
                </a:gridCol>
                <a:gridCol w="982887">
                  <a:extLst>
                    <a:ext uri="{9D8B030D-6E8A-4147-A177-3AD203B41FA5}">
                      <a16:colId xmlns:a16="http://schemas.microsoft.com/office/drawing/2014/main" val="2022730014"/>
                    </a:ext>
                  </a:extLst>
                </a:gridCol>
                <a:gridCol w="1953491">
                  <a:extLst>
                    <a:ext uri="{9D8B030D-6E8A-4147-A177-3AD203B41FA5}">
                      <a16:colId xmlns:a16="http://schemas.microsoft.com/office/drawing/2014/main" val="3681968444"/>
                    </a:ext>
                  </a:extLst>
                </a:gridCol>
              </a:tblGrid>
              <a:tr h="4460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 проведения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2" marR="557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мероприятия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2" marR="557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2" marR="557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Реквизиты приказов, подтверждающих факт данной 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2" marR="55762" marT="0" marB="0"/>
                </a:tc>
                <a:extLst>
                  <a:ext uri="{0D108BD9-81ED-4DB2-BD59-A6C34878D82A}">
                    <a16:rowId xmlns:a16="http://schemas.microsoft.com/office/drawing/2014/main" val="1097621184"/>
                  </a:ext>
                </a:extLst>
              </a:tr>
              <a:tr h="297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2" marR="557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Окружной </a:t>
                      </a:r>
                      <a:r>
                        <a:rPr lang="ru-RU" sz="1400" dirty="0" smtClean="0">
                          <a:effectLst/>
                        </a:rPr>
                        <a:t>инсценированной патриотической песни «Февральский ветер»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2" marR="557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окружной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2" marR="557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Благодарность департамент образования г. Иркутска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62" marR="55762" marT="0" marB="0"/>
                </a:tc>
                <a:extLst>
                  <a:ext uri="{0D108BD9-81ED-4DB2-BD59-A6C34878D82A}">
                    <a16:rowId xmlns:a16="http://schemas.microsoft.com/office/drawing/2014/main" val="3563837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951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6644" y="949490"/>
            <a:ext cx="7796030" cy="331118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2.5.2. Участие в экспертной деятельности.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Экспертиза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/>
              <a:t>Н</a:t>
            </a:r>
            <a:r>
              <a:rPr lang="ru-RU" dirty="0" smtClean="0"/>
              <a:t>а муниципальном уровне: 10 баллов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На региональном уровне: 20 баллов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Участие в качестве эксперта по аттестации педагогических работников, баллы начисляются в соответствии с качеством проведения экспертизы от 60 до 100 баллов.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На федеральном уровне:  110 баллов</a:t>
            </a:r>
          </a:p>
          <a:p>
            <a:pPr marL="0" indent="0">
              <a:buNone/>
            </a:pPr>
            <a:r>
              <a:rPr lang="ru-RU" dirty="0" smtClean="0"/>
              <a:t>2.5.3. Активное участие в работе методических объединений </a:t>
            </a:r>
            <a:r>
              <a:rPr lang="ru-RU" dirty="0" err="1" smtClean="0"/>
              <a:t>пед</a:t>
            </a:r>
            <a:r>
              <a:rPr lang="ru-RU" dirty="0" smtClean="0"/>
              <a:t>. работников: уровень учреждения: 5 баллов, муниципальный  уровень: 10 баллов, региональный уровень: 15 баллов.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6931" y="108053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Параметры модельного паспорта, подлежащие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278"/>
              </p:ext>
            </p:extLst>
          </p:nvPr>
        </p:nvGraphicFramePr>
        <p:xfrm>
          <a:off x="726644" y="4368744"/>
          <a:ext cx="7905403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194">
                  <a:extLst>
                    <a:ext uri="{9D8B030D-6E8A-4147-A177-3AD203B41FA5}">
                      <a16:colId xmlns:a16="http://schemas.microsoft.com/office/drawing/2014/main" val="3225862468"/>
                    </a:ext>
                  </a:extLst>
                </a:gridCol>
                <a:gridCol w="3376298">
                  <a:extLst>
                    <a:ext uri="{9D8B030D-6E8A-4147-A177-3AD203B41FA5}">
                      <a16:colId xmlns:a16="http://schemas.microsoft.com/office/drawing/2014/main" val="493846058"/>
                    </a:ext>
                  </a:extLst>
                </a:gridCol>
                <a:gridCol w="1434173">
                  <a:extLst>
                    <a:ext uri="{9D8B030D-6E8A-4147-A177-3AD203B41FA5}">
                      <a16:colId xmlns:a16="http://schemas.microsoft.com/office/drawing/2014/main" val="477778125"/>
                    </a:ext>
                  </a:extLst>
                </a:gridCol>
                <a:gridCol w="1853738">
                  <a:extLst>
                    <a:ext uri="{9D8B030D-6E8A-4147-A177-3AD203B41FA5}">
                      <a16:colId xmlns:a16="http://schemas.microsoft.com/office/drawing/2014/main" val="2765777351"/>
                    </a:ext>
                  </a:extLst>
                </a:gridCol>
              </a:tblGrid>
              <a:tr h="3763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 работы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Уровень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Реквизиты приказа, подтверждающего факт данной 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/>
                </a:tc>
                <a:extLst>
                  <a:ext uri="{0D108BD9-81ED-4DB2-BD59-A6C34878D82A}">
                    <a16:rowId xmlns:a16="http://schemas.microsoft.com/office/drawing/2014/main" val="1634872286"/>
                  </a:ext>
                </a:extLst>
              </a:tr>
              <a:tr h="2508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2021-2022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Проведение мастер-класса «Работа с шумовым оркестром», сообщение в рамках методической недели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Образовательной организации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Протокол № 3 от 15 декабря 2021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48" marR="56448" marT="0" marB="0"/>
                </a:tc>
                <a:extLst>
                  <a:ext uri="{0D108BD9-81ED-4DB2-BD59-A6C34878D82A}">
                    <a16:rowId xmlns:a16="http://schemas.microsoft.com/office/drawing/2014/main" val="1129026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0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8370" y="1023183"/>
            <a:ext cx="7796030" cy="33111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2.6. Совершенствование методов обучения и воспитания, продуктивное использование образовательных технологий.</a:t>
            </a:r>
          </a:p>
          <a:p>
            <a:pPr marL="0" indent="0">
              <a:buNone/>
            </a:pPr>
            <a:r>
              <a:rPr lang="ru-RU" dirty="0" smtClean="0"/>
              <a:t>2.6.1. Система работы педагога по совершенствованию методов (1 квалификационная категория) и продуктивному использованию педагогических технологий (высшая квалификационная категория)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6931" y="108053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Параметры модельного паспорта, подлежащие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37911"/>
              </p:ext>
            </p:extLst>
          </p:nvPr>
        </p:nvGraphicFramePr>
        <p:xfrm>
          <a:off x="738371" y="2855519"/>
          <a:ext cx="8264313" cy="405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4078">
                  <a:extLst>
                    <a:ext uri="{9D8B030D-6E8A-4147-A177-3AD203B41FA5}">
                      <a16:colId xmlns:a16="http://schemas.microsoft.com/office/drawing/2014/main" val="2535384311"/>
                    </a:ext>
                  </a:extLst>
                </a:gridCol>
                <a:gridCol w="2394738">
                  <a:extLst>
                    <a:ext uri="{9D8B030D-6E8A-4147-A177-3AD203B41FA5}">
                      <a16:colId xmlns:a16="http://schemas.microsoft.com/office/drawing/2014/main" val="800154676"/>
                    </a:ext>
                  </a:extLst>
                </a:gridCol>
                <a:gridCol w="2036608">
                  <a:extLst>
                    <a:ext uri="{9D8B030D-6E8A-4147-A177-3AD203B41FA5}">
                      <a16:colId xmlns:a16="http://schemas.microsoft.com/office/drawing/2014/main" val="3053798677"/>
                    </a:ext>
                  </a:extLst>
                </a:gridCol>
                <a:gridCol w="2208889">
                  <a:extLst>
                    <a:ext uri="{9D8B030D-6E8A-4147-A177-3AD203B41FA5}">
                      <a16:colId xmlns:a16="http://schemas.microsoft.com/office/drawing/2014/main" val="4247941601"/>
                    </a:ext>
                  </a:extLst>
                </a:gridCol>
              </a:tblGrid>
              <a:tr h="490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образовательной технологии/методов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1" marR="58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Цель использования образовательной технологии/ методов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1" marR="58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использования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1" marR="58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Ссылка на электронный ресурс, отражающий систему работы педагога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1" marR="58111" marT="0" marB="0"/>
                </a:tc>
                <a:extLst>
                  <a:ext uri="{0D108BD9-81ED-4DB2-BD59-A6C34878D82A}">
                    <a16:rowId xmlns:a16="http://schemas.microsoft.com/office/drawing/2014/main" val="2853247450"/>
                  </a:ext>
                </a:extLst>
              </a:tr>
              <a:tr h="2613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Технология коллективной творческой 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1" marR="58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воспитание личности, способной к коллективному творческому труду, причастной к историко-культурной общности России и своей малой родины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1" marR="58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сплочение детского коллектива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приобретение детьми навыков командной 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приобретение детьми навыков наставничества и шефства,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коллективные творческие постановки – спектакли, игры, концертные номера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11" marR="58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hlinkClick r:id="rId2"/>
                        </a:rPr>
                        <a:t>https://disk.yandex.com.am/i/muBM12zFZ_8nEg</a:t>
                      </a:r>
                      <a:r>
                        <a:rPr lang="ru-RU" sz="1400" dirty="0">
                          <a:effectLst/>
                        </a:rPr>
                        <a:t> конспект занятия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hlinkClick r:id="rId3"/>
                        </a:rPr>
                        <a:t>https</a:t>
                      </a:r>
                      <a:r>
                        <a:rPr lang="ru-RU" sz="1400" u="sng" dirty="0">
                          <a:effectLst/>
                          <a:hlinkClick r:id="rId3"/>
                        </a:rPr>
                        <a:t>://</a:t>
                      </a:r>
                      <a:r>
                        <a:rPr lang="en-US" sz="1400" u="sng" dirty="0">
                          <a:effectLst/>
                          <a:hlinkClick r:id="rId3"/>
                        </a:rPr>
                        <a:t>disk</a:t>
                      </a:r>
                      <a:r>
                        <a:rPr lang="ru-RU" sz="14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1400" u="sng" dirty="0" err="1">
                          <a:effectLst/>
                          <a:hlinkClick r:id="rId3"/>
                        </a:rPr>
                        <a:t>yandex</a:t>
                      </a:r>
                      <a:r>
                        <a:rPr lang="ru-RU" sz="14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1400" u="sng" dirty="0">
                          <a:effectLst/>
                          <a:hlinkClick r:id="rId3"/>
                        </a:rPr>
                        <a:t>com</a:t>
                      </a:r>
                      <a:r>
                        <a:rPr lang="ru-RU" sz="140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1400" u="sng" dirty="0">
                          <a:effectLst/>
                          <a:hlinkClick r:id="rId3"/>
                        </a:rPr>
                        <a:t>am</a:t>
                      </a:r>
                      <a:r>
                        <a:rPr lang="ru-RU" sz="1400" u="sng" dirty="0">
                          <a:effectLst/>
                          <a:hlinkClick r:id="rId3"/>
                        </a:rPr>
                        <a:t>/</a:t>
                      </a:r>
                      <a:r>
                        <a:rPr lang="en-US" sz="1400" u="sng" dirty="0" err="1">
                          <a:effectLst/>
                          <a:hlinkClick r:id="rId3"/>
                        </a:rPr>
                        <a:t>i</a:t>
                      </a:r>
                      <a:r>
                        <a:rPr lang="ru-RU" sz="1400" u="sng" dirty="0">
                          <a:effectLst/>
                          <a:hlinkClick r:id="rId3"/>
                        </a:rPr>
                        <a:t>/</a:t>
                      </a:r>
                      <a:r>
                        <a:rPr lang="en-US" sz="1400" u="sng" dirty="0" err="1">
                          <a:effectLst/>
                          <a:hlinkClick r:id="rId3"/>
                        </a:rPr>
                        <a:t>baTCNuKZ</a:t>
                      </a:r>
                      <a:r>
                        <a:rPr lang="ru-RU" sz="1400" u="sng" dirty="0">
                          <a:effectLst/>
                          <a:hlinkClick r:id="rId3"/>
                        </a:rPr>
                        <a:t>4</a:t>
                      </a:r>
                      <a:r>
                        <a:rPr lang="en-US" sz="1400" u="sng" dirty="0" err="1">
                          <a:effectLst/>
                          <a:hlinkClick r:id="rId3"/>
                        </a:rPr>
                        <a:t>YKliw</a:t>
                      </a:r>
                      <a:r>
                        <a:rPr lang="ru-RU" sz="1400" dirty="0">
                          <a:effectLst/>
                        </a:rPr>
                        <a:t> фрагмент концерта в Иркутской </a:t>
                      </a:r>
                      <a:r>
                        <a:rPr lang="ru-RU" sz="1400" dirty="0" smtClean="0">
                          <a:effectLst/>
                        </a:rPr>
                        <a:t>филармонии</a:t>
                      </a:r>
                      <a:endParaRPr lang="ru-RU" sz="1400" dirty="0">
                        <a:effectLst/>
                      </a:endParaRPr>
                    </a:p>
                  </a:txBody>
                  <a:tcPr marL="58111" marR="58111" marT="0" marB="0"/>
                </a:tc>
                <a:extLst>
                  <a:ext uri="{0D108BD9-81ED-4DB2-BD59-A6C34878D82A}">
                    <a16:rowId xmlns:a16="http://schemas.microsoft.com/office/drawing/2014/main" val="770693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9386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Рекомендуемые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0853" y="1431629"/>
            <a:ext cx="7796030" cy="4894356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5600" u="sng" dirty="0" smtClean="0">
                <a:hlinkClick r:id="rId2"/>
              </a:rPr>
              <a:t>Тренинг</a:t>
            </a:r>
            <a:endParaRPr lang="ru-RU" sz="5600" u="sng" dirty="0" smtClean="0"/>
          </a:p>
          <a:p>
            <a:pPr lvl="0"/>
            <a:r>
              <a:rPr lang="ru-RU" sz="5500" u="sng" dirty="0">
                <a:solidFill>
                  <a:srgbClr val="E14115"/>
                </a:solidFill>
              </a:rPr>
              <a:t>Проектные технологии</a:t>
            </a:r>
          </a:p>
          <a:p>
            <a:pPr lvl="0"/>
            <a:r>
              <a:rPr lang="ru-RU" sz="5600" u="sng" dirty="0" smtClean="0">
                <a:hlinkClick r:id="rId3"/>
              </a:rPr>
              <a:t>Дистанционное обучение</a:t>
            </a:r>
            <a:endParaRPr lang="ru-RU" sz="5600" u="sng" dirty="0" smtClean="0"/>
          </a:p>
          <a:p>
            <a:pPr lvl="0"/>
            <a:r>
              <a:rPr lang="ru-RU" sz="5600" u="sng" dirty="0" smtClean="0">
                <a:solidFill>
                  <a:srgbClr val="E14115"/>
                </a:solidFill>
              </a:rPr>
              <a:t>Технология коллективной творческой деятельности</a:t>
            </a:r>
            <a:endParaRPr lang="ru-RU" sz="5600" u="sng" dirty="0">
              <a:solidFill>
                <a:srgbClr val="E14115"/>
              </a:solidFill>
            </a:endParaRPr>
          </a:p>
          <a:p>
            <a:pPr lvl="0"/>
            <a:r>
              <a:rPr lang="ru-RU" sz="5600" u="sng" dirty="0" smtClean="0">
                <a:hlinkClick r:id="rId4"/>
              </a:rPr>
              <a:t>Кейс-</a:t>
            </a:r>
            <a:r>
              <a:rPr lang="ru-RU" sz="5600" u="sng" dirty="0" err="1" smtClean="0">
                <a:hlinkClick r:id="rId4"/>
              </a:rPr>
              <a:t>стади</a:t>
            </a:r>
            <a:endParaRPr lang="ru-RU" sz="5600" u="sng" dirty="0"/>
          </a:p>
          <a:p>
            <a:pPr lvl="0"/>
            <a:r>
              <a:rPr lang="ru-RU" sz="5600" u="sng" dirty="0" err="1">
                <a:hlinkClick r:id="rId5"/>
              </a:rPr>
              <a:t>Коучинг</a:t>
            </a:r>
            <a:endParaRPr lang="ru-RU" sz="5600" u="sng" dirty="0"/>
          </a:p>
          <a:p>
            <a:pPr lvl="0"/>
            <a:r>
              <a:rPr lang="ru-RU" sz="5600" u="sng" dirty="0">
                <a:hlinkClick r:id="rId6"/>
              </a:rPr>
              <a:t>Ролевые игры</a:t>
            </a:r>
            <a:endParaRPr lang="ru-RU" sz="5600" u="sng" dirty="0"/>
          </a:p>
          <a:p>
            <a:pPr lvl="0"/>
            <a:r>
              <a:rPr lang="ru-RU" sz="5600" u="sng" dirty="0">
                <a:hlinkClick r:id="rId7"/>
              </a:rPr>
              <a:t>Деловая игра</a:t>
            </a:r>
            <a:endParaRPr lang="ru-RU" sz="5600" u="sng" dirty="0"/>
          </a:p>
          <a:p>
            <a:pPr lvl="0"/>
            <a:r>
              <a:rPr lang="ru-RU" sz="5600" u="sng" dirty="0" smtClean="0">
                <a:hlinkClick r:id="rId8"/>
              </a:rPr>
              <a:t>Креативные </a:t>
            </a:r>
            <a:r>
              <a:rPr lang="ru-RU" sz="5600" u="sng" dirty="0">
                <a:hlinkClick r:id="rId8"/>
              </a:rPr>
              <a:t>группы</a:t>
            </a:r>
            <a:endParaRPr lang="ru-RU" sz="5600" u="sng" dirty="0"/>
          </a:p>
          <a:p>
            <a:pPr lvl="0"/>
            <a:r>
              <a:rPr lang="ru-RU" sz="5600" u="sng" dirty="0" smtClean="0">
                <a:hlinkClick r:id="rId9"/>
              </a:rPr>
              <a:t>Работа </a:t>
            </a:r>
            <a:r>
              <a:rPr lang="ru-RU" sz="5600" u="sng" dirty="0">
                <a:hlinkClick r:id="rId9"/>
              </a:rPr>
              <a:t>в парах</a:t>
            </a:r>
            <a:endParaRPr lang="ru-RU" sz="5600" u="sng" dirty="0"/>
          </a:p>
          <a:p>
            <a:pPr lvl="0"/>
            <a:r>
              <a:rPr lang="ru-RU" sz="5600" u="sng" dirty="0">
                <a:hlinkClick r:id="rId10"/>
              </a:rPr>
              <a:t>Метод рефлексии</a:t>
            </a:r>
            <a:endParaRPr lang="ru-RU" sz="5600" u="sng" dirty="0"/>
          </a:p>
          <a:p>
            <a:pPr lvl="0"/>
            <a:r>
              <a:rPr lang="ru-RU" sz="5600" u="sng" dirty="0" smtClean="0">
                <a:hlinkClick r:id="rId11"/>
              </a:rPr>
              <a:t>Мозговой </a:t>
            </a:r>
            <a:r>
              <a:rPr lang="ru-RU" sz="5600" u="sng" dirty="0">
                <a:hlinkClick r:id="rId11"/>
              </a:rPr>
              <a:t>штурм</a:t>
            </a:r>
            <a:endParaRPr lang="ru-RU" sz="5600" u="sng" dirty="0"/>
          </a:p>
          <a:p>
            <a:pPr lvl="0"/>
            <a:r>
              <a:rPr lang="ru-RU" sz="5600" u="sng" dirty="0" smtClean="0">
                <a:hlinkClick r:id="rId12"/>
              </a:rPr>
              <a:t>Использование </a:t>
            </a:r>
            <a:r>
              <a:rPr lang="ru-RU" sz="5600" u="sng" dirty="0">
                <a:hlinkClick r:id="rId12"/>
              </a:rPr>
              <a:t>информационно-компьютерных технологий</a:t>
            </a:r>
            <a:endParaRPr lang="ru-RU" sz="5600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789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25902" y="2138211"/>
            <a:ext cx="7796030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2.7. Государственные награды и почетные звания</a:t>
            </a:r>
          </a:p>
          <a:p>
            <a:pPr marL="0" indent="0">
              <a:buNone/>
            </a:pPr>
            <a:r>
              <a:rPr lang="ru-RU" sz="2400" dirty="0" smtClean="0"/>
              <a:t>Муниципальный уровень – 100 баллов</a:t>
            </a:r>
          </a:p>
          <a:p>
            <a:pPr marL="0" indent="0">
              <a:buNone/>
            </a:pPr>
            <a:r>
              <a:rPr lang="ru-RU" sz="2400" dirty="0" smtClean="0"/>
              <a:t>Региональный – 150 баллов</a:t>
            </a:r>
          </a:p>
          <a:p>
            <a:pPr marL="0" indent="0">
              <a:buNone/>
            </a:pPr>
            <a:r>
              <a:rPr lang="ru-RU" sz="2400" dirty="0" smtClean="0"/>
              <a:t>Федеральный уровень – 200 баллов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05120" y="307558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Параметры модельного паспорта, подлежащие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42041"/>
            <a:ext cx="8572500" cy="1280890"/>
          </a:xfrm>
        </p:spPr>
        <p:txBody>
          <a:bodyPr/>
          <a:lstStyle/>
          <a:p>
            <a:pPr algn="ctr"/>
            <a:r>
              <a:rPr lang="ru-RU" dirty="0" smtClean="0"/>
              <a:t>Технические особенности аттестации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9101" y="1309910"/>
            <a:ext cx="9922933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50" y="85270"/>
            <a:ext cx="9676194" cy="5442859"/>
          </a:xfrm>
          <a:prstGeom prst="rect">
            <a:avLst/>
          </a:prstGeom>
          <a:ln>
            <a:solidFill>
              <a:srgbClr val="003297"/>
            </a:solidFill>
          </a:ln>
        </p:spPr>
      </p:pic>
    </p:spTree>
    <p:extLst>
      <p:ext uri="{BB962C8B-B14F-4D97-AF65-F5344CB8AC3E}">
        <p14:creationId xmlns:p14="http://schemas.microsoft.com/office/powerpoint/2010/main" val="30490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18" y="624110"/>
            <a:ext cx="8639226" cy="48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8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286" t="9330" r="19365" b="6296"/>
          <a:stretch/>
        </p:blipFill>
        <p:spPr>
          <a:xfrm>
            <a:off x="514351" y="129303"/>
            <a:ext cx="8470038" cy="65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1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766" y="632422"/>
            <a:ext cx="6589200" cy="12808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Какие документы необходимы (электронный формат)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8105947" cy="39467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Заявление (ПО ЖЕЛАНИЮ)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Справка </a:t>
            </a:r>
            <a:r>
              <a:rPr lang="ru-RU" sz="2400" dirty="0" smtClean="0">
                <a:solidFill>
                  <a:schemeClr val="tx1"/>
                </a:solidFill>
              </a:rPr>
              <a:t>работодателя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Заполненный модельный паспорт педагога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Папка «Дополнительные материалы», содержащая комплект документов, подтверждающих показатели, установленные в модельном паспорте.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841" t="10317" r="20555" b="9824"/>
          <a:stretch/>
        </p:blipFill>
        <p:spPr>
          <a:xfrm>
            <a:off x="244154" y="246744"/>
            <a:ext cx="8290246" cy="624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3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841" t="9612" r="21111" b="7989"/>
          <a:stretch/>
        </p:blipFill>
        <p:spPr>
          <a:xfrm>
            <a:off x="514351" y="130005"/>
            <a:ext cx="8055428" cy="63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0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841" t="9753" r="19604" b="8271"/>
          <a:stretch/>
        </p:blipFill>
        <p:spPr>
          <a:xfrm>
            <a:off x="333829" y="188686"/>
            <a:ext cx="8417410" cy="64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70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604" t="9893" r="20873" b="7990"/>
          <a:stretch/>
        </p:blipFill>
        <p:spPr>
          <a:xfrm>
            <a:off x="308466" y="261257"/>
            <a:ext cx="824845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20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604" t="9894" r="20714" b="8272"/>
          <a:stretch/>
        </p:blipFill>
        <p:spPr>
          <a:xfrm>
            <a:off x="140561" y="0"/>
            <a:ext cx="8543609" cy="658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33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604" t="11164" r="20397" b="6014"/>
          <a:stretch/>
        </p:blipFill>
        <p:spPr>
          <a:xfrm>
            <a:off x="398237" y="382841"/>
            <a:ext cx="8339386" cy="64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08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64444" b="49894"/>
          <a:stretch/>
        </p:blipFill>
        <p:spPr>
          <a:xfrm>
            <a:off x="522514" y="259442"/>
            <a:ext cx="8011886" cy="635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9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64082640"/>
              </p:ext>
            </p:extLst>
          </p:nvPr>
        </p:nvGraphicFramePr>
        <p:xfrm>
          <a:off x="1172095" y="1853738"/>
          <a:ext cx="6899563" cy="4015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9412">
                  <a:extLst>
                    <a:ext uri="{9D8B030D-6E8A-4147-A177-3AD203B41FA5}">
                      <a16:colId xmlns:a16="http://schemas.microsoft.com/office/drawing/2014/main" val="2869063315"/>
                    </a:ext>
                  </a:extLst>
                </a:gridCol>
                <a:gridCol w="3450151">
                  <a:extLst>
                    <a:ext uri="{9D8B030D-6E8A-4147-A177-3AD203B41FA5}">
                      <a16:colId xmlns:a16="http://schemas.microsoft.com/office/drawing/2014/main" val="36032800"/>
                    </a:ext>
                  </a:extLst>
                </a:gridCol>
              </a:tblGrid>
              <a:tr h="26767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Сведения о заявителе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370383"/>
                  </a:ext>
                </a:extLst>
              </a:tr>
              <a:tr h="267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Фамилия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Иванова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2459836"/>
                  </a:ext>
                </a:extLst>
              </a:tr>
              <a:tr h="267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Имя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Анна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8416731"/>
                  </a:ext>
                </a:extLst>
              </a:tr>
              <a:tr h="267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Отчество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Ивановна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1144325"/>
                  </a:ext>
                </a:extLst>
              </a:tr>
              <a:tr h="26767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Сведения о месте работы и должности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34068"/>
                  </a:ext>
                </a:extLst>
              </a:tr>
              <a:tr h="267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Место работы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МБУДО г. Иркутска ДДТ №3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38341"/>
                  </a:ext>
                </a:extLst>
              </a:tr>
              <a:tr h="535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Должность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педагог дополнительного образования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602930"/>
                  </a:ext>
                </a:extLst>
              </a:tr>
              <a:tr h="26767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Сведения о квалификационной категории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385289"/>
                  </a:ext>
                </a:extLst>
              </a:tr>
              <a:tr h="803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Квалификационная категория на которую претендует заявитель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первая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5748268"/>
                  </a:ext>
                </a:extLst>
              </a:tr>
              <a:tr h="803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Ранее присвоенная квалификационная категория (при наличии)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343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19645" y="451180"/>
            <a:ext cx="696972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Справка работодателя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№____________________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от____________________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предъявления в аттестационную комиссию министерства образования Иркутской области: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8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849085"/>
              </p:ext>
            </p:extLst>
          </p:nvPr>
        </p:nvGraphicFramePr>
        <p:xfrm>
          <a:off x="1048804" y="3300614"/>
          <a:ext cx="685801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4">
                  <a:extLst>
                    <a:ext uri="{9D8B030D-6E8A-4147-A177-3AD203B41FA5}">
                      <a16:colId xmlns:a16="http://schemas.microsoft.com/office/drawing/2014/main" val="3418593124"/>
                    </a:ext>
                  </a:extLst>
                </a:gridCol>
                <a:gridCol w="2286004">
                  <a:extLst>
                    <a:ext uri="{9D8B030D-6E8A-4147-A177-3AD203B41FA5}">
                      <a16:colId xmlns:a16="http://schemas.microsoft.com/office/drawing/2014/main" val="4170496940"/>
                    </a:ext>
                  </a:extLst>
                </a:gridCol>
                <a:gridCol w="2286004">
                  <a:extLst>
                    <a:ext uri="{9D8B030D-6E8A-4147-A177-3AD203B41FA5}">
                      <a16:colId xmlns:a16="http://schemas.microsoft.com/office/drawing/2014/main" val="714717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1КК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ВКК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387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 дополнительного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 и выше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260 и выше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557548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83210" y="1624816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Сколько баллов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необходимо набрать?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9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41" y="449543"/>
            <a:ext cx="6589200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Параметры модельного паспорта, подлежащие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0945" y="1411026"/>
            <a:ext cx="8794866" cy="3311189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Результаты освоения обучающимися образовательных программ: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1.1. </a:t>
            </a:r>
            <a:r>
              <a:rPr lang="ru-RU" dirty="0">
                <a:solidFill>
                  <a:schemeClr val="tx1"/>
                </a:solidFill>
              </a:rPr>
              <a:t>Результаты фиксации динамики освоения программы обучающимися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1.1.1. </a:t>
            </a:r>
            <a:r>
              <a:rPr lang="ru-RU" dirty="0">
                <a:solidFill>
                  <a:schemeClr val="tx1"/>
                </a:solidFill>
              </a:rPr>
              <a:t>Наличие форм фиксации образовательных </a:t>
            </a:r>
            <a:r>
              <a:rPr lang="ru-RU" dirty="0" smtClean="0">
                <a:solidFill>
                  <a:schemeClr val="tx1"/>
                </a:solidFill>
              </a:rPr>
              <a:t>результатов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dirty="0" smtClean="0">
                <a:solidFill>
                  <a:srgbClr val="FF0000"/>
                </a:solidFill>
              </a:rPr>
              <a:t>5 баллов)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1.1.2. </a:t>
            </a:r>
            <a:r>
              <a:rPr lang="ru-RU" dirty="0">
                <a:solidFill>
                  <a:schemeClr val="tx1"/>
                </a:solidFill>
              </a:rPr>
              <a:t>Наличие разработанных критериев, диагностических материалов для определения результатов и качества </a:t>
            </a:r>
            <a:r>
              <a:rPr lang="ru-RU" dirty="0" smtClean="0">
                <a:solidFill>
                  <a:schemeClr val="tx1"/>
                </a:solidFill>
              </a:rPr>
              <a:t>образования </a:t>
            </a:r>
            <a:r>
              <a:rPr lang="ru-RU" dirty="0">
                <a:solidFill>
                  <a:srgbClr val="FF0000"/>
                </a:solidFill>
              </a:rPr>
              <a:t>(5 баллов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Таблица с указанием результатов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967935"/>
              </p:ext>
            </p:extLst>
          </p:nvPr>
        </p:nvGraphicFramePr>
        <p:xfrm>
          <a:off x="1082054" y="3588162"/>
          <a:ext cx="7746061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830">
                  <a:extLst>
                    <a:ext uri="{9D8B030D-6E8A-4147-A177-3AD203B41FA5}">
                      <a16:colId xmlns:a16="http://schemas.microsoft.com/office/drawing/2014/main" val="4234818324"/>
                    </a:ext>
                  </a:extLst>
                </a:gridCol>
                <a:gridCol w="2152996">
                  <a:extLst>
                    <a:ext uri="{9D8B030D-6E8A-4147-A177-3AD203B41FA5}">
                      <a16:colId xmlns:a16="http://schemas.microsoft.com/office/drawing/2014/main" val="2828916785"/>
                    </a:ext>
                  </a:extLst>
                </a:gridCol>
                <a:gridCol w="2800097">
                  <a:extLst>
                    <a:ext uri="{9D8B030D-6E8A-4147-A177-3AD203B41FA5}">
                      <a16:colId xmlns:a16="http://schemas.microsoft.com/office/drawing/2014/main" val="3599445698"/>
                    </a:ext>
                  </a:extLst>
                </a:gridCol>
                <a:gridCol w="1273138">
                  <a:extLst>
                    <a:ext uri="{9D8B030D-6E8A-4147-A177-3AD203B41FA5}">
                      <a16:colId xmlns:a16="http://schemas.microsoft.com/office/drawing/2014/main" val="1283519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Учебный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Форма  фиксации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Диагностические материалы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Реквизиты приказов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5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2022-2023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Диагностическая</a:t>
                      </a:r>
                      <a:r>
                        <a:rPr lang="ru-RU" sz="1600" baseline="0" dirty="0" smtClean="0"/>
                        <a:t> карта динамики музыкальных способностей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Практические задания на отработку и</a:t>
                      </a:r>
                      <a:r>
                        <a:rPr lang="ru-RU" sz="1600" baseline="0" dirty="0" smtClean="0"/>
                        <a:t> проверку музыкальных навыков по шкале от 1 до 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/>
                        <a:t>Бланки с </a:t>
                      </a:r>
                      <a:r>
                        <a:rPr lang="ru-RU" sz="1600" baseline="0" smtClean="0"/>
                        <a:t>результатами промежуточной </a:t>
                      </a:r>
                      <a:r>
                        <a:rPr lang="ru-RU" sz="1600" baseline="0" dirty="0" smtClean="0"/>
                        <a:t>аттестации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Приказ об утверждении ДОП от 01.09.2022 г. № 01-11-114/3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637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351" y="1481505"/>
            <a:ext cx="7796030" cy="33111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1.2. Результаты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педагога</a:t>
            </a:r>
          </a:p>
          <a:p>
            <a:pPr marL="0" indent="0">
              <a:buNone/>
            </a:pPr>
            <a:r>
              <a:rPr lang="ru-RU" dirty="0" smtClean="0"/>
              <a:t>1.2.1. Мероприятия по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8741" y="449543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Параметры модельного паспорта, подлежащие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84547"/>
              </p:ext>
            </p:extLst>
          </p:nvPr>
        </p:nvGraphicFramePr>
        <p:xfrm>
          <a:off x="456162" y="2369126"/>
          <a:ext cx="8361527" cy="4114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871">
                  <a:extLst>
                    <a:ext uri="{9D8B030D-6E8A-4147-A177-3AD203B41FA5}">
                      <a16:colId xmlns:a16="http://schemas.microsoft.com/office/drawing/2014/main" val="2408328567"/>
                    </a:ext>
                  </a:extLst>
                </a:gridCol>
                <a:gridCol w="1318407">
                  <a:extLst>
                    <a:ext uri="{9D8B030D-6E8A-4147-A177-3AD203B41FA5}">
                      <a16:colId xmlns:a16="http://schemas.microsoft.com/office/drawing/2014/main" val="3446067900"/>
                    </a:ext>
                  </a:extLst>
                </a:gridCol>
                <a:gridCol w="846046">
                  <a:extLst>
                    <a:ext uri="{9D8B030D-6E8A-4147-A177-3AD203B41FA5}">
                      <a16:colId xmlns:a16="http://schemas.microsoft.com/office/drawing/2014/main" val="3262495438"/>
                    </a:ext>
                  </a:extLst>
                </a:gridCol>
                <a:gridCol w="896029">
                  <a:extLst>
                    <a:ext uri="{9D8B030D-6E8A-4147-A177-3AD203B41FA5}">
                      <a16:colId xmlns:a16="http://schemas.microsoft.com/office/drawing/2014/main" val="1416043563"/>
                    </a:ext>
                  </a:extLst>
                </a:gridCol>
                <a:gridCol w="740019">
                  <a:extLst>
                    <a:ext uri="{9D8B030D-6E8A-4147-A177-3AD203B41FA5}">
                      <a16:colId xmlns:a16="http://schemas.microsoft.com/office/drawing/2014/main" val="4049120470"/>
                    </a:ext>
                  </a:extLst>
                </a:gridCol>
                <a:gridCol w="1072174">
                  <a:extLst>
                    <a:ext uri="{9D8B030D-6E8A-4147-A177-3AD203B41FA5}">
                      <a16:colId xmlns:a16="http://schemas.microsoft.com/office/drawing/2014/main" val="1984271055"/>
                    </a:ext>
                  </a:extLst>
                </a:gridCol>
                <a:gridCol w="453049">
                  <a:extLst>
                    <a:ext uri="{9D8B030D-6E8A-4147-A177-3AD203B41FA5}">
                      <a16:colId xmlns:a16="http://schemas.microsoft.com/office/drawing/2014/main" val="2165439591"/>
                    </a:ext>
                  </a:extLst>
                </a:gridCol>
                <a:gridCol w="842409">
                  <a:extLst>
                    <a:ext uri="{9D8B030D-6E8A-4147-A177-3AD203B41FA5}">
                      <a16:colId xmlns:a16="http://schemas.microsoft.com/office/drawing/2014/main" val="4083812986"/>
                    </a:ext>
                  </a:extLst>
                </a:gridCol>
                <a:gridCol w="1427963">
                  <a:extLst>
                    <a:ext uri="{9D8B030D-6E8A-4147-A177-3AD203B41FA5}">
                      <a16:colId xmlns:a16="http://schemas.microsoft.com/office/drawing/2014/main" val="119985741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548641559"/>
                    </a:ext>
                  </a:extLst>
                </a:gridCol>
              </a:tblGrid>
              <a:tr h="2005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 проведения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мероприятия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Организатор     </a:t>
                      </a:r>
                      <a:r>
                        <a:rPr lang="ru-RU" sz="1600" dirty="0" smtClean="0">
                          <a:effectLst/>
                        </a:rPr>
                        <a:t>мероприятия</a:t>
                      </a:r>
                      <a:endParaRPr lang="ru-RU" sz="1600" dirty="0">
                        <a:effectLst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мероприятия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мероприятия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Фамилия, имя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обучающегося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Возраст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Результат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участия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Реквизиты приказа об итогах конкурсного мероприятия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779339851"/>
                  </a:ext>
                </a:extLst>
              </a:tr>
              <a:tr h="2109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15.10.2022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Концер</a:t>
                      </a:r>
                      <a:r>
                        <a:rPr lang="ru-RU" sz="1500" baseline="0" dirty="0" smtClean="0">
                          <a:effectLst/>
                        </a:rPr>
                        <a:t>тная программа в честь Дня защиты детей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Администрация г. Иркутска</a:t>
                      </a: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1500" dirty="0" smtClean="0">
                          <a:effectLst/>
                        </a:rPr>
                        <a:t>Художественная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1500" dirty="0" smtClean="0">
                          <a:effectLst/>
                        </a:rPr>
                        <a:t>Городской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Иванов Иван</a:t>
                      </a: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12 л.</a:t>
                      </a: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1500" dirty="0" smtClean="0">
                          <a:effectLst/>
                        </a:rPr>
                        <a:t>постановка концертного номера,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Благодарность</a:t>
                      </a:r>
                      <a:r>
                        <a:rPr lang="ru-RU" sz="1500" baseline="0" dirty="0" smtClean="0">
                          <a:effectLst/>
                        </a:rPr>
                        <a:t> администрации г. Иркутска</a:t>
                      </a: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62298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71863" y="3486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13609" y="783236"/>
            <a:ext cx="7796030" cy="331118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 smtClean="0">
                <a:solidFill>
                  <a:srgbClr val="FF0000"/>
                </a:solidFill>
              </a:rPr>
              <a:t>Разбалловка</a:t>
            </a:r>
            <a:r>
              <a:rPr lang="ru-RU" sz="3200" dirty="0" smtClean="0">
                <a:solidFill>
                  <a:srgbClr val="FF0000"/>
                </a:solidFill>
              </a:rPr>
              <a:t> по параметру 1.2.1.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Уровень образовательной организации – 5 баллов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Муниципальный уровень – 10 баллов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Региональный уровень – 15 баллов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Федеральный уровень – 20 баллов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6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6644" y="1042364"/>
            <a:ext cx="7796030" cy="33111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1.3. </a:t>
            </a:r>
            <a:r>
              <a:rPr lang="ru-RU" dirty="0"/>
              <a:t>Выявление и развитие у обучающихся способностей к научной (интеллектуальной), творческой, физкультурно-спортивной деятельности, а также их участие в олимпиадах, конкурсах, фестивалях, соревнованиях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1.3.1. </a:t>
            </a:r>
            <a:r>
              <a:rPr lang="ru-RU" dirty="0"/>
              <a:t>. Результаты участия обучающихся в интеллектуальных и творческих конкурсах, спортивных мероприятиях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6931" y="108053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Параметры модельного паспорта, подлежащие оцениванию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44505"/>
              </p:ext>
            </p:extLst>
          </p:nvPr>
        </p:nvGraphicFramePr>
        <p:xfrm>
          <a:off x="439537" y="2883407"/>
          <a:ext cx="8521582" cy="3974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411">
                  <a:extLst>
                    <a:ext uri="{9D8B030D-6E8A-4147-A177-3AD203B41FA5}">
                      <a16:colId xmlns:a16="http://schemas.microsoft.com/office/drawing/2014/main" val="2408328567"/>
                    </a:ext>
                  </a:extLst>
                </a:gridCol>
                <a:gridCol w="1456496">
                  <a:extLst>
                    <a:ext uri="{9D8B030D-6E8A-4147-A177-3AD203B41FA5}">
                      <a16:colId xmlns:a16="http://schemas.microsoft.com/office/drawing/2014/main" val="3446067900"/>
                    </a:ext>
                  </a:extLst>
                </a:gridCol>
                <a:gridCol w="749389">
                  <a:extLst>
                    <a:ext uri="{9D8B030D-6E8A-4147-A177-3AD203B41FA5}">
                      <a16:colId xmlns:a16="http://schemas.microsoft.com/office/drawing/2014/main" val="3262495438"/>
                    </a:ext>
                  </a:extLst>
                </a:gridCol>
                <a:gridCol w="913181">
                  <a:extLst>
                    <a:ext uri="{9D8B030D-6E8A-4147-A177-3AD203B41FA5}">
                      <a16:colId xmlns:a16="http://schemas.microsoft.com/office/drawing/2014/main" val="1416043563"/>
                    </a:ext>
                  </a:extLst>
                </a:gridCol>
                <a:gridCol w="754185">
                  <a:extLst>
                    <a:ext uri="{9D8B030D-6E8A-4147-A177-3AD203B41FA5}">
                      <a16:colId xmlns:a16="http://schemas.microsoft.com/office/drawing/2014/main" val="4049120470"/>
                    </a:ext>
                  </a:extLst>
                </a:gridCol>
                <a:gridCol w="908335">
                  <a:extLst>
                    <a:ext uri="{9D8B030D-6E8A-4147-A177-3AD203B41FA5}">
                      <a16:colId xmlns:a16="http://schemas.microsoft.com/office/drawing/2014/main" val="1984271055"/>
                    </a:ext>
                  </a:extLst>
                </a:gridCol>
                <a:gridCol w="423949">
                  <a:extLst>
                    <a:ext uri="{9D8B030D-6E8A-4147-A177-3AD203B41FA5}">
                      <a16:colId xmlns:a16="http://schemas.microsoft.com/office/drawing/2014/main" val="2165439591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4083812986"/>
                    </a:ext>
                  </a:extLst>
                </a:gridCol>
                <a:gridCol w="1388225">
                  <a:extLst>
                    <a:ext uri="{9D8B030D-6E8A-4147-A177-3AD203B41FA5}">
                      <a16:colId xmlns:a16="http://schemas.microsoft.com/office/drawing/2014/main" val="1199857410"/>
                    </a:ext>
                  </a:extLst>
                </a:gridCol>
                <a:gridCol w="565265">
                  <a:extLst>
                    <a:ext uri="{9D8B030D-6E8A-4147-A177-3AD203B41FA5}">
                      <a16:colId xmlns:a16="http://schemas.microsoft.com/office/drawing/2014/main" val="3548641559"/>
                    </a:ext>
                  </a:extLst>
                </a:gridCol>
              </a:tblGrid>
              <a:tr h="1420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Дата проведения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мероприятия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Организатор     </a:t>
                      </a:r>
                      <a:r>
                        <a:rPr lang="ru-RU" sz="1600" dirty="0" smtClean="0">
                          <a:effectLst/>
                        </a:rPr>
                        <a:t>мероприятия</a:t>
                      </a:r>
                      <a:endParaRPr lang="ru-RU" sz="1600" dirty="0">
                        <a:effectLst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мероприятия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мероприятия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Фамилия, имя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обучающегося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Класс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Результат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участия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Реквизиты приказа об итогах конкурсного мероприятия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ссылка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779339851"/>
                  </a:ext>
                </a:extLst>
              </a:tr>
              <a:tr h="255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1500" dirty="0" smtClean="0">
                          <a:effectLst/>
                        </a:rPr>
                        <a:t>15.10.2022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1500" dirty="0" smtClean="0">
                          <a:effectLst/>
                        </a:rPr>
                        <a:t>Фестиваль фольклорного творчества «Сибирские посиделки»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Департамент образования г. Иркутска</a:t>
                      </a: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1500" dirty="0" smtClean="0">
                          <a:effectLst/>
                        </a:rPr>
                        <a:t>Художественная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1500" dirty="0" smtClean="0">
                          <a:effectLst/>
                        </a:rPr>
                        <a:t>Городской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Иванов Иван</a:t>
                      </a: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12 л.</a:t>
                      </a: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1500" dirty="0" smtClean="0">
                          <a:effectLst/>
                        </a:rPr>
                        <a:t>диплом 1 степени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Диплом департамента образования</a:t>
                      </a: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62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5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590</TotalTime>
  <Words>1918</Words>
  <Application>Microsoft Office PowerPoint</Application>
  <PresentationFormat>Экран (4:3)</PresentationFormat>
  <Paragraphs>354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Century Gothic</vt:lpstr>
      <vt:lpstr>Times New Roman</vt:lpstr>
      <vt:lpstr>Wingdings 3</vt:lpstr>
      <vt:lpstr>Легкий дым</vt:lpstr>
      <vt:lpstr>Аттестация педагогических работников</vt:lpstr>
      <vt:lpstr>Нормативная база</vt:lpstr>
      <vt:lpstr>Какие документы необходимы (электронный формат)</vt:lpstr>
      <vt:lpstr>Презентация PowerPoint</vt:lpstr>
      <vt:lpstr>Презентация PowerPoint</vt:lpstr>
      <vt:lpstr>Параметры модельного паспорта, подлежащие оцениванию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Рекомендуемые технологии</vt:lpstr>
      <vt:lpstr>Презентация PowerPoint</vt:lpstr>
      <vt:lpstr>Технические особенности аттестации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педагогических работников</dc:title>
  <dc:creator>Pavel</dc:creator>
  <cp:lastModifiedBy>Pavel</cp:lastModifiedBy>
  <cp:revision>43</cp:revision>
  <cp:lastPrinted>2023-10-20T06:46:50Z</cp:lastPrinted>
  <dcterms:created xsi:type="dcterms:W3CDTF">2023-10-11T06:38:21Z</dcterms:created>
  <dcterms:modified xsi:type="dcterms:W3CDTF">2023-10-27T03:39:53Z</dcterms:modified>
</cp:coreProperties>
</file>