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6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C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6682-C873-4668-8EA2-E16B35EDF69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4117-D166-4A18-889A-E3D93EE17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6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41B65-E7AF-49B4-A7EF-F5C1284BD902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0C11-8653-48DA-B2F1-FD931CD7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3168352" cy="64169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2267744" y="1340768"/>
            <a:ext cx="5050904" cy="10367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sz="2400" b="1" dirty="0" smtClean="0">
                <a:ln w="11430"/>
                <a:solidFill>
                  <a:srgbClr val="0070C0"/>
                </a:solidFill>
              </a:rPr>
              <a:t>    </a:t>
            </a:r>
            <a:r>
              <a:rPr lang="ru-RU" sz="2400" b="1" dirty="0" smtClean="0">
                <a:ln w="11430"/>
                <a:solidFill>
                  <a:srgbClr val="0070C0"/>
                </a:solidFill>
              </a:rPr>
              <a:t>КУКЛА КАК ЧАСТЬ </a:t>
            </a:r>
          </a:p>
          <a:p>
            <a:pPr algn="ctr">
              <a:buNone/>
              <a:defRPr/>
            </a:pPr>
            <a:r>
              <a:rPr lang="ru-RU" sz="2400" b="1" spc="50" dirty="0" smtClean="0">
                <a:ln w="11430"/>
                <a:solidFill>
                  <a:srgbClr val="0070C0"/>
                </a:solidFill>
              </a:rPr>
              <a:t>НАРОДНОЙ КУЛЬТУРЫ</a:t>
            </a:r>
            <a:endParaRPr lang="ru-RU" sz="2400" b="1" spc="50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8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491880" y="2636912"/>
            <a:ext cx="3168352" cy="641691"/>
          </a:xfrm>
          <a:prstGeom prst="rect">
            <a:avLst/>
          </a:prstGeom>
          <a:noFill/>
        </p:spPr>
      </p:pic>
      <p:pic>
        <p:nvPicPr>
          <p:cNvPr id="9" name="Содержимое 6" descr="380438_3414nothumb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552" y="3429000"/>
            <a:ext cx="4984975" cy="284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590391" y="836712"/>
            <a:ext cx="1935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/>
              <a:t>Подготовила</a:t>
            </a:r>
          </a:p>
          <a:p>
            <a:pPr algn="r"/>
            <a:r>
              <a:rPr lang="ru-RU" sz="1600" b="1" dirty="0" smtClean="0"/>
              <a:t>муз. руководитель </a:t>
            </a:r>
          </a:p>
          <a:p>
            <a:pPr algn="r"/>
            <a:r>
              <a:rPr lang="ru-RU" sz="1600" b="1" dirty="0" smtClean="0"/>
              <a:t>Рудых О.А.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4943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1645" y="476672"/>
            <a:ext cx="6809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C0000"/>
                </a:solidFill>
              </a:rPr>
              <a:t>Обрядовые куклы. </a:t>
            </a:r>
            <a:r>
              <a:rPr lang="ru-RU" sz="2400" dirty="0">
                <a:solidFill>
                  <a:srgbClr val="6C0000"/>
                </a:solidFill>
              </a:rPr>
              <a:t>Обрядовых кукол почитали и </a:t>
            </a:r>
          </a:p>
          <a:p>
            <a:pPr algn="ctr"/>
            <a:r>
              <a:rPr lang="ru-RU" sz="2400" dirty="0">
                <a:solidFill>
                  <a:srgbClr val="6C0000"/>
                </a:solidFill>
              </a:rPr>
              <a:t>ставили в избе, в красный угол.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5144" y="3993891"/>
            <a:ext cx="203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десятиручка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7010" y="3980120"/>
            <a:ext cx="163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smtClean="0">
                <a:solidFill>
                  <a:srgbClr val="6C0000"/>
                </a:solidFill>
              </a:rPr>
              <a:t>Крестец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1952" y="4028741"/>
            <a:ext cx="192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smtClean="0">
                <a:solidFill>
                  <a:srgbClr val="6C0000"/>
                </a:solidFill>
              </a:rPr>
              <a:t>пасхальная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19442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040" y="1418362"/>
            <a:ext cx="1801894" cy="25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762" y="1435122"/>
            <a:ext cx="1702586" cy="25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63013"/>
            <a:ext cx="2578914" cy="19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1166" y="5972505"/>
            <a:ext cx="190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Куклы свадебные</a:t>
            </a:r>
          </a:p>
        </p:txBody>
      </p:sp>
    </p:spTree>
    <p:extLst>
      <p:ext uri="{BB962C8B-B14F-4D97-AF65-F5344CB8AC3E}">
        <p14:creationId xmlns:p14="http://schemas.microsoft.com/office/powerpoint/2010/main" val="296174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47664" y="404663"/>
            <a:ext cx="7200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6C0000"/>
                </a:solidFill>
              </a:rPr>
              <a:t>Кукла пришла к нам из глубокой языческой древности, </a:t>
            </a:r>
            <a:r>
              <a:rPr lang="ru-RU" sz="2400" dirty="0" smtClean="0">
                <a:solidFill>
                  <a:srgbClr val="6C0000"/>
                </a:solidFill>
              </a:rPr>
              <a:t>когда </a:t>
            </a:r>
            <a:r>
              <a:rPr lang="ru-RU" sz="2400" dirty="0">
                <a:solidFill>
                  <a:srgbClr val="6C0000"/>
                </a:solidFill>
              </a:rPr>
              <a:t>она являлась магическим предметом.</a:t>
            </a:r>
          </a:p>
          <a:p>
            <a:r>
              <a:rPr lang="ru-RU" sz="2400" dirty="0">
                <a:solidFill>
                  <a:srgbClr val="6C0000"/>
                </a:solidFill>
              </a:rPr>
              <a:t>В стародавние времена кукол приносили в жертву </a:t>
            </a:r>
          </a:p>
          <a:p>
            <a:r>
              <a:rPr lang="ru-RU" sz="2400" dirty="0">
                <a:solidFill>
                  <a:srgbClr val="6C0000"/>
                </a:solidFill>
              </a:rPr>
              <a:t>богам, прося у них взамен богатого урожая, хорошей </a:t>
            </a:r>
          </a:p>
          <a:p>
            <a:r>
              <a:rPr lang="ru-RU" sz="2400" dirty="0">
                <a:solidFill>
                  <a:srgbClr val="6C0000"/>
                </a:solidFill>
              </a:rPr>
              <a:t>погоды, </a:t>
            </a:r>
            <a:r>
              <a:rPr lang="ru-RU" sz="2400" dirty="0" smtClean="0">
                <a:solidFill>
                  <a:srgbClr val="6C0000"/>
                </a:solidFill>
              </a:rPr>
              <a:t>счастья. </a:t>
            </a:r>
            <a:endParaRPr lang="ru-RU" sz="2400" dirty="0">
              <a:solidFill>
                <a:srgbClr val="6C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33462"/>
            <a:ext cx="4837499" cy="362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32858" y="404663"/>
            <a:ext cx="7200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6C0000"/>
                </a:solidFill>
              </a:rPr>
              <a:t>Кукла-игрушка -  это </a:t>
            </a:r>
            <a:r>
              <a:rPr lang="ru-RU" sz="2000" dirty="0">
                <a:solidFill>
                  <a:srgbClr val="6C0000"/>
                </a:solidFill>
              </a:rPr>
              <a:t>часть народной традиции. </a:t>
            </a:r>
            <a:endParaRPr lang="ru-RU" sz="2000" dirty="0" smtClean="0">
              <a:solidFill>
                <a:srgbClr val="6C0000"/>
              </a:solidFill>
            </a:endParaRPr>
          </a:p>
          <a:p>
            <a:r>
              <a:rPr lang="ru-RU" sz="2000" dirty="0" smtClean="0">
                <a:solidFill>
                  <a:srgbClr val="6C0000"/>
                </a:solidFill>
              </a:rPr>
              <a:t>В </a:t>
            </a:r>
            <a:r>
              <a:rPr lang="ru-RU" sz="2000" dirty="0">
                <a:solidFill>
                  <a:srgbClr val="6C0000"/>
                </a:solidFill>
              </a:rPr>
              <a:t>далеком прошлом с их помощью обучали детей труду; они были необходимы, чтобы передать накопленный трудовой опыт. С ней играли </a:t>
            </a:r>
            <a:r>
              <a:rPr lang="ru-RU" sz="2000" dirty="0" smtClean="0">
                <a:solidFill>
                  <a:srgbClr val="6C0000"/>
                </a:solidFill>
              </a:rPr>
              <a:t>в царских </a:t>
            </a:r>
            <a:r>
              <a:rPr lang="ru-RU" sz="2000" dirty="0">
                <a:solidFill>
                  <a:srgbClr val="6C0000"/>
                </a:solidFill>
              </a:rPr>
              <a:t>дворцах и </a:t>
            </a:r>
            <a:r>
              <a:rPr lang="ru-RU" sz="2000" dirty="0" smtClean="0">
                <a:solidFill>
                  <a:srgbClr val="6C0000"/>
                </a:solidFill>
              </a:rPr>
              <a:t>крестьянских </a:t>
            </a:r>
            <a:r>
              <a:rPr lang="ru-RU" sz="2000" dirty="0">
                <a:solidFill>
                  <a:srgbClr val="6C0000"/>
                </a:solidFill>
              </a:rPr>
              <a:t>избах.</a:t>
            </a:r>
          </a:p>
          <a:p>
            <a:r>
              <a:rPr lang="ru-RU" sz="2000" dirty="0" smtClean="0">
                <a:solidFill>
                  <a:srgbClr val="6C0000"/>
                </a:solidFill>
              </a:rPr>
              <a:t>В </a:t>
            </a:r>
            <a:r>
              <a:rPr lang="ru-RU" sz="2000" dirty="0">
                <a:solidFill>
                  <a:srgbClr val="6C0000"/>
                </a:solidFill>
              </a:rPr>
              <a:t>давние времена их </a:t>
            </a:r>
            <a:r>
              <a:rPr lang="ru-RU" sz="2000" dirty="0" smtClean="0">
                <a:solidFill>
                  <a:srgbClr val="6C0000"/>
                </a:solidFill>
              </a:rPr>
              <a:t>делали </a:t>
            </a:r>
            <a:r>
              <a:rPr lang="ru-RU" sz="2000" dirty="0">
                <a:solidFill>
                  <a:srgbClr val="6C0000"/>
                </a:solidFill>
              </a:rPr>
              <a:t>в семье сами </a:t>
            </a:r>
            <a:r>
              <a:rPr lang="ru-RU" sz="2000" dirty="0" smtClean="0">
                <a:solidFill>
                  <a:srgbClr val="6C0000"/>
                </a:solidFill>
              </a:rPr>
              <a:t>или </a:t>
            </a:r>
            <a:r>
              <a:rPr lang="ru-RU" sz="2000" dirty="0">
                <a:solidFill>
                  <a:srgbClr val="6C0000"/>
                </a:solidFill>
              </a:rPr>
              <a:t>привозили с </a:t>
            </a:r>
            <a:endParaRPr lang="ru-RU" sz="2000" dirty="0" smtClean="0">
              <a:solidFill>
                <a:srgbClr val="6C0000"/>
              </a:solidFill>
            </a:endParaRPr>
          </a:p>
          <a:p>
            <a:r>
              <a:rPr lang="ru-RU" sz="2000" dirty="0" smtClean="0">
                <a:solidFill>
                  <a:srgbClr val="6C0000"/>
                </a:solidFill>
              </a:rPr>
              <a:t>ярмарки</a:t>
            </a:r>
            <a:r>
              <a:rPr lang="ru-RU" sz="2000" dirty="0">
                <a:solidFill>
                  <a:srgbClr val="6C0000"/>
                </a:solidFill>
              </a:rPr>
              <a:t>. </a:t>
            </a:r>
            <a:r>
              <a:rPr lang="ru-RU" sz="2000" dirty="0" smtClean="0">
                <a:solidFill>
                  <a:srgbClr val="6C0000"/>
                </a:solidFill>
              </a:rPr>
              <a:t>Ребенок не </a:t>
            </a:r>
            <a:r>
              <a:rPr lang="ru-RU" sz="2000" dirty="0">
                <a:solidFill>
                  <a:srgbClr val="6C0000"/>
                </a:solidFill>
              </a:rPr>
              <a:t>только </a:t>
            </a:r>
            <a:endParaRPr lang="ru-RU" sz="2000" dirty="0" smtClean="0">
              <a:solidFill>
                <a:srgbClr val="6C0000"/>
              </a:solidFill>
            </a:endParaRPr>
          </a:p>
          <a:p>
            <a:r>
              <a:rPr lang="ru-RU" sz="2000" dirty="0" smtClean="0">
                <a:solidFill>
                  <a:srgbClr val="6C0000"/>
                </a:solidFill>
              </a:rPr>
              <a:t>играл </a:t>
            </a:r>
            <a:r>
              <a:rPr lang="ru-RU" sz="2000" dirty="0">
                <a:solidFill>
                  <a:srgbClr val="6C0000"/>
                </a:solidFill>
              </a:rPr>
              <a:t>в </a:t>
            </a:r>
            <a:r>
              <a:rPr lang="ru-RU" sz="2000" dirty="0" smtClean="0">
                <a:solidFill>
                  <a:srgbClr val="6C0000"/>
                </a:solidFill>
              </a:rPr>
              <a:t>куклы, но и</a:t>
            </a:r>
          </a:p>
          <a:p>
            <a:r>
              <a:rPr lang="ru-RU" sz="2000" dirty="0" smtClean="0">
                <a:solidFill>
                  <a:srgbClr val="6C0000"/>
                </a:solidFill>
              </a:rPr>
              <a:t> стремился повторить, </a:t>
            </a:r>
          </a:p>
          <a:p>
            <a:r>
              <a:rPr lang="ru-RU" sz="2000" dirty="0" smtClean="0">
                <a:solidFill>
                  <a:srgbClr val="6C0000"/>
                </a:solidFill>
              </a:rPr>
              <a:t>сделать </a:t>
            </a:r>
            <a:r>
              <a:rPr lang="ru-RU" sz="2000" dirty="0">
                <a:solidFill>
                  <a:srgbClr val="6C0000"/>
                </a:solidFill>
              </a:rPr>
              <a:t>их </a:t>
            </a:r>
            <a:r>
              <a:rPr lang="ru-RU" sz="2000" dirty="0" smtClean="0">
                <a:solidFill>
                  <a:srgbClr val="6C0000"/>
                </a:solidFill>
              </a:rPr>
              <a:t>самостоятельно.</a:t>
            </a:r>
          </a:p>
          <a:p>
            <a:r>
              <a:rPr lang="ru-RU" sz="2000" dirty="0" smtClean="0">
                <a:solidFill>
                  <a:srgbClr val="6C0000"/>
                </a:solidFill>
              </a:rPr>
              <a:t>Это </a:t>
            </a:r>
            <a:r>
              <a:rPr lang="ru-RU" sz="2000" dirty="0">
                <a:solidFill>
                  <a:srgbClr val="6C0000"/>
                </a:solidFill>
              </a:rPr>
              <a:t>побуждало его к труду, </a:t>
            </a:r>
            <a:endParaRPr lang="ru-RU" sz="2000" dirty="0" smtClean="0">
              <a:solidFill>
                <a:srgbClr val="6C0000"/>
              </a:solidFill>
            </a:endParaRPr>
          </a:p>
          <a:p>
            <a:r>
              <a:rPr lang="ru-RU" sz="2000" dirty="0" smtClean="0">
                <a:solidFill>
                  <a:srgbClr val="6C0000"/>
                </a:solidFill>
              </a:rPr>
              <a:t>творчеству </a:t>
            </a:r>
            <a:r>
              <a:rPr lang="ru-RU" sz="2000" dirty="0">
                <a:solidFill>
                  <a:srgbClr val="6C0000"/>
                </a:solidFill>
              </a:rPr>
              <a:t>- к одному </a:t>
            </a:r>
            <a:r>
              <a:rPr lang="ru-RU" sz="2000" dirty="0" smtClean="0">
                <a:solidFill>
                  <a:srgbClr val="6C0000"/>
                </a:solidFill>
              </a:rPr>
              <a:t>из</a:t>
            </a:r>
          </a:p>
          <a:p>
            <a:r>
              <a:rPr lang="ru-RU" sz="2000" dirty="0" smtClean="0">
                <a:solidFill>
                  <a:srgbClr val="6C0000"/>
                </a:solidFill>
              </a:rPr>
              <a:t> главных </a:t>
            </a:r>
            <a:r>
              <a:rPr lang="ru-RU" sz="2000" dirty="0">
                <a:solidFill>
                  <a:srgbClr val="6C0000"/>
                </a:solidFill>
              </a:rPr>
              <a:t>достоинств </a:t>
            </a:r>
            <a:endParaRPr lang="ru-RU" sz="2000" dirty="0" smtClean="0">
              <a:solidFill>
                <a:srgbClr val="6C0000"/>
              </a:solidFill>
            </a:endParaRPr>
          </a:p>
          <a:p>
            <a:r>
              <a:rPr lang="ru-RU" sz="2000" dirty="0" smtClean="0">
                <a:solidFill>
                  <a:srgbClr val="6C0000"/>
                </a:solidFill>
              </a:rPr>
              <a:t>самодельной </a:t>
            </a:r>
            <a:r>
              <a:rPr lang="ru-RU" sz="2000" dirty="0">
                <a:solidFill>
                  <a:srgbClr val="6C0000"/>
                </a:solidFill>
              </a:rPr>
              <a:t>игрушки.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94489"/>
            <a:ext cx="3443171" cy="416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36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619672" y="404663"/>
            <a:ext cx="68099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6C0000"/>
                </a:solidFill>
              </a:rPr>
              <a:t>Кукла для древних славян была воплощением </a:t>
            </a:r>
            <a:r>
              <a:rPr lang="ru-RU" sz="2400" dirty="0" smtClean="0">
                <a:solidFill>
                  <a:srgbClr val="6C0000"/>
                </a:solidFill>
              </a:rPr>
              <a:t> "</a:t>
            </a:r>
            <a:r>
              <a:rPr lang="ru-RU" sz="2400" dirty="0">
                <a:solidFill>
                  <a:srgbClr val="6C0000"/>
                </a:solidFill>
              </a:rPr>
              <a:t>чистой" </a:t>
            </a:r>
            <a:r>
              <a:rPr lang="ru-RU" sz="2400" dirty="0" smtClean="0">
                <a:solidFill>
                  <a:srgbClr val="6C0000"/>
                </a:solidFill>
              </a:rPr>
              <a:t>силы</a:t>
            </a:r>
            <a:r>
              <a:rPr lang="ru-RU" sz="2400" dirty="0">
                <a:solidFill>
                  <a:srgbClr val="6C0000"/>
                </a:solidFill>
              </a:rPr>
              <a:t>, добра и любви. Все они - безлики, ведь </a:t>
            </a:r>
            <a:r>
              <a:rPr lang="ru-RU" sz="2400" dirty="0" smtClean="0">
                <a:solidFill>
                  <a:srgbClr val="6C0000"/>
                </a:solidFill>
              </a:rPr>
              <a:t>согласно поверью </a:t>
            </a:r>
            <a:r>
              <a:rPr lang="ru-RU" sz="2400" dirty="0">
                <a:solidFill>
                  <a:srgbClr val="6C0000"/>
                </a:solidFill>
              </a:rPr>
              <a:t>именно в лицо вселяется злой дух </a:t>
            </a:r>
            <a:r>
              <a:rPr lang="ru-RU" sz="2400" dirty="0" err="1" smtClean="0">
                <a:solidFill>
                  <a:srgbClr val="6C0000"/>
                </a:solidFill>
              </a:rPr>
              <a:t>Анчутка</a:t>
            </a:r>
            <a:r>
              <a:rPr lang="ru-RU" sz="2400" dirty="0">
                <a:solidFill>
                  <a:srgbClr val="6C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3" y="2059286"/>
            <a:ext cx="5339441" cy="43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00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69368" y="836712"/>
            <a:ext cx="68099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C0000"/>
                </a:solidFill>
              </a:rPr>
              <a:t>Материалы для изготовления куклы брали </a:t>
            </a:r>
            <a:r>
              <a:rPr lang="ru-RU" sz="2400" dirty="0">
                <a:solidFill>
                  <a:srgbClr val="6C0000"/>
                </a:solidFill>
              </a:rPr>
              <a:t>разные: мох, бересту, прутья, лыко, </a:t>
            </a:r>
            <a:r>
              <a:rPr lang="ru-RU" sz="2400" dirty="0" smtClean="0">
                <a:solidFill>
                  <a:srgbClr val="6C0000"/>
                </a:solidFill>
              </a:rPr>
              <a:t>мочало</a:t>
            </a:r>
            <a:r>
              <a:rPr lang="ru-RU" sz="2400" dirty="0">
                <a:solidFill>
                  <a:srgbClr val="6C0000"/>
                </a:solidFill>
              </a:rPr>
              <a:t>, тряпки, даже обычное полено могли нарядить куклой. </a:t>
            </a:r>
          </a:p>
          <a:p>
            <a:r>
              <a:rPr lang="ru-RU" sz="2400" dirty="0">
                <a:solidFill>
                  <a:srgbClr val="6C0000"/>
                </a:solidFill>
              </a:rPr>
              <a:t>Интересные куклы получались из соломы. Назывались они </a:t>
            </a:r>
            <a:r>
              <a:rPr lang="ru-RU" sz="2400" dirty="0" smtClean="0">
                <a:solidFill>
                  <a:srgbClr val="6C0000"/>
                </a:solidFill>
              </a:rPr>
              <a:t>"</a:t>
            </a:r>
            <a:r>
              <a:rPr lang="ru-RU" sz="2400" dirty="0" err="1">
                <a:solidFill>
                  <a:srgbClr val="6C0000"/>
                </a:solidFill>
              </a:rPr>
              <a:t>стригушками</a:t>
            </a:r>
            <a:r>
              <a:rPr lang="ru-RU" sz="2400" dirty="0">
                <a:solidFill>
                  <a:srgbClr val="6C0000"/>
                </a:solidFill>
              </a:rPr>
              <a:t>".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368" y="3236812"/>
            <a:ext cx="6637538" cy="29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23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50626" y="548680"/>
            <a:ext cx="68099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C0000"/>
                </a:solidFill>
              </a:rPr>
              <a:t>В быту русской деревни тряпичная кукла </a:t>
            </a:r>
            <a:r>
              <a:rPr lang="ru-RU" sz="2400" dirty="0" smtClean="0">
                <a:solidFill>
                  <a:srgbClr val="6C0000"/>
                </a:solidFill>
              </a:rPr>
              <a:t>была </a:t>
            </a:r>
            <a:r>
              <a:rPr lang="ru-RU" sz="2400" dirty="0">
                <a:solidFill>
                  <a:srgbClr val="6C0000"/>
                </a:solidFill>
              </a:rPr>
              <a:t>наиболее </a:t>
            </a:r>
            <a:r>
              <a:rPr lang="ru-RU" sz="2400" dirty="0" smtClean="0">
                <a:solidFill>
                  <a:srgbClr val="6C0000"/>
                </a:solidFill>
              </a:rPr>
              <a:t>распространённой </a:t>
            </a:r>
            <a:r>
              <a:rPr lang="ru-RU" sz="2400" dirty="0">
                <a:solidFill>
                  <a:srgbClr val="6C0000"/>
                </a:solidFill>
              </a:rPr>
              <a:t>игрушкой. </a:t>
            </a:r>
            <a:r>
              <a:rPr lang="ru-RU" sz="2400" dirty="0" smtClean="0">
                <a:solidFill>
                  <a:srgbClr val="6C0000"/>
                </a:solidFill>
              </a:rPr>
              <a:t>Она </a:t>
            </a:r>
            <a:r>
              <a:rPr lang="ru-RU" sz="2400" dirty="0">
                <a:solidFill>
                  <a:srgbClr val="6C0000"/>
                </a:solidFill>
              </a:rPr>
              <a:t>была в каждой крестьянской семье. Да и </a:t>
            </a:r>
            <a:r>
              <a:rPr lang="ru-RU" sz="2400" dirty="0" smtClean="0">
                <a:solidFill>
                  <a:srgbClr val="6C0000"/>
                </a:solidFill>
              </a:rPr>
              <a:t>что удивительного </a:t>
            </a:r>
            <a:r>
              <a:rPr lang="ru-RU" sz="2400" dirty="0">
                <a:solidFill>
                  <a:srgbClr val="6C0000"/>
                </a:solidFill>
              </a:rPr>
              <a:t>– таких кукол дети </a:t>
            </a:r>
            <a:r>
              <a:rPr lang="ru-RU" sz="2400" dirty="0" smtClean="0">
                <a:solidFill>
                  <a:srgbClr val="6C0000"/>
                </a:solidFill>
              </a:rPr>
              <a:t> начинали </a:t>
            </a:r>
            <a:r>
              <a:rPr lang="ru-RU" sz="2400" dirty="0">
                <a:solidFill>
                  <a:srgbClr val="6C0000"/>
                </a:solidFill>
              </a:rPr>
              <a:t>«вертеть» с пяти лет.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04" y="2688932"/>
            <a:ext cx="6925494" cy="34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3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668290" y="548680"/>
            <a:ext cx="6809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C0000"/>
                </a:solidFill>
              </a:rPr>
              <a:t>Виды кукол</a:t>
            </a:r>
            <a:endParaRPr lang="ru-RU" sz="3200" b="1" dirty="0">
              <a:solidFill>
                <a:srgbClr val="6C0000"/>
              </a:solidFill>
            </a:endParaRPr>
          </a:p>
        </p:txBody>
      </p:sp>
      <p:sp>
        <p:nvSpPr>
          <p:cNvPr id="2" name="AutoShape 2" descr="http://%D1%8F%D0%B2%D1%8C-%D1%82%D0%B2.%D1%80%D1%84/wp-content/uploads/2015/09/kukls-1380x6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6349" y="1955527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6C0000"/>
                </a:solidFill>
              </a:rPr>
              <a:t>Обрядовые</a:t>
            </a:r>
            <a:endParaRPr lang="ru-RU" sz="2400" dirty="0">
              <a:solidFill>
                <a:srgbClr val="6C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9668" y="314933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6C0000"/>
                </a:solidFill>
              </a:rPr>
              <a:t>Игровые</a:t>
            </a:r>
            <a:endParaRPr lang="ru-RU" sz="2400" dirty="0">
              <a:solidFill>
                <a:srgbClr val="6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1901" y="1953822"/>
            <a:ext cx="174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err="1" smtClean="0">
                <a:solidFill>
                  <a:srgbClr val="6C0000"/>
                </a:solidFill>
              </a:rPr>
              <a:t>Обереговые</a:t>
            </a:r>
            <a:endParaRPr lang="ru-RU" sz="2400" dirty="0" smtClean="0">
              <a:solidFill>
                <a:srgbClr val="6C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417192"/>
            <a:ext cx="2192784" cy="27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165" y="3610995"/>
            <a:ext cx="2047820" cy="27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540" y="2417192"/>
            <a:ext cx="1941407" cy="26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>
            <a:endCxn id="3" idx="0"/>
          </p:cNvCxnSpPr>
          <p:nvPr/>
        </p:nvCxnSpPr>
        <p:spPr>
          <a:xfrm flipH="1">
            <a:off x="2716064" y="980728"/>
            <a:ext cx="1207864" cy="97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197" idx="2"/>
            <a:endCxn id="4" idx="0"/>
          </p:cNvCxnSpPr>
          <p:nvPr/>
        </p:nvCxnSpPr>
        <p:spPr>
          <a:xfrm>
            <a:off x="5073267" y="1133455"/>
            <a:ext cx="61808" cy="20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>
            <a:off x="6228184" y="1052736"/>
            <a:ext cx="1208059" cy="901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7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849941" y="476672"/>
            <a:ext cx="6809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C0000"/>
                </a:solidFill>
              </a:rPr>
              <a:t>Игровые куклы </a:t>
            </a:r>
            <a:r>
              <a:rPr lang="ru-RU" sz="2400" dirty="0" smtClean="0">
                <a:solidFill>
                  <a:srgbClr val="6C0000"/>
                </a:solidFill>
              </a:rPr>
              <a:t>делались для того, </a:t>
            </a:r>
          </a:p>
          <a:p>
            <a:pPr algn="ctr"/>
            <a:r>
              <a:rPr lang="ru-RU" sz="2400" dirty="0" smtClean="0">
                <a:solidFill>
                  <a:srgbClr val="6C0000"/>
                </a:solidFill>
              </a:rPr>
              <a:t>чтобы во </a:t>
            </a:r>
            <a:r>
              <a:rPr lang="ru-RU" sz="2400" dirty="0">
                <a:solidFill>
                  <a:srgbClr val="6C0000"/>
                </a:solidFill>
              </a:rPr>
              <a:t>время игры научить ребенка </a:t>
            </a:r>
            <a:r>
              <a:rPr lang="ru-RU" sz="2400" dirty="0" smtClean="0">
                <a:solidFill>
                  <a:srgbClr val="6C0000"/>
                </a:solidFill>
              </a:rPr>
              <a:t>жизни</a:t>
            </a:r>
            <a:r>
              <a:rPr lang="ru-RU" sz="2400" dirty="0">
                <a:solidFill>
                  <a:srgbClr val="6C0000"/>
                </a:solidFill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289" y="1484784"/>
            <a:ext cx="1530170" cy="20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9942" y="352501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Кукла нянюшка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500256"/>
            <a:ext cx="1036533" cy="200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3509538"/>
            <a:ext cx="186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столбушка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729" y="1484784"/>
            <a:ext cx="1504159" cy="200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325" y="3494066"/>
            <a:ext cx="202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smtClean="0">
                <a:solidFill>
                  <a:srgbClr val="6C0000"/>
                </a:solidFill>
              </a:rPr>
              <a:t>перевёртыш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818" y="4086404"/>
            <a:ext cx="1829541" cy="18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8122" y="5947962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пеленашка</a:t>
            </a: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231" y="4067914"/>
            <a:ext cx="1588529" cy="18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36924" y="5925130"/>
            <a:ext cx="157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Кукла скрутка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970" y="4067914"/>
            <a:ext cx="1410918" cy="18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6773" y="5948416"/>
            <a:ext cx="162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Кукла Купавка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31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90518" y="299927"/>
            <a:ext cx="6809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6C0000"/>
                </a:solidFill>
              </a:rPr>
              <a:t>Обереговые</a:t>
            </a:r>
            <a:r>
              <a:rPr lang="ru-RU" sz="2400" b="1" dirty="0" smtClean="0">
                <a:solidFill>
                  <a:srgbClr val="6C0000"/>
                </a:solidFill>
              </a:rPr>
              <a:t> куклы. </a:t>
            </a:r>
            <a:r>
              <a:rPr lang="ru-RU" sz="2400" dirty="0" smtClean="0">
                <a:solidFill>
                  <a:srgbClr val="6C0000"/>
                </a:solidFill>
              </a:rPr>
              <a:t>Наши </a:t>
            </a:r>
            <a:r>
              <a:rPr lang="ru-RU" sz="2400" dirty="0">
                <a:solidFill>
                  <a:srgbClr val="6C0000"/>
                </a:solidFill>
              </a:rPr>
              <a:t>предки считали, </a:t>
            </a:r>
            <a:endParaRPr lang="ru-RU" sz="2400" dirty="0" smtClean="0">
              <a:solidFill>
                <a:srgbClr val="6C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6C0000"/>
                </a:solidFill>
              </a:rPr>
              <a:t>чем искуснее </a:t>
            </a:r>
            <a:r>
              <a:rPr lang="ru-RU" sz="2400" dirty="0">
                <a:solidFill>
                  <a:srgbClr val="6C0000"/>
                </a:solidFill>
              </a:rPr>
              <a:t>сделан оберег, тем </a:t>
            </a:r>
            <a:r>
              <a:rPr lang="ru-RU" sz="2400" dirty="0" smtClean="0">
                <a:solidFill>
                  <a:srgbClr val="6C0000"/>
                </a:solidFill>
              </a:rPr>
              <a:t>большей силой</a:t>
            </a:r>
          </a:p>
          <a:p>
            <a:pPr algn="ctr"/>
            <a:r>
              <a:rPr lang="ru-RU" sz="2400" dirty="0" smtClean="0">
                <a:solidFill>
                  <a:srgbClr val="6C0000"/>
                </a:solidFill>
              </a:rPr>
              <a:t> </a:t>
            </a:r>
            <a:r>
              <a:rPr lang="ru-RU" sz="2400" dirty="0">
                <a:solidFill>
                  <a:srgbClr val="6C0000"/>
                </a:solidFill>
              </a:rPr>
              <a:t>он обладает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5772" y="3701472"/>
            <a:ext cx="2720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платочница</a:t>
            </a:r>
            <a:r>
              <a:rPr lang="ru-RU" dirty="0" smtClean="0">
                <a:solidFill>
                  <a:srgbClr val="6C0000"/>
                </a:solidFill>
              </a:rPr>
              <a:t> – </a:t>
            </a:r>
          </a:p>
          <a:p>
            <a:pPr algn="ctr"/>
            <a:r>
              <a:rPr lang="ru-RU" dirty="0" smtClean="0">
                <a:solidFill>
                  <a:srgbClr val="6C0000"/>
                </a:solidFill>
              </a:rPr>
              <a:t>оберег женского здоровья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3701472"/>
            <a:ext cx="2138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зернушка</a:t>
            </a:r>
            <a:r>
              <a:rPr lang="ru-RU" dirty="0" smtClean="0">
                <a:solidFill>
                  <a:srgbClr val="6C0000"/>
                </a:solidFill>
              </a:rPr>
              <a:t> – </a:t>
            </a:r>
          </a:p>
          <a:p>
            <a:pPr lvl="0" algn="ctr"/>
            <a:r>
              <a:rPr lang="ru-RU" dirty="0" smtClean="0">
                <a:solidFill>
                  <a:srgbClr val="6C0000"/>
                </a:solidFill>
              </a:rPr>
              <a:t>оберег </a:t>
            </a:r>
            <a:r>
              <a:rPr lang="ru-RU" dirty="0">
                <a:solidFill>
                  <a:srgbClr val="6C0000"/>
                </a:solidFill>
              </a:rPr>
              <a:t>на </a:t>
            </a:r>
            <a:r>
              <a:rPr lang="ru-RU" dirty="0" smtClean="0">
                <a:solidFill>
                  <a:srgbClr val="6C0000"/>
                </a:solidFill>
              </a:rPr>
              <a:t>сытость и</a:t>
            </a:r>
          </a:p>
          <a:p>
            <a:pPr lvl="0" algn="ctr"/>
            <a:r>
              <a:rPr lang="ru-RU" dirty="0" smtClean="0">
                <a:solidFill>
                  <a:srgbClr val="6C0000"/>
                </a:solidFill>
              </a:rPr>
              <a:t> </a:t>
            </a:r>
            <a:r>
              <a:rPr lang="ru-RU" dirty="0">
                <a:solidFill>
                  <a:srgbClr val="6C0000"/>
                </a:solidFill>
              </a:rPr>
              <a:t>достаток в </a:t>
            </a:r>
            <a:r>
              <a:rPr lang="ru-RU" dirty="0" smtClean="0">
                <a:solidFill>
                  <a:srgbClr val="6C0000"/>
                </a:solidFill>
              </a:rPr>
              <a:t>доме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6440" y="5085184"/>
            <a:ext cx="25176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6C0000"/>
                </a:solidFill>
              </a:rPr>
              <a:t>Кукла </a:t>
            </a:r>
            <a:r>
              <a:rPr lang="ru-RU" dirty="0" err="1" smtClean="0">
                <a:solidFill>
                  <a:srgbClr val="6C0000"/>
                </a:solidFill>
              </a:rPr>
              <a:t>берегиня</a:t>
            </a:r>
            <a:r>
              <a:rPr lang="ru-RU" dirty="0" smtClean="0">
                <a:solidFill>
                  <a:srgbClr val="6C0000"/>
                </a:solidFill>
              </a:rPr>
              <a:t> </a:t>
            </a:r>
            <a:r>
              <a:rPr lang="ru-RU" dirty="0">
                <a:solidFill>
                  <a:srgbClr val="6C0000"/>
                </a:solidFill>
              </a:rPr>
              <a:t>сна </a:t>
            </a:r>
            <a:r>
              <a:rPr lang="ru-RU" dirty="0" smtClean="0">
                <a:solidFill>
                  <a:srgbClr val="6C0000"/>
                </a:solidFill>
              </a:rPr>
              <a:t>–</a:t>
            </a:r>
          </a:p>
          <a:p>
            <a:pPr algn="ctr"/>
            <a:r>
              <a:rPr lang="ru-RU" dirty="0" smtClean="0">
                <a:solidFill>
                  <a:srgbClr val="6C0000"/>
                </a:solidFill>
              </a:rPr>
              <a:t>охраняет сон, для детей</a:t>
            </a:r>
          </a:p>
          <a:p>
            <a:pPr algn="ctr"/>
            <a:r>
              <a:rPr lang="ru-RU" dirty="0" smtClean="0">
                <a:solidFill>
                  <a:srgbClr val="6C0000"/>
                </a:solidFill>
              </a:rPr>
              <a:t> </a:t>
            </a:r>
            <a:r>
              <a:rPr lang="ru-RU" dirty="0">
                <a:solidFill>
                  <a:srgbClr val="6C0000"/>
                </a:solidFill>
              </a:rPr>
              <a:t>и </a:t>
            </a:r>
            <a:r>
              <a:rPr lang="ru-RU" dirty="0" smtClean="0">
                <a:solidFill>
                  <a:srgbClr val="6C0000"/>
                </a:solidFill>
              </a:rPr>
              <a:t>взрослых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776" y="1628800"/>
            <a:ext cx="2300160" cy="21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623283"/>
            <a:ext cx="2222733" cy="207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486303"/>
            <a:ext cx="1959675" cy="19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0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339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belyiiv@yandex.ru</cp:lastModifiedBy>
  <cp:revision>35</cp:revision>
  <dcterms:created xsi:type="dcterms:W3CDTF">2014-08-08T16:01:14Z</dcterms:created>
  <dcterms:modified xsi:type="dcterms:W3CDTF">2021-01-27T14:27:20Z</dcterms:modified>
</cp:coreProperties>
</file>