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234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041-594B-492D-A891-77CD997F655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6E4-ECA3-4C75-9AC8-99BE419E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4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041-594B-492D-A891-77CD997F655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6E4-ECA3-4C75-9AC8-99BE419E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9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041-594B-492D-A891-77CD997F655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6E4-ECA3-4C75-9AC8-99BE419E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8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041-594B-492D-A891-77CD997F655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6E4-ECA3-4C75-9AC8-99BE419E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5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041-594B-492D-A891-77CD997F655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6E4-ECA3-4C75-9AC8-99BE419E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9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041-594B-492D-A891-77CD997F655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6E4-ECA3-4C75-9AC8-99BE419E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3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041-594B-492D-A891-77CD997F655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6E4-ECA3-4C75-9AC8-99BE419E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19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041-594B-492D-A891-77CD997F655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6E4-ECA3-4C75-9AC8-99BE419E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5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041-594B-492D-A891-77CD997F655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6E4-ECA3-4C75-9AC8-99BE419E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1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041-594B-492D-A891-77CD997F655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6E4-ECA3-4C75-9AC8-99BE419E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97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041-594B-492D-A891-77CD997F655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6E4-ECA3-4C75-9AC8-99BE419E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6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7041-594B-492D-A891-77CD997F655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906E4-ECA3-4C75-9AC8-99BE419E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4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agiraclub.ru/images/bagiraclub/2016/11/metodika_razvitiya_rechi_detey_doshkolnogo_vozrasta.jpg.crop_displ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20"/>
            <a:ext cx="2132191" cy="153974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0888" y="251520"/>
            <a:ext cx="44910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             </a:t>
            </a:r>
            <a:r>
              <a:rPr lang="ru-RU" sz="1600" b="1" dirty="0" smtClean="0"/>
              <a:t>Консультация для </a:t>
            </a:r>
            <a:r>
              <a:rPr lang="ru-RU" sz="1600" b="1" dirty="0" smtClean="0"/>
              <a:t>педагогов и родителей</a:t>
            </a:r>
            <a:endParaRPr lang="ru-RU" sz="1600" b="1" dirty="0" smtClean="0"/>
          </a:p>
          <a:p>
            <a:r>
              <a:rPr lang="ru-RU" sz="1600" b="1" dirty="0" smtClean="0"/>
              <a:t>«Контроль над звукопроизношением детей </a:t>
            </a:r>
          </a:p>
          <a:p>
            <a:r>
              <a:rPr lang="ru-RU" sz="1600" b="1" dirty="0" smtClean="0"/>
              <a:t>в спонтанной речи, на занятиях и во время</a:t>
            </a:r>
          </a:p>
          <a:p>
            <a:r>
              <a:rPr lang="ru-RU" sz="1600" b="1" dirty="0" smtClean="0"/>
              <a:t>режимных моментов»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20887" y="1328738"/>
            <a:ext cx="4083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Залогом успеха при логопедическом </a:t>
            </a:r>
            <a:r>
              <a:rPr lang="ru-RU" sz="1400" dirty="0" smtClean="0"/>
              <a:t> воздействии </a:t>
            </a:r>
          </a:p>
          <a:p>
            <a:r>
              <a:rPr lang="ru-RU" sz="1400" dirty="0" smtClean="0"/>
              <a:t>является </a:t>
            </a:r>
            <a:r>
              <a:rPr lang="ru-RU" sz="1400" dirty="0"/>
              <a:t>создание благоприятных условий для </a:t>
            </a:r>
            <a:endParaRPr lang="ru-RU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-36577" y="1780428"/>
            <a:ext cx="7015767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преодоления недостатков произношения: тесного эмоционального контакта между </a:t>
            </a:r>
          </a:p>
          <a:p>
            <a:r>
              <a:rPr lang="ru-RU" sz="1400" dirty="0" smtClean="0"/>
              <a:t>логопедом, воспитателем и ребёнком, интересной формы организации занятий, </a:t>
            </a:r>
          </a:p>
          <a:p>
            <a:r>
              <a:rPr lang="ru-RU" sz="1400" dirty="0" smtClean="0"/>
              <a:t>разнообразного сочетания специальных приёмов работы, позволяющих избежать </a:t>
            </a:r>
          </a:p>
          <a:p>
            <a:r>
              <a:rPr lang="ru-RU" sz="1400" dirty="0" smtClean="0"/>
              <a:t>утомления и, конечно же, систематической и совместной работы логопеда, воспитателя </a:t>
            </a:r>
          </a:p>
          <a:p>
            <a:r>
              <a:rPr lang="ru-RU" sz="1400" dirty="0" smtClean="0"/>
              <a:t>и родителей!</a:t>
            </a:r>
          </a:p>
          <a:p>
            <a:r>
              <a:rPr lang="ru-RU" sz="1400" dirty="0" smtClean="0"/>
              <a:t>Правильно произносимый звук ребёнком – это для него новый звук, который становится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для него своим и окончательно </a:t>
            </a:r>
            <a:r>
              <a:rPr lang="ru-RU" sz="1400" dirty="0" smtClean="0"/>
              <a:t>вытесняет </a:t>
            </a:r>
            <a:r>
              <a:rPr lang="ru-RU" sz="1400" dirty="0"/>
              <a:t>прежнюю дефектную артикуляцию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Автоматизации </a:t>
            </a:r>
            <a:r>
              <a:rPr lang="ru-RU" sz="1400" dirty="0"/>
              <a:t>звука </a:t>
            </a:r>
            <a:r>
              <a:rPr lang="ru-RU" sz="1400" dirty="0" smtClean="0"/>
              <a:t>считается законченной </a:t>
            </a:r>
            <a:r>
              <a:rPr lang="ru-RU" sz="1400" dirty="0"/>
              <a:t>лишь тогда, когда ребенок овладеет </a:t>
            </a:r>
            <a:endParaRPr lang="ru-RU" sz="1400" dirty="0" smtClean="0"/>
          </a:p>
          <a:p>
            <a:r>
              <a:rPr lang="ru-RU" sz="1400" dirty="0" smtClean="0"/>
              <a:t>навыком </a:t>
            </a:r>
            <a:r>
              <a:rPr lang="ru-RU" sz="1400" dirty="0"/>
              <a:t>правильного произнесения нового звука в </a:t>
            </a:r>
            <a:r>
              <a:rPr lang="ru-RU" sz="1400" u="sng" dirty="0"/>
              <a:t>обычной разговорной речи</a:t>
            </a:r>
            <a:r>
              <a:rPr lang="ru-RU" sz="1400" u="sng" dirty="0" smtClean="0"/>
              <a:t>.</a:t>
            </a:r>
          </a:p>
          <a:p>
            <a:r>
              <a:rPr lang="ru-RU" sz="1400" i="1" dirty="0" smtClean="0"/>
              <a:t>Но часто  многие </a:t>
            </a:r>
            <a:r>
              <a:rPr lang="ru-RU" sz="1400" i="1" dirty="0"/>
              <a:t>дети, уже овладевшие правильным произношением звука, </a:t>
            </a:r>
            <a:endParaRPr lang="ru-RU" sz="1400" i="1" dirty="0" smtClean="0"/>
          </a:p>
          <a:p>
            <a:r>
              <a:rPr lang="ru-RU" sz="1400" i="1" u="sng" dirty="0" smtClean="0"/>
              <a:t>не</a:t>
            </a:r>
            <a:r>
              <a:rPr lang="ru-RU" sz="1400" i="1" u="sng" dirty="0"/>
              <a:t> употребляют его в своей самостоятельной речи</a:t>
            </a:r>
            <a:r>
              <a:rPr lang="ru-RU" sz="1400" dirty="0" smtClean="0"/>
              <a:t>. </a:t>
            </a:r>
            <a:r>
              <a:rPr lang="ru-RU" sz="1400" dirty="0"/>
              <a:t> Навык самоконтроля у детей </a:t>
            </a:r>
            <a:endParaRPr lang="ru-RU" sz="1400" dirty="0" smtClean="0"/>
          </a:p>
          <a:p>
            <a:r>
              <a:rPr lang="ru-RU" sz="1400" dirty="0" smtClean="0"/>
              <a:t>формируется </a:t>
            </a:r>
            <a:r>
              <a:rPr lang="ru-RU" sz="1400" dirty="0"/>
              <a:t>только к началу обучения в школе, поэтому сами контролировать себя они </a:t>
            </a:r>
            <a:endParaRPr lang="ru-RU" sz="1400" dirty="0" smtClean="0"/>
          </a:p>
          <a:p>
            <a:r>
              <a:rPr lang="ru-RU" sz="1400" dirty="0" smtClean="0"/>
              <a:t>не </a:t>
            </a:r>
            <a:r>
              <a:rPr lang="ru-RU" sz="1400" dirty="0"/>
              <a:t>могут, им постоянно необходима </a:t>
            </a:r>
            <a:r>
              <a:rPr lang="ru-RU" sz="1400" dirty="0" smtClean="0"/>
              <a:t>помощь  логопеда - воспитателя  - </a:t>
            </a:r>
            <a:r>
              <a:rPr lang="ru-RU" sz="1400" dirty="0"/>
              <a:t>родителей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Поэтому необходим  постоянный </a:t>
            </a:r>
            <a:r>
              <a:rPr lang="ru-RU" sz="1400" dirty="0"/>
              <a:t>контроль всей речи ребенка в обычных жизненных </a:t>
            </a:r>
            <a:endParaRPr lang="ru-RU" sz="1400" dirty="0" smtClean="0"/>
          </a:p>
          <a:p>
            <a:r>
              <a:rPr lang="ru-RU" sz="1400" dirty="0" smtClean="0"/>
              <a:t>ситуациях</a:t>
            </a:r>
            <a:r>
              <a:rPr lang="ru-RU" sz="1400" dirty="0"/>
              <a:t>: </a:t>
            </a:r>
            <a:r>
              <a:rPr lang="ru-RU" sz="1400" u="sng" dirty="0"/>
              <a:t>неправильно произнесенный звук нужно каждый раз поправлять</a:t>
            </a:r>
            <a:r>
              <a:rPr lang="ru-RU" sz="1400" dirty="0"/>
              <a:t>.</a:t>
            </a:r>
          </a:p>
          <a:p>
            <a:endParaRPr lang="ru-RU" sz="1400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3" y="5220072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17" y="6444208"/>
            <a:ext cx="283818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777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94</Words>
  <Application>Microsoft Office PowerPoint</Application>
  <PresentationFormat>Экран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belyiiv@yandex.ru</dc:creator>
  <cp:lastModifiedBy>belyiiv@yandex.ru</cp:lastModifiedBy>
  <cp:revision>7</cp:revision>
  <dcterms:created xsi:type="dcterms:W3CDTF">2021-09-28T08:22:18Z</dcterms:created>
  <dcterms:modified xsi:type="dcterms:W3CDTF">2021-10-03T13:05:12Z</dcterms:modified>
</cp:coreProperties>
</file>