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8"/>
  </p:notesMasterIdLst>
  <p:sldIdLst>
    <p:sldId id="261" r:id="rId2"/>
    <p:sldId id="263" r:id="rId3"/>
    <p:sldId id="262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1BBF1-B92F-4F92-A96F-7B410F77818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AFBC6-E5DD-45E2-867E-10099D051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3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94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027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33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16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3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6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7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5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2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8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5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5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1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1034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9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3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1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2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7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9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6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591CE4-C0F3-4EB2-8088-439EEFC2E9DC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E92B57-A09D-44F1-854E-C679E5180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2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0.jp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6253" y="1782698"/>
            <a:ext cx="7766936" cy="1646302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Интерактивная игра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A82C2BB-3B7B-4FA0-81A4-224CA32B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0" y="291516"/>
            <a:ext cx="2176380" cy="216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AC1071D-43EF-4F53-9C8C-A361B2015BEF}"/>
              </a:ext>
            </a:extLst>
          </p:cNvPr>
          <p:cNvSpPr/>
          <p:nvPr/>
        </p:nvSpPr>
        <p:spPr>
          <a:xfrm>
            <a:off x="2784394" y="385238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AE7F7E-896D-4A3D-AA9B-9B98683BD93F}"/>
              </a:ext>
            </a:extLst>
          </p:cNvPr>
          <p:cNvSpPr txBox="1"/>
          <p:nvPr/>
        </p:nvSpPr>
        <p:spPr>
          <a:xfrm>
            <a:off x="1333697" y="3924167"/>
            <a:ext cx="75055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«Весенние цветочки»</a:t>
            </a:r>
          </a:p>
          <a:p>
            <a:pPr algn="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 Осипова Т.В.</a:t>
            </a:r>
          </a:p>
          <a:p>
            <a:pPr algn="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Соболева Т.Н. 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51774" y="1099458"/>
            <a:ext cx="11866055" cy="461554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МЕТОДИЧЕСКИЕ РЕКОМЕНДАЦИИ ДЛЯ </a:t>
            </a:r>
            <a:r>
              <a:rPr lang="ru-RU" b="1" dirty="0" smtClean="0"/>
              <a:t>РОДИТЕЛЕЙ: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sz="1400" dirty="0" smtClean="0"/>
              <a:t>ДЛЯ ИГРЫ НЕОБХОДИМО ИСПОЛЬЗОВАТЬ КОМПЬЮТЕР, НОУТБУК , МЫШКУ;</a:t>
            </a:r>
          </a:p>
          <a:p>
            <a:pPr>
              <a:buFontTx/>
              <a:buChar char="-"/>
            </a:pPr>
            <a:r>
              <a:rPr lang="ru-RU" sz="1400" dirty="0" smtClean="0"/>
              <a:t>ДЛЯ ЗАПУСКА ИГРЫ НАЖАТЬ </a:t>
            </a:r>
            <a:r>
              <a:rPr lang="en-US" sz="1800" b="1" dirty="0" smtClean="0"/>
              <a:t>F</a:t>
            </a:r>
            <a:r>
              <a:rPr lang="ru-RU" sz="1800" b="1" dirty="0" smtClean="0"/>
              <a:t>5</a:t>
            </a:r>
            <a:r>
              <a:rPr lang="ru-RU" sz="1400" dirty="0" smtClean="0"/>
              <a:t>, </a:t>
            </a:r>
            <a:r>
              <a:rPr lang="ru-RU" sz="1400" dirty="0" smtClean="0"/>
              <a:t>ЗАТЕМ НАЖИМАТЬ НА СТРЕЛОЧКУ И ДЕЙСТВОВАТЬ ПО ИНСТРУКЦИИ;</a:t>
            </a:r>
          </a:p>
          <a:p>
            <a:pPr>
              <a:buFontTx/>
              <a:buChar char="-"/>
            </a:pPr>
            <a:r>
              <a:rPr lang="ru-RU" sz="1400" dirty="0" smtClean="0"/>
              <a:t>ИСПОЛЬЗУЯ В РАБОТЕ ИНТЕРАКТИВНЫЕ ИГРЫ,НЕ СТОИТ ЗАБЫВАТЬ О СОБЛЮДЕНИИ САНИТАРНО-ГИГИЕНИЧЕСКИХ </a:t>
            </a:r>
            <a:r>
              <a:rPr lang="ru-RU" sz="1400" dirty="0" smtClean="0"/>
              <a:t>ТРЕБОВАНИЯХ по интерактивному оборудованию, игра  должна быть по продолжительности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b="1" dirty="0" smtClean="0"/>
              <a:t>НЕ </a:t>
            </a:r>
            <a:r>
              <a:rPr lang="ru-RU" sz="1400" b="1" dirty="0" smtClean="0"/>
              <a:t>БОЛЕЕ </a:t>
            </a:r>
            <a:r>
              <a:rPr lang="ru-RU" sz="1400" b="1" dirty="0" smtClean="0"/>
              <a:t>3 - 4 МИНУТ</a:t>
            </a: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dirty="0" smtClean="0"/>
              <a:t>ОБЯЗАТЕЛЬНО ИГРАТЬ ВСЛУХ (ПРЕДПОЛАГАЕМЫЕ ОТВЕТЫ РЕБЕНКА НАПИСАНЫ В СКОБКАХ)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0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878273" y="-986395"/>
            <a:ext cx="8055749" cy="27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Игра для детей 3 - 4 лет</a:t>
            </a:r>
            <a:endParaRPr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4906148" y="1824136"/>
            <a:ext cx="6187559" cy="477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142857"/>
            </a:pPr>
            <a:r>
              <a:rPr lang="ru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Цель:  </a:t>
            </a:r>
            <a:r>
              <a:rPr lang="ru-RU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формировать умение согласовывать числительные с существительными. </a:t>
            </a:r>
            <a:r>
              <a:rPr lang="ru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Закрепить представление о цвете.Совершенствовать умение различать один и много предметов.</a:t>
            </a:r>
            <a:endParaRPr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42857"/>
            </a:pPr>
            <a:r>
              <a:rPr lang="ru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Задачи:Закрепить понятие цвет,один много.</a:t>
            </a:r>
            <a:endParaRPr sz="1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42857"/>
            </a:pPr>
            <a:r>
              <a:rPr lang="ru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Формировать внимание, мышление, воображение</a:t>
            </a:r>
            <a:r>
              <a:rPr lang="ru" sz="2133" dirty="0">
                <a:solidFill>
                  <a:schemeClr val="tx1"/>
                </a:solidFill>
              </a:rPr>
              <a:t>.</a:t>
            </a:r>
            <a:endParaRPr sz="2133" dirty="0">
              <a:solidFill>
                <a:schemeClr val="tx1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27132" y="2556704"/>
            <a:ext cx="4282687" cy="30667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6DA0C85C-55E2-4A02-92F8-C9FAB35CE2AE}"/>
              </a:ext>
            </a:extLst>
          </p:cNvPr>
          <p:cNvSpPr/>
          <p:nvPr/>
        </p:nvSpPr>
        <p:spPr>
          <a:xfrm>
            <a:off x="10788242" y="6191075"/>
            <a:ext cx="610930" cy="411061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"/>
          <p:cNvSpPr txBox="1">
            <a:spLocks noGrp="1"/>
          </p:cNvSpPr>
          <p:nvPr>
            <p:ph type="body" idx="1"/>
          </p:nvPr>
        </p:nvSpPr>
        <p:spPr>
          <a:xfrm>
            <a:off x="531699" y="4709019"/>
            <a:ext cx="10168292" cy="19642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marL="0" indent="0">
              <a:buSzPct val="72000"/>
            </a:pPr>
            <a:r>
              <a:rPr lang="ru" sz="1400" b="1" dirty="0">
                <a:latin typeface="Book Antiqua" panose="02040602050305030304" pitchFamily="18" charset="0"/>
              </a:rPr>
              <a:t>Расставь цветы в вазы, щелкая мышкой по цветку. </a:t>
            </a:r>
            <a:r>
              <a:rPr lang="ru" sz="1400" b="1" dirty="0" smtClean="0">
                <a:latin typeface="Book Antiqua" panose="02040602050305030304" pitchFamily="18" charset="0"/>
              </a:rPr>
              <a:t>ПРОГОВОРИТЬ сколько </a:t>
            </a:r>
            <a:r>
              <a:rPr lang="ru" sz="1400" b="1" dirty="0">
                <a:latin typeface="Book Antiqua" panose="02040602050305030304" pitchFamily="18" charset="0"/>
              </a:rPr>
              <a:t>цветов в синей вазе</a:t>
            </a:r>
            <a:r>
              <a:rPr lang="en-US" sz="1400" b="1" dirty="0">
                <a:latin typeface="Book Antiqua" panose="02040602050305030304" pitchFamily="18" charset="0"/>
              </a:rPr>
              <a:t>? </a:t>
            </a:r>
            <a:r>
              <a:rPr lang="ru-RU" sz="1400" b="1" dirty="0" smtClean="0">
                <a:latin typeface="Book Antiqua" panose="02040602050305030304" pitchFamily="18" charset="0"/>
              </a:rPr>
              <a:t>(В СИНЕЙ ВАЗЕ ДВА СИНИХ ЦВЕТКА)</a:t>
            </a:r>
            <a:endParaRPr lang="ru-RU" sz="1400" b="1" dirty="0">
              <a:latin typeface="Book Antiqua" panose="02040602050305030304" pitchFamily="18" charset="0"/>
            </a:endParaRPr>
          </a:p>
          <a:p>
            <a:pPr marL="0" indent="0">
              <a:buSzPct val="72000"/>
            </a:pPr>
            <a:r>
              <a:rPr lang="ru-RU" sz="1400" b="1" dirty="0">
                <a:latin typeface="Book Antiqua" panose="02040602050305030304" pitchFamily="18" charset="0"/>
              </a:rPr>
              <a:t>Сколько в желтой вазе</a:t>
            </a:r>
            <a:r>
              <a:rPr lang="en-US" sz="1400" b="1" dirty="0" smtClean="0">
                <a:latin typeface="Book Antiqua" panose="02040602050305030304" pitchFamily="18" charset="0"/>
              </a:rPr>
              <a:t>?</a:t>
            </a:r>
            <a:r>
              <a:rPr lang="ru-RU" sz="1400" b="1" dirty="0" smtClean="0">
                <a:latin typeface="Book Antiqua" panose="02040602050305030304" pitchFamily="18" charset="0"/>
              </a:rPr>
              <a:t>(В ЖЕЛТОЙ ВАЗЕ ТРИ ЖЕЛТЫХ ЦВЕТОЧКА)</a:t>
            </a:r>
            <a:endParaRPr lang="ru" sz="1400" b="1" dirty="0">
              <a:latin typeface="Book Antiqua" panose="02040602050305030304" pitchFamily="18" charset="0"/>
            </a:endParaRPr>
          </a:p>
          <a:p>
            <a:pPr marL="0" indent="0">
              <a:buSzPct val="72000"/>
            </a:pPr>
            <a:r>
              <a:rPr lang="ru" sz="1400" b="1" dirty="0">
                <a:latin typeface="Book Antiqua" panose="02040602050305030304" pitchFamily="18" charset="0"/>
              </a:rPr>
              <a:t>Сколько цветов в красной </a:t>
            </a:r>
            <a:r>
              <a:rPr lang="ru" sz="1400" b="1" dirty="0" smtClean="0">
                <a:latin typeface="Book Antiqua" panose="02040602050305030304" pitchFamily="18" charset="0"/>
              </a:rPr>
              <a:t>ваЗЕ? (В КРАСНОЙ ВАЗЕ ОДИН КРАСНЫЙ ЦВЕТОК)</a:t>
            </a:r>
            <a:endParaRPr lang="ru" sz="1400" b="1" dirty="0">
              <a:latin typeface="Book Antiqua" panose="02040602050305030304" pitchFamily="18" charset="0"/>
            </a:endParaRPr>
          </a:p>
          <a:p>
            <a:pPr marL="0" indent="0">
              <a:buSzPct val="72000"/>
            </a:pPr>
            <a:r>
              <a:rPr lang="ru" sz="1400" b="1" dirty="0">
                <a:latin typeface="Book Antiqua" panose="02040602050305030304" pitchFamily="18" charset="0"/>
              </a:rPr>
              <a:t>Какой цветок остался без </a:t>
            </a:r>
            <a:r>
              <a:rPr lang="ru" sz="1400" b="1" dirty="0" smtClean="0">
                <a:latin typeface="Book Antiqua" panose="02040602050305030304" pitchFamily="18" charset="0"/>
              </a:rPr>
              <a:t>вазы?ПОЧЕМУ?(ЗЕЛЕНЫЙ-ДРУГОГО ЦВЕТА,НЕТ ЗЕЛЕНОЙ ВАЗЫ)</a:t>
            </a:r>
            <a:endParaRPr sz="1400" b="1" dirty="0">
              <a:latin typeface="Book Antiqua" panose="02040602050305030304" pitchFamily="18" charset="0"/>
            </a:endParaRPr>
          </a:p>
        </p:txBody>
      </p:sp>
      <p:sp>
        <p:nvSpPr>
          <p:cNvPr id="3" name="желтая ваза">
            <a:extLst>
              <a:ext uri="{FF2B5EF4-FFF2-40B4-BE49-F238E27FC236}">
                <a16:creationId xmlns:a16="http://schemas.microsoft.com/office/drawing/2014/main" xmlns="" id="{AAE85647-591A-254C-91A0-0977026E345E}"/>
              </a:ext>
            </a:extLst>
          </p:cNvPr>
          <p:cNvSpPr txBox="1"/>
          <p:nvPr/>
        </p:nvSpPr>
        <p:spPr>
          <a:xfrm>
            <a:off x="4876800" y="223701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400"/>
          </a:p>
        </p:txBody>
      </p:sp>
      <p:pic>
        <p:nvPicPr>
          <p:cNvPr id="10" name="синяя ваза"/>
          <p:cNvPicPr preferRelativeResize="0"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7679" l="10000" r="90000">
                        <a14:foregroundMark x1="35889" y1="4375" x2="64333" y2="3125"/>
                        <a14:foregroundMark x1="26222" y1="1607" x2="66000" y2="1964"/>
                        <a14:foregroundMark x1="66000" y1="1964" x2="70889" y2="3393"/>
                        <a14:foregroundMark x1="40556" y1="92143" x2="59333" y2="93125"/>
                        <a14:foregroundMark x1="44333" y1="97679" x2="65556" y2="96875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492009" y="3324859"/>
            <a:ext cx="1613688" cy="149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красная ваза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57" r="20693"/>
          <a:stretch/>
        </p:blipFill>
        <p:spPr>
          <a:xfrm>
            <a:off x="9838764" y="3135867"/>
            <a:ext cx="1446883" cy="161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желтая ваза"/>
          <p:cNvPicPr preferRelativeResize="0"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22" b="98111" l="10000" r="90000">
                        <a14:foregroundMark x1="49556" y1="5444" x2="49556" y2="5444"/>
                        <a14:foregroundMark x1="55333" y1="93778" x2="55333" y2="93778"/>
                        <a14:foregroundMark x1="46000" y1="98111" x2="46000" y2="9811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22871" y="3017095"/>
            <a:ext cx="1930443" cy="185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желтый цветок 1"/>
          <p:cNvPicPr preferRelativeResize="0"/>
          <p:nvPr/>
        </p:nvPicPr>
        <p:blipFill rotWithShape="1">
          <a:blip r:embed="rId8"/>
          <a:srcRect l="-6733" r="-8634"/>
          <a:stretch/>
        </p:blipFill>
        <p:spPr>
          <a:xfrm>
            <a:off x="6394153" y="741681"/>
            <a:ext cx="1134556" cy="8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красный цветок 1"/>
          <p:cNvPicPr preferRelativeResize="0"/>
          <p:nvPr/>
        </p:nvPicPr>
        <p:blipFill>
          <a:blip r:embed="rId9"/>
          <a:srcRect/>
          <a:stretch/>
        </p:blipFill>
        <p:spPr>
          <a:xfrm>
            <a:off x="8231794" y="549761"/>
            <a:ext cx="1197583" cy="98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синий цветок 1"/>
          <p:cNvPicPr preferRelativeResize="0"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35" b="95353" l="10000" r="90000">
                        <a14:foregroundMark x1="62381" y1="9135" x2="62381" y2="9135"/>
                        <a14:foregroundMark x1="40357" y1="9135" x2="40357" y2="9135"/>
                        <a14:foregroundMark x1="41786" y1="95353" x2="41786" y2="9535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0602" y="346951"/>
            <a:ext cx="1923876" cy="142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желтый цветок 3"/>
          <p:cNvPicPr preferRelativeResize="0"/>
          <p:nvPr/>
        </p:nvPicPr>
        <p:blipFill>
          <a:blip r:embed="rId8"/>
          <a:srcRect/>
          <a:stretch/>
        </p:blipFill>
        <p:spPr>
          <a:xfrm>
            <a:off x="8534401" y="1847847"/>
            <a:ext cx="894977" cy="8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желтый цветок 2"/>
          <p:cNvPicPr preferRelativeResize="0"/>
          <p:nvPr/>
        </p:nvPicPr>
        <p:blipFill>
          <a:blip r:embed="rId8"/>
          <a:srcRect/>
          <a:stretch/>
        </p:blipFill>
        <p:spPr>
          <a:xfrm>
            <a:off x="3363354" y="1166877"/>
            <a:ext cx="1103017" cy="99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синий цветок 2"/>
          <p:cNvPicPr preferRelativeResize="0"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09" b="95192" l="10000" r="90000">
                        <a14:foregroundMark x1="40952" y1="8654" x2="40952" y2="8654"/>
                        <a14:foregroundMark x1="59048" y1="5929" x2="59048" y2="5929"/>
                        <a14:foregroundMark x1="42976" y1="92949" x2="42976" y2="92949"/>
                        <a14:foregroundMark x1="61071" y1="93590" x2="61071" y2="93590"/>
                        <a14:foregroundMark x1="41786" y1="95192" x2="41786" y2="95192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876800" y="525708"/>
            <a:ext cx="1106923" cy="82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зеленый цветок"/>
          <p:cNvPicPr preferRelativeResize="0"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082" b="96173" l="10000" r="90000">
                        <a14:foregroundMark x1="49130" y1="7526" x2="49130" y2="7526"/>
                        <a14:foregroundMark x1="61196" y1="6760" x2="61196" y2="6760"/>
                        <a14:foregroundMark x1="51957" y1="4209" x2="51957" y2="4209"/>
                        <a14:foregroundMark x1="55543" y1="93750" x2="55543" y2="93750"/>
                        <a14:foregroundMark x1="44130" y1="96173" x2="44130" y2="9617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35748" y="688077"/>
            <a:ext cx="1163424" cy="9914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0F2F220-9327-4F72-A50C-1FDA191B2F02}"/>
              </a:ext>
            </a:extLst>
          </p:cNvPr>
          <p:cNvSpPr/>
          <p:nvPr/>
        </p:nvSpPr>
        <p:spPr>
          <a:xfrm>
            <a:off x="10788242" y="6191075"/>
            <a:ext cx="610930" cy="411061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0.00034 0.03642 0.00052 0.07284 0.00086 0.10926 C 0.00138 0.14599 0.00225 0.21327 0.01562 0.24784 C 0.01736 0.25741 0.02152 0.27037 0.02569 0.27716 C 0.02725 0.2858 0.0302 0.29352 0.03385 0.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46914E-7 C -0.00121 0.02685 -0.00087 0.06389 -0.00955 0.08765 C -0.01111 0.09599 -0.0125 0.10432 -0.01493 0.11204 C -0.0158 0.11543 -0.01823 0.12191 -0.01823 0.12222 C -0.01944 0.12932 -0.02205 0.13488 -0.0243 0.14136 C -0.02552 0.14475 -0.02778 0.15093 -0.02778 0.15123 C -0.02951 0.16049 -0.02725 0.15123 -0.03125 0.16049 C -0.03437 0.16821 -0.03524 0.17346 -0.03906 0.1787 C -0.0408 0.18765 -0.03889 0.17901 -0.04253 0.18827 C -0.04757 0.2 -0.04357 0.1966 -0.04861 0.19969 C -0.04982 0.20679 -0.05538 0.21698 -0.05903 0.21944 C -0.06284 0.23025 -0.07031 0.23549 -0.07639 0.24198 C -0.08316 0.24907 -0.08802 0.2571 -0.09548 0.26142 C -0.10139 0.26914 -0.10937 0.27099 -0.11632 0.27438 C -0.14635 0.29012 -0.17604 0.2929 -0.20729 0.29414 C -0.20989 0.29475 -0.21232 0.29506 -0.21493 0.29568 C -0.21614 0.29599 -0.21736 0.29691 -0.2184 0.29722 C -0.22222 0.29846 -0.22968 0.30062 -0.22968 0.30093 " pathEditMode="relative" rAng="0" ptsTypes="AAAAAAAAAAAAAAAA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93827E-7 C -0.0033 0.01914 -0.00851 0.03735 -0.01476 0.0537 C -0.01858 0.06358 -0.0217 0.07469 -0.02743 0.08148 C -0.02882 0.08827 -0.03143 0.08889 -0.03386 0.09444 C -0.03976 0.10802 -0.03507 0.10093 -0.04028 0.10772 C -0.04202 0.11574 -0.04636 0.12562 -0.05052 0.13056 C -0.05434 0.14043 -0.05625 0.15 -0.05955 0.15988 C -0.06059 0.16327 -0.06337 0.16944 -0.06337 0.16975 C -0.06493 0.17839 -0.06528 0.18735 -0.06979 0.19228 C -0.07101 0.19938 -0.07205 0.20648 -0.07344 0.21358 C -0.07413 0.21697 -0.07622 0.22346 -0.07622 0.22376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1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C 0.00087 0.0176 0.00017 0.03611 0.0092 0.04722 C 0.01076 0.05618 0.01406 0.06482 0.0184 0.07006 C 0.02066 0.07562 0.02205 0.07747 0.02569 0.07963 C 0.02847 0.08704 0.03437 0.0926 0.03854 0.09784 C 0.04236 0.10247 0.04305 0.11142 0.04774 0.11389 C 0.05069 0.12161 0.05382 0.12006 0.05781 0.12716 C 0.06111 0.13303 0.06701 0.14229 0.07152 0.14506 C 0.08107 0.16204 0.09514 0.17006 0.10746 0.17778 C 0.11128 0.18025 0.11475 0.18395 0.1184 0.18735 C 0.121 0.18951 0.12656 0.19229 0.12656 0.1926 C 0.12951 0.19599 0.13472 0.20062 0.13854 0.20062 " pathEditMode="relative" rAng="0" ptsTypes="AAAAAAAAA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3827E-6 C -0.00278 0.00833 -0.00503 0.01759 -0.00903 0.02345 C -0.01302 0.0358 -0.00798 0.02191 -0.01319 0.03179 C -0.01614 0.03765 -0.0184 0.04506 -0.02205 0.0503 C -0.02465 0.0574 -0.02778 0.05987 -0.03125 0.06388 C -0.03854 0.07253 -0.04514 0.08703 -0.0533 0.09228 C -0.05712 0.09753 -0.06198 0.10246 -0.06649 0.10586 C -0.06805 0.10709 -0.07135 0.10895 -0.07135 0.10925 C -0.07552 0.11512 -0.07986 0.11512 -0.08437 0.11759 C -0.09791 0.125 -0.11163 0.12592 -0.12535 0.12746 C -0.14705 0.12654 -0.15816 0.12962 -0.17552 0.12283 C -0.17899 0.12006 -0.1776 0.12067 -0.18281 0.11913 C -0.18767 0.1179 -0.19757 0.11574 -0.19757 0.11604 C -0.20364 0.11666 -0.21632 0.11419 -0.21962 0.12962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0.00833 0.00247 0.00434 0.00062 0.01197 0.00494 C 0.01284 0.00556 0.01475 0.00648 0.01475 0.00679 C 0.01979 0.01266 0.02534 0.02068 0.03125 0.02469 C 0.03402 0.02932 0.03593 0.0321 0.03958 0.03426 C 0.04392 0.03951 0.04878 0.04383 0.05329 0.04908 C 0.0552 0.05124 0.05885 0.05556 0.05885 0.05587 C 0.06093 0.06142 0.0677 0.06975 0.0717 0.07192 C 0.07795 0.07932 0.075 0.07716 0.07986 0.07994 C 0.08819 0.09013 0.09444 0.10741 0.10277 0.11759 C 0.10382 0.12222 0.10503 0.12778 0.10642 0.1321 C 0.10816 0.13735 0.11093 0.14136 0.11197 0.14692 C 0.11284 0.15216 0.11666 0.16111 0.11666 0.16111 C 0.11822 0.17068 0.11961 0.17747 0.12204 0.1858 C 0.12326 0.19074 0.12482 0.20062 0.12482 0.20093 C 0.12656 0.23117 0.13125 0.25988 0.13125 0.29043 " pathEditMode="relative" rAng="0" ptsTypes="AAAAAAAAAAAAAA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омашка"/>
          <p:cNvPicPr preferRelativeResize="0"/>
          <p:nvPr/>
        </p:nvPicPr>
        <p:blipFill>
          <a:blip r:embed="rId3"/>
          <a:srcRect/>
          <a:stretch/>
        </p:blipFill>
        <p:spPr>
          <a:xfrm>
            <a:off x="4877925" y="203200"/>
            <a:ext cx="1347747" cy="2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9028400" cy="849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SzPct val="88452"/>
            </a:pPr>
            <a:r>
              <a:rPr lang="ru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Посади много ромашек на лужайку,а одну поставь в вазу</a:t>
            </a:r>
            <a:r>
              <a:rPr lang="ru" sz="1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Щелкай мышкой по цветам.</a:t>
            </a:r>
            <a:r>
              <a:rPr lang="ru" sz="1400" b="1" dirty="0">
                <a:latin typeface="Book Antiqua" panose="02040602050305030304" pitchFamily="18" charset="0"/>
              </a:rPr>
              <a:t> </a:t>
            </a:r>
            <a:r>
              <a:rPr lang="ru" sz="1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Скажи</a:t>
            </a:r>
            <a:r>
              <a:rPr lang="ru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, сколько</a:t>
            </a:r>
            <a:r>
              <a:rPr lang="ru-RU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 ромашек на лужайке? </a:t>
            </a:r>
            <a:r>
              <a:rPr lang="ru-RU" sz="1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(НА ЛУЖАЙКЕ МНОГО РОМАШЕК)</a:t>
            </a:r>
            <a:endParaRPr lang="ru-RU" sz="1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>
              <a:buSzPct val="88452"/>
            </a:pPr>
            <a:r>
              <a:rPr lang="ru-RU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Сколько ромашек в вазе? (одна </a:t>
            </a:r>
            <a:r>
              <a:rPr lang="ru-RU" sz="1400" b="1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ромАШКА</a:t>
            </a:r>
            <a:r>
              <a:rPr lang="ru-RU" sz="1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В ВАЗЕ)</a:t>
            </a:r>
            <a:endParaRPr lang="ru-RU" sz="1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7" b="97490" l="1525" r="99492">
                        <a14:foregroundMark x1="8136" y1="46025" x2="8136" y2="46025"/>
                        <a14:foregroundMark x1="8305" y1="35565" x2="9322" y2="86611"/>
                        <a14:foregroundMark x1="9322" y1="86611" x2="22881" y2="98326"/>
                        <a14:foregroundMark x1="22881" y1="98326" x2="70169" y2="91213"/>
                        <a14:foregroundMark x1="70169" y1="91213" x2="81186" y2="63598"/>
                        <a14:foregroundMark x1="81186" y1="63598" x2="82881" y2="34310"/>
                        <a14:foregroundMark x1="82881" y1="34310" x2="82881" y2="34310"/>
                        <a14:foregroundMark x1="83559" y1="20084" x2="97458" y2="20921"/>
                        <a14:foregroundMark x1="70847" y1="97490" x2="99661" y2="91213"/>
                        <a14:foregroundMark x1="2203" y1="36402" x2="1525" y2="97071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96000" y="1839801"/>
            <a:ext cx="5966328" cy="35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4" b="92344" l="9954" r="89815">
                        <a14:foregroundMark x1="43287" y1="9844" x2="54861" y2="7813"/>
                        <a14:foregroundMark x1="43287" y1="92344" x2="59722" y2="89531"/>
                        <a14:foregroundMark x1="39120" y1="4844" x2="64583" y2="7187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08198" y="2897019"/>
            <a:ext cx="2204303" cy="254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омашки"/>
          <p:cNvPicPr preferRelativeResize="0"/>
          <p:nvPr/>
        </p:nvPicPr>
        <p:blipFill>
          <a:blip r:embed="rId8"/>
          <a:srcRect/>
          <a:stretch/>
        </p:blipFill>
        <p:spPr>
          <a:xfrm>
            <a:off x="3153829" y="2689267"/>
            <a:ext cx="2630516" cy="2748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486F5A2-259B-4499-8351-D1951D2B1604}"/>
              </a:ext>
            </a:extLst>
          </p:cNvPr>
          <p:cNvSpPr/>
          <p:nvPr/>
        </p:nvSpPr>
        <p:spPr>
          <a:xfrm>
            <a:off x="11040676" y="6149583"/>
            <a:ext cx="735724" cy="424734"/>
          </a:xfrm>
          <a:prstGeom prst="actionButtonForwardNex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33294 0.2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54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4138212" y="4917447"/>
            <a:ext cx="6540673" cy="172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ru" sz="6667" b="1" dirty="0">
                <a:solidFill>
                  <a:schemeClr val="accent4"/>
                </a:solidFill>
              </a:rPr>
              <a:t>Молодцы!</a:t>
            </a:r>
            <a:endParaRPr sz="6667" b="1" u="sng" dirty="0">
              <a:solidFill>
                <a:schemeClr val="accent4"/>
              </a:solidFill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8" b="92747" l="5981" r="89708">
                        <a14:foregroundMark x1="62726" y1="9394" x2="60779" y2="14625"/>
                        <a14:foregroundMark x1="70376" y1="7848" x2="77886" y2="10107"/>
                        <a14:foregroundMark x1="76912" y1="92747" x2="76912" y2="92747"/>
                        <a14:foregroundMark x1="12935" y1="55410" x2="21975" y2="73127"/>
                        <a14:foregroundMark x1="38248" y1="49465" x2="32684" y2="58026"/>
                        <a14:foregroundMark x1="46175" y1="43995" x2="41168" y2="53389"/>
                        <a14:foregroundMark x1="43115" y1="65398" x2="34075" y2="65398"/>
                        <a14:foregroundMark x1="5981" y1="59929" x2="5981" y2="59929"/>
                        <a14:backgroundMark x1="57858" y1="56480" x2="57858" y2="56480"/>
                        <a14:backgroundMark x1="25313" y1="59929" x2="25313" y2="5992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410903" y="219484"/>
            <a:ext cx="5831595" cy="5421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58</TotalTime>
  <Words>238</Words>
  <Application>Microsoft Office PowerPoint</Application>
  <PresentationFormat>Произвольный</PresentationFormat>
  <Paragraphs>23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Капля</vt:lpstr>
      <vt:lpstr>Интерактивная игра</vt:lpstr>
      <vt:lpstr>Презентация PowerPoint</vt:lpstr>
      <vt:lpstr>Игра для детей 3 - 4 лет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Татьяна Данилова</dc:creator>
  <cp:lastModifiedBy>Пользователь Windows</cp:lastModifiedBy>
  <cp:revision>11</cp:revision>
  <dcterms:created xsi:type="dcterms:W3CDTF">2022-04-14T11:37:47Z</dcterms:created>
  <dcterms:modified xsi:type="dcterms:W3CDTF">2022-04-19T02:12:38Z</dcterms:modified>
</cp:coreProperties>
</file>