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62" r:id="rId2"/>
    <p:sldId id="264" r:id="rId3"/>
    <p:sldId id="260" r:id="rId4"/>
    <p:sldId id="256" r:id="rId5"/>
    <p:sldId id="257" r:id="rId6"/>
    <p:sldId id="258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D9D"/>
    <a:srgbClr val="FFFFFF"/>
    <a:srgbClr val="D7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1" autoAdjust="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73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2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5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1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8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6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3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2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94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16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6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0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5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51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BB304-CFF7-459A-ABB8-97D7099B8B32}" type="datetimeFigureOut">
              <a:rPr lang="ru-RU" smtClean="0"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FBF3ED-FAB6-4667-9835-2DD89915F7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8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Интерактивная игра</a:t>
            </a:r>
            <a:br>
              <a:rPr lang="ru-RU" dirty="0"/>
            </a:br>
            <a:r>
              <a:rPr lang="ru-RU" dirty="0"/>
              <a:t>для средней группы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букеты цветов»</a:t>
            </a:r>
          </a:p>
          <a:p>
            <a:pPr algn="r"/>
            <a:r>
              <a:rPr lang="ru-RU" dirty="0"/>
              <a:t>Авторы: Войцешко О.М.</a:t>
            </a:r>
          </a:p>
          <a:p>
            <a:pPr algn="r"/>
            <a:r>
              <a:rPr lang="ru-RU" dirty="0"/>
              <a:t>Кильдяшова А.А.</a:t>
            </a:r>
          </a:p>
        </p:txBody>
      </p:sp>
      <p:sp>
        <p:nvSpPr>
          <p:cNvPr id="4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916803" y="5633931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слайд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2484" y="644030"/>
            <a:ext cx="919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Муниципальное бюджетное дошкольное  образовательное учреждение детский сад « Сказка»  </a:t>
            </a:r>
          </a:p>
        </p:txBody>
      </p:sp>
    </p:spTree>
    <p:extLst>
      <p:ext uri="{BB962C8B-B14F-4D97-AF65-F5344CB8AC3E}">
        <p14:creationId xmlns:p14="http://schemas.microsoft.com/office/powerpoint/2010/main" val="132877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30523" y="157301"/>
            <a:ext cx="12345046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Рекомендации для родителей</a:t>
            </a:r>
          </a:p>
          <a:p>
            <a:pPr marL="3543300" lvl="7" indent="-342900">
              <a:buAutoNum type="arabicPeriod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интерактивной игры нам потребуется компьютер или </a:t>
            </a:r>
          </a:p>
          <a:p>
            <a:pPr lvl="8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ноутбук, мышка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2. Чтобы запустить игру, нажмите клавишу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F5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3. Слайды перелистывать нажимая на стрелочку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4.  Играть с детьми можно не более 4-5 минут</a:t>
            </a:r>
          </a:p>
        </p:txBody>
      </p:sp>
      <p:sp>
        <p:nvSpPr>
          <p:cNvPr id="5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916803" y="5633931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слайд</a:t>
            </a:r>
          </a:p>
        </p:txBody>
      </p:sp>
    </p:spTree>
    <p:extLst>
      <p:ext uri="{BB962C8B-B14F-4D97-AF65-F5344CB8AC3E}">
        <p14:creationId xmlns:p14="http://schemas.microsoft.com/office/powerpoint/2010/main" val="144976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Цель:</a:t>
            </a:r>
            <a:br>
              <a:rPr lang="ru-RU" sz="3200" dirty="0"/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детей различать и называть полевые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садовые  цветы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НАД РАЗВИТИЕМ СВЯЗНОЙ РЕЧИ, ЗАКРЕПИТЬ УМЕНИЯ РАЗЛИЧАТЬ ПОЛЕВЫЕ И САДОВЫЕ ЦВЕТЫ;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АКТИВИЗИРОВАТЬ СЛОВАРЬ ДЕТЕЙ;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ЭСТЕТИЧЕСКОЕ ОТНОШЕНИЕ К ПРИРОДЕ.</a:t>
            </a:r>
          </a:p>
        </p:txBody>
      </p:sp>
      <p:sp>
        <p:nvSpPr>
          <p:cNvPr id="4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873669" y="5599425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слайд</a:t>
            </a:r>
          </a:p>
        </p:txBody>
      </p:sp>
    </p:spTree>
    <p:extLst>
      <p:ext uri="{BB962C8B-B14F-4D97-AF65-F5344CB8AC3E}">
        <p14:creationId xmlns:p14="http://schemas.microsoft.com/office/powerpoint/2010/main" val="339116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9B1F8-B817-4BDF-A135-C06815E361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96875"/>
            <a:ext cx="12392025" cy="1587500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>
                <a:solidFill>
                  <a:schemeClr val="accent5">
                    <a:lumMod val="75000"/>
                  </a:schemeClr>
                </a:solidFill>
              </a:rPr>
              <a:t>П р и в е т,  д р у г ! </a:t>
            </a:r>
            <a:br>
              <a:rPr lang="ru-RU" sz="3600" dirty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4113D-8486-4238-9564-DC9C3762F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68539" x2="27167" y2="78277"/>
                        <a14:foregroundMark x1="27167" y1="78277" x2="27167" y2="78277"/>
                        <a14:foregroundMark x1="35500" y1="70037" x2="35333" y2="70037"/>
                        <a14:foregroundMark x1="70667" y1="25843" x2="74667" y2="34457"/>
                        <a14:foregroundMark x1="74667" y1="34457" x2="73667" y2="38764"/>
                        <a14:foregroundMark x1="72000" y1="58989" x2="72000" y2="58989"/>
                        <a14:foregroundMark x1="73667" y1="55805" x2="73667" y2="55805"/>
                        <a14:foregroundMark x1="73667" y1="55805" x2="73667" y2="55805"/>
                        <a14:foregroundMark x1="73667" y1="55618" x2="69667" y2="59363"/>
                        <a14:foregroundMark x1="79111" y1="79688" x2="79167" y2="79963"/>
                        <a14:foregroundMark x1="77000" y1="69288" x2="77125" y2="69905"/>
                        <a14:foregroundMark x1="81239" y1="81460" x2="81500" y2="81648"/>
                        <a14:foregroundMark x1="79167" y1="79963" x2="81147" y2="81393"/>
                        <a14:foregroundMark x1="67884" y1="80751" x2="67955" y2="81300"/>
                        <a14:foregroundMark x1="66500" y1="70037" x2="66632" y2="71062"/>
                        <a14:foregroundMark x1="70390" y1="47138" x2="65545" y2="47976"/>
                        <a14:foregroundMark x1="59487" y1="47519" x2="57333" y2="46816"/>
                        <a14:foregroundMark x1="81724" y1="49834" x2="85667" y2="51311"/>
                        <a14:foregroundMark x1="75667" y1="47566" x2="77195" y2="48138"/>
                        <a14:foregroundMark x1="85667" y1="51311" x2="88833" y2="51124"/>
                        <a14:foregroundMark x1="85500" y1="51685" x2="89333" y2="50562"/>
                        <a14:foregroundMark x1="66333" y1="69476" x2="67833" y2="80712"/>
                        <a14:foregroundMark x1="67833" y1="80712" x2="68667" y2="82772"/>
                        <a14:foregroundMark x1="79218" y1="79197" x2="79500" y2="80337"/>
                        <a14:foregroundMark x1="77000" y1="70225" x2="78762" y2="77352"/>
                        <a14:foregroundMark x1="79500" y1="80337" x2="80167" y2="81461"/>
                        <a14:foregroundMark x1="35333" y1="70037" x2="35667" y2="79213"/>
                        <a14:foregroundMark x1="59500" y1="47566" x2="67000" y2="48315"/>
                        <a14:foregroundMark x1="77167" y1="48689" x2="81667" y2="50562"/>
                        <a14:foregroundMark x1="38333" y1="53933" x2="45000" y2="59551"/>
                        <a14:foregroundMark x1="24667" y1="60861" x2="29000" y2="57116"/>
                        <a14:foregroundMark x1="46167" y1="58614" x2="49333" y2="53184"/>
                        <a14:foregroundMark x1="45333" y1="60487" x2="45333" y2="60861"/>
                        <a14:foregroundMark x1="46000" y1="60861" x2="45333" y2="67041"/>
                        <a14:backgroundMark x1="79812" y1="46581" x2="79667" y2="46255"/>
                        <a14:backgroundMark x1="77618" y1="48073" x2="77333" y2="47753"/>
                        <a14:backgroundMark x1="77865" y1="47735" x2="76833" y2="47378"/>
                        <a14:backgroundMark x1="69667" y1="46255" x2="69500" y2="46816"/>
                        <a14:backgroundMark x1="77833" y1="69663" x2="77912" y2="69947"/>
                        <a14:backgroundMark x1="80500" y1="76966" x2="80833" y2="78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468" y="1917661"/>
            <a:ext cx="5715001" cy="5086350"/>
          </a:xfrm>
          <a:prstGeom prst="rect">
            <a:avLst/>
          </a:prstGeom>
        </p:spPr>
      </p:pic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AC14723D-A649-4D87-8825-81855AAD1672}"/>
              </a:ext>
            </a:extLst>
          </p:cNvPr>
          <p:cNvSpPr/>
          <p:nvPr/>
        </p:nvSpPr>
        <p:spPr>
          <a:xfrm>
            <a:off x="3568539" y="1355579"/>
            <a:ext cx="2512380" cy="15875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D75C78"/>
                </a:solidFill>
              </a:rPr>
              <a:t>Меня зовут Маша</a:t>
            </a:r>
            <a:endParaRPr lang="ru-RU" dirty="0">
              <a:solidFill>
                <a:srgbClr val="D75C78"/>
              </a:solidFill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41636595-1892-4A68-9661-DBE2589D0517}"/>
              </a:ext>
            </a:extLst>
          </p:cNvPr>
          <p:cNvSpPr/>
          <p:nvPr/>
        </p:nvSpPr>
        <p:spPr>
          <a:xfrm>
            <a:off x="7265691" y="1669978"/>
            <a:ext cx="2512380" cy="15875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3B6D9D"/>
                </a:solidFill>
              </a:rPr>
              <a:t>А меня зовут Паша</a:t>
            </a:r>
            <a:endParaRPr lang="ru-RU" dirty="0">
              <a:solidFill>
                <a:srgbClr val="3B6D9D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C088DAB-2D35-4A4A-8135-5E3800B3E0E0}"/>
              </a:ext>
            </a:extLst>
          </p:cNvPr>
          <p:cNvSpPr/>
          <p:nvPr/>
        </p:nvSpPr>
        <p:spPr>
          <a:xfrm>
            <a:off x="9072982" y="4389034"/>
            <a:ext cx="2388092" cy="5183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Нажми на стрелочку, чтобы продолжить</a:t>
            </a:r>
          </a:p>
        </p:txBody>
      </p:sp>
      <p:pic>
        <p:nvPicPr>
          <p:cNvPr id="3" name="f731b15834e3dd5">
            <a:hlinkClick r:id="" action="ppaction://media"/>
            <a:extLst>
              <a:ext uri="{FF2B5EF4-FFF2-40B4-BE49-F238E27FC236}">
                <a16:creationId xmlns:a16="http://schemas.microsoft.com/office/drawing/2014/main" id="{CA6938E9-150E-4AC3-BC73-74D75C7A8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6174" y="92075"/>
            <a:ext cx="609600" cy="609600"/>
          </a:xfrm>
          <a:prstGeom prst="rect">
            <a:avLst/>
          </a:prstGeom>
        </p:spPr>
      </p:pic>
      <p:sp>
        <p:nvSpPr>
          <p:cNvPr id="10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856418" y="5608052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слайд</a:t>
            </a:r>
          </a:p>
        </p:txBody>
      </p:sp>
    </p:spTree>
    <p:extLst>
      <p:ext uri="{BB962C8B-B14F-4D97-AF65-F5344CB8AC3E}">
        <p14:creationId xmlns:p14="http://schemas.microsoft.com/office/powerpoint/2010/main" val="13038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35A9B61-BC67-4392-9789-C01B4AF4C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68539" x2="27167" y2="78277"/>
                        <a14:foregroundMark x1="27167" y1="78277" x2="27167" y2="78277"/>
                        <a14:foregroundMark x1="35500" y1="70037" x2="35333" y2="70037"/>
                        <a14:foregroundMark x1="70667" y1="25843" x2="74667" y2="34457"/>
                        <a14:foregroundMark x1="74667" y1="34457" x2="73667" y2="38764"/>
                        <a14:foregroundMark x1="72000" y1="58989" x2="72000" y2="58989"/>
                        <a14:foregroundMark x1="73667" y1="55805" x2="73667" y2="55805"/>
                        <a14:foregroundMark x1="73667" y1="55805" x2="73667" y2="55805"/>
                        <a14:foregroundMark x1="73667" y1="55618" x2="69667" y2="59363"/>
                        <a14:foregroundMark x1="79111" y1="79688" x2="79167" y2="79963"/>
                        <a14:foregroundMark x1="77000" y1="69288" x2="77125" y2="69905"/>
                        <a14:foregroundMark x1="81239" y1="81460" x2="81500" y2="81648"/>
                        <a14:foregroundMark x1="79167" y1="79963" x2="81147" y2="81393"/>
                        <a14:foregroundMark x1="67884" y1="80751" x2="67955" y2="81300"/>
                        <a14:foregroundMark x1="66500" y1="70037" x2="66632" y2="71062"/>
                        <a14:foregroundMark x1="70390" y1="47138" x2="65545" y2="47976"/>
                        <a14:foregroundMark x1="59487" y1="47519" x2="57333" y2="46816"/>
                        <a14:foregroundMark x1="81724" y1="49834" x2="85667" y2="51311"/>
                        <a14:foregroundMark x1="75667" y1="47566" x2="77195" y2="48138"/>
                        <a14:foregroundMark x1="85667" y1="51311" x2="88833" y2="51124"/>
                        <a14:foregroundMark x1="85500" y1="51685" x2="89333" y2="50562"/>
                        <a14:foregroundMark x1="66333" y1="69476" x2="67833" y2="80712"/>
                        <a14:foregroundMark x1="67833" y1="80712" x2="68667" y2="82772"/>
                        <a14:foregroundMark x1="79218" y1="79197" x2="79500" y2="80337"/>
                        <a14:foregroundMark x1="77000" y1="70225" x2="78762" y2="77352"/>
                        <a14:foregroundMark x1="79500" y1="80337" x2="80167" y2="81461"/>
                        <a14:foregroundMark x1="35333" y1="70037" x2="35667" y2="79213"/>
                        <a14:foregroundMark x1="59500" y1="47566" x2="67000" y2="48315"/>
                        <a14:foregroundMark x1="77167" y1="48689" x2="81667" y2="50562"/>
                        <a14:foregroundMark x1="38333" y1="53933" x2="45000" y2="59551"/>
                        <a14:foregroundMark x1="24667" y1="60861" x2="29000" y2="57116"/>
                        <a14:foregroundMark x1="46167" y1="58614" x2="49333" y2="53184"/>
                        <a14:foregroundMark x1="45333" y1="60487" x2="45333" y2="60861"/>
                        <a14:foregroundMark x1="46000" y1="60861" x2="45333" y2="67041"/>
                        <a14:backgroundMark x1="79812" y1="46581" x2="79667" y2="46255"/>
                        <a14:backgroundMark x1="77618" y1="48073" x2="77333" y2="47753"/>
                        <a14:backgroundMark x1="77865" y1="47735" x2="76833" y2="47378"/>
                        <a14:backgroundMark x1="69667" y1="46255" x2="69500" y2="46816"/>
                        <a14:backgroundMark x1="77833" y1="69663" x2="77912" y2="69947"/>
                        <a14:backgroundMark x1="80500" y1="76966" x2="80833" y2="78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1" y="1635540"/>
            <a:ext cx="10299940" cy="45791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F6962B2C-934D-4822-9617-EF651F964FE1}"/>
              </a:ext>
            </a:extLst>
          </p:cNvPr>
          <p:cNvSpPr/>
          <p:nvPr/>
        </p:nvSpPr>
        <p:spPr>
          <a:xfrm>
            <a:off x="4149306" y="701675"/>
            <a:ext cx="3454370" cy="18677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Поможешь нам собрать букет для мамы?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40DC981A-2A17-47A7-8447-E9CD5F10A946}"/>
              </a:ext>
            </a:extLst>
          </p:cNvPr>
          <p:cNvSpPr/>
          <p:nvPr/>
        </p:nvSpPr>
        <p:spPr>
          <a:xfrm>
            <a:off x="8436399" y="701675"/>
            <a:ext cx="3089776" cy="16768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Да! У тебя всё получится!</a:t>
            </a:r>
          </a:p>
        </p:txBody>
      </p:sp>
      <p:pic>
        <p:nvPicPr>
          <p:cNvPr id="10" name="f731b15834e3dd5">
            <a:hlinkClick r:id="" action="ppaction://media"/>
            <a:extLst>
              <a:ext uri="{FF2B5EF4-FFF2-40B4-BE49-F238E27FC236}">
                <a16:creationId xmlns:a16="http://schemas.microsoft.com/office/drawing/2014/main" id="{B8E66BE0-8035-4A8A-A4C8-3C4BE83FA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6174" y="92075"/>
            <a:ext cx="609600" cy="609600"/>
          </a:xfrm>
          <a:prstGeom prst="rect">
            <a:avLst/>
          </a:prstGeom>
        </p:spPr>
      </p:pic>
      <p:sp>
        <p:nvSpPr>
          <p:cNvPr id="13" name="Стрелка влево 12">
            <a:hlinkClick r:id="" action="ppaction://hlinkshowjump?jump=previousslide"/>
          </p:cNvPr>
          <p:cNvSpPr/>
          <p:nvPr/>
        </p:nvSpPr>
        <p:spPr>
          <a:xfrm>
            <a:off x="646981" y="5730076"/>
            <a:ext cx="232446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previousslide"/>
              </a:rPr>
              <a:t>Предыдущий</a:t>
            </a:r>
            <a:r>
              <a:rPr lang="ru-RU" dirty="0"/>
              <a:t> слайд</a:t>
            </a:r>
          </a:p>
        </p:txBody>
      </p:sp>
      <p:sp>
        <p:nvSpPr>
          <p:cNvPr id="14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928026" y="5634669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</a:t>
            </a:r>
            <a:r>
              <a:rPr lang="ru-RU" dirty="0">
                <a:hlinkClick r:id="" action="ppaction://hlinkshowjump?jump=nextslide"/>
              </a:rPr>
              <a:t>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рзина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155" y="4010387"/>
            <a:ext cx="2130724" cy="1887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5615D-7CDE-487C-9595-85ECF0BC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в корзинку только полевые цветы. Назови какие цветы ты положил  корзинку?(одуванчик, мак, клевер, ромашка) Опиши  эти цветы ? ( одуванчик желтого цвета, имеет 2 цветка, листочки зеленые; у ромашки середина желтого цвета, лепестки белого ,цветок один; мак красного цвета, один)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не положил все цветы? ( я не положил в корзинку   другие цветы потому что они растут в саду, и им нужен уход)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3DD2F1-9FB2-4A27-B237-07E0AD44E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000" y1="68539" x2="27167" y2="78277"/>
                        <a14:foregroundMark x1="27167" y1="78277" x2="27167" y2="78277"/>
                        <a14:foregroundMark x1="35500" y1="70037" x2="35333" y2="70037"/>
                        <a14:foregroundMark x1="35333" y1="70037" x2="35667" y2="79213"/>
                        <a14:foregroundMark x1="38333" y1="53933" x2="45000" y2="59551"/>
                        <a14:foregroundMark x1="24667" y1="60861" x2="29000" y2="57116"/>
                        <a14:foregroundMark x1="46167" y1="58614" x2="49333" y2="53184"/>
                        <a14:foregroundMark x1="45333" y1="60487" x2="45333" y2="60861"/>
                        <a14:foregroundMark x1="46000" y1="60861" x2="45333" y2="67041"/>
                        <a14:backgroundMark x1="79812" y1="46581" x2="79667" y2="46255"/>
                        <a14:backgroundMark x1="77618" y1="48073" x2="77333" y2="47753"/>
                        <a14:backgroundMark x1="77865" y1="47735" x2="76833" y2="47378"/>
                        <a14:backgroundMark x1="69667" y1="46255" x2="69500" y2="46816"/>
                        <a14:backgroundMark x1="77833" y1="69663" x2="77912" y2="69947"/>
                        <a14:backgroundMark x1="80500" y1="76966" x2="80833" y2="78839"/>
                        <a14:backgroundMark x1="85500" y1="21161" x2="63167" y2="21910"/>
                        <a14:backgroundMark x1="63167" y1="21910" x2="50667" y2="34270"/>
                        <a14:backgroundMark x1="50667" y1="34270" x2="63500" y2="85768"/>
                        <a14:backgroundMark x1="63500" y1="85768" x2="81000" y2="88764"/>
                        <a14:backgroundMark x1="81000" y1="88764" x2="90833" y2="75843"/>
                        <a14:backgroundMark x1="90833" y1="75843" x2="89833" y2="38764"/>
                        <a14:backgroundMark x1="89833" y1="38764" x2="84333" y2="21348"/>
                        <a14:backgroundMark x1="83000" y1="21348" x2="61167" y2="23596"/>
                        <a14:backgroundMark x1="61167" y1="23596" x2="60167" y2="41573"/>
                        <a14:backgroundMark x1="60167" y1="41573" x2="65000" y2="55056"/>
                        <a14:backgroundMark x1="65000" y1="55056" x2="62333" y2="73034"/>
                        <a14:backgroundMark x1="62333" y1="73034" x2="71333" y2="85955"/>
                        <a14:backgroundMark x1="71333" y1="85955" x2="87500" y2="82959"/>
                        <a14:backgroundMark x1="87500" y1="82959" x2="82000" y2="65169"/>
                        <a14:backgroundMark x1="82000" y1="65169" x2="93833" y2="53745"/>
                        <a14:backgroundMark x1="93833" y1="53745" x2="84333" y2="43820"/>
                        <a14:backgroundMark x1="84333" y1="43820" x2="84333" y2="24345"/>
                        <a14:backgroundMark x1="84333" y1="24345" x2="68667" y2="25468"/>
                        <a14:backgroundMark x1="68667" y1="25468" x2="75333" y2="41199"/>
                        <a14:backgroundMark x1="75333" y1="41199" x2="62833" y2="47566"/>
                        <a14:backgroundMark x1="62833" y1="47566" x2="65500" y2="32959"/>
                        <a14:backgroundMark x1="65500" y1="32959" x2="77000" y2="25094"/>
                        <a14:backgroundMark x1="77000" y1="25094" x2="84500" y2="38577"/>
                        <a14:backgroundMark x1="84500" y1="38577" x2="72500" y2="44757"/>
                        <a14:backgroundMark x1="72500" y1="44757" x2="81167" y2="33708"/>
                        <a14:backgroundMark x1="81167" y1="33708" x2="67667" y2="39513"/>
                        <a14:backgroundMark x1="67667" y1="39513" x2="77833" y2="49625"/>
                        <a14:backgroundMark x1="77833" y1="49625" x2="91500" y2="50000"/>
                        <a14:backgroundMark x1="91500" y1="50000" x2="75333" y2="53184"/>
                        <a14:backgroundMark x1="75333" y1="53184" x2="63667" y2="60112"/>
                        <a14:backgroundMark x1="63667" y1="60112" x2="61333" y2="74906"/>
                        <a14:backgroundMark x1="61333" y1="74906" x2="68667" y2="61610"/>
                        <a14:backgroundMark x1="68667" y1="61610" x2="66500" y2="56180"/>
                        <a14:backgroundMark x1="66500" y1="55618" x2="70500" y2="59738"/>
                        <a14:backgroundMark x1="72500" y1="65543" x2="72667" y2="57303"/>
                        <a14:backgroundMark x1="57500" y1="43820" x2="67167" y2="49251"/>
                        <a14:backgroundMark x1="71333" y1="58240" x2="73000" y2="63109"/>
                        <a14:backgroundMark x1="77167" y1="68727" x2="80000" y2="83333"/>
                        <a14:backgroundMark x1="80000" y1="83333" x2="77000" y2="79213"/>
                        <a14:backgroundMark x1="66333" y1="67978" x2="69167" y2="83521"/>
                        <a14:backgroundMark x1="69167" y1="83521" x2="66000" y2="68727"/>
                        <a14:backgroundMark x1="66000" y1="68727" x2="65000" y2="69288"/>
                        <a14:backgroundMark x1="65000" y1="69101" x2="65000" y2="6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2" y="2453265"/>
            <a:ext cx="4528868" cy="3231448"/>
          </a:xfrm>
          <a:prstGeom prst="rect">
            <a:avLst/>
          </a:prstGeom>
        </p:spPr>
      </p:pic>
      <p:pic>
        <p:nvPicPr>
          <p:cNvPr id="2058" name="мак" descr="красный, цветок, поиск Яндекс">
            <a:extLst>
              <a:ext uri="{FF2B5EF4-FFF2-40B4-BE49-F238E27FC236}">
                <a16:creationId xmlns:a16="http://schemas.microsoft.com/office/drawing/2014/main" id="{FAA07557-0C1B-4CA9-B815-EB49F21B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93333" l="7775" r="91421">
                        <a14:foregroundMark x1="7775" y1="49206" x2="8847" y2="50476"/>
                        <a14:foregroundMark x1="54692" y1="5079" x2="34853" y2="7937"/>
                        <a14:foregroundMark x1="91421" y1="37460" x2="90885" y2="47937"/>
                        <a14:foregroundMark x1="53619" y1="93333" x2="49062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444" y="4663089"/>
            <a:ext cx="1220994" cy="10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красная роза" descr="✓ Цветы розы скачать клипарт бесплатно - Clipart-DB">
            <a:extLst>
              <a:ext uri="{FF2B5EF4-FFF2-40B4-BE49-F238E27FC236}">
                <a16:creationId xmlns:a16="http://schemas.microsoft.com/office/drawing/2014/main" id="{99A1D0B7-421B-4D67-917E-5962B387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573" y="2810921"/>
            <a:ext cx="1259458" cy="9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856418" y="5608052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слайд</a:t>
            </a:r>
          </a:p>
        </p:txBody>
      </p:sp>
      <p:pic>
        <p:nvPicPr>
          <p:cNvPr id="12" name="f731b15834e3dd5">
            <a:hlinkClick r:id="" action="ppaction://media"/>
            <a:extLst>
              <a:ext uri="{FF2B5EF4-FFF2-40B4-BE49-F238E27FC236}">
                <a16:creationId xmlns:a16="http://schemas.microsoft.com/office/drawing/2014/main" id="{CC2E45C4-B887-4D11-83CB-16A7B0377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08105" y="65443"/>
            <a:ext cx="609600" cy="609600"/>
          </a:xfrm>
          <a:prstGeom prst="rect">
            <a:avLst/>
          </a:prstGeom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46981" y="5730076"/>
            <a:ext cx="232446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previousslide"/>
              </a:rPr>
              <a:t>Предыдущий</a:t>
            </a:r>
            <a:r>
              <a:rPr lang="ru-RU" dirty="0"/>
              <a:t> слайд</a:t>
            </a:r>
          </a:p>
        </p:txBody>
      </p:sp>
      <p:pic>
        <p:nvPicPr>
          <p:cNvPr id="1051" name="одуванчик" descr="https://alfitplus.ru/upload/iblock/960/960046b53c5a5dfadf9228cd282cfb95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43" y="2597183"/>
            <a:ext cx="1051260" cy="14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левер" descr="Клевер клипарт (66 фото) » Рисунки для срисовки и не только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588" y="4010387"/>
            <a:ext cx="908560" cy="13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ромашка" descr="https://catherineasquithgallery.com/uploads/posts/2021-03/1614567028_2-p-romashka-na-belom-fone-3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826" y="2597182"/>
            <a:ext cx="1245234" cy="15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гладиолус" descr="https://million-buketov.ru/d/orangeviy_gladiolu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665" y="2600685"/>
            <a:ext cx="8191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гвоздика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84" y="4554746"/>
            <a:ext cx="1135374" cy="11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астра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855" y="2498056"/>
            <a:ext cx="1057354" cy="13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383E-6 3.33333E-6 C 0.00768 0.00116 0.01406 0.00231 0.02123 0.00625 C 0.025 0.01088 0.02969 0.01273 0.03399 0.01504 C 0.03633 0.0162 0.03803 0.01875 0.04037 0.02014 C 0.04272 0.02315 0.04467 0.02384 0.0474 0.02523 C 0.04806 0.02616 0.04871 0.02708 0.04949 0.02778 C 0.05014 0.02847 0.05105 0.02824 0.0517 0.02893 C 0.05613 0.03333 0.05965 0.04028 0.06447 0.04282 C 0.06603 0.04467 0.06707 0.04722 0.06863 0.04907 C 0.06994 0.05069 0.0715 0.05139 0.07293 0.05278 C 0.07476 0.05787 0.07749 0.0625 0.08075 0.06412 C 0.08322 0.06875 0.08622 0.07338 0.08921 0.07685 C 0.09247 0.08565 0.09051 0.08264 0.09416 0.0868 C 0.09494 0.09143 0.10015 0.10023 0.10263 0.10324 C 0.10601 0.1118 0.10406 0.10903 0.10758 0.11319 C 0.11018 0.12014 0.11396 0.12546 0.11682 0.13217 C 0.11956 0.13842 0.12086 0.14537 0.12451 0.14977 C 0.12555 0.15486 0.12711 0.16041 0.12881 0.16481 C 0.12959 0.16921 0.13024 0.17245 0.13167 0.17616 C 0.1348 0.19375 0.13089 0.21435 0.13089 0.23264 " pathEditMode="relative" ptsTypes="fffffffffffffffffffA">
                                      <p:cBhvr>
                                        <p:cTn id="20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9745E-6 1.48148E-6 C -0.01316 -0.00834 -0.03179 -0.00579 -0.0439 -0.00625 C -0.07086 -0.00533 -0.09769 -0.00348 -0.12465 -0.00255 C -0.1296 -0.00186 -0.1335 -0.00139 -0.13806 0.00115 C -0.1408 0.00463 -0.14366 0.00671 -0.14653 0.00995 C -0.14731 0.01088 -0.14874 0.0125 -0.14874 0.0125 C -0.15031 0.01689 -0.15395 0.02083 -0.15643 0.02384 C -0.1602 0.03379 -0.15526 0.02175 -0.15994 0.03009 C -0.16307 0.03564 -0.16528 0.04259 -0.16776 0.04907 C -0.16867 0.05162 -0.16971 0.05393 -0.17062 0.05648 C -0.17114 0.05787 -0.17206 0.06041 -0.17206 0.06041 C -0.17258 0.06296 -0.17375 0.06504 -0.17414 0.06782 C -0.17466 0.07199 -0.17492 0.08055 -0.17492 0.08055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478E-6 7.40741E-6 C -0.01016 0.00255 -0.02006 0.00718 -0.03035 0.0088 C -0.04207 0.01459 -0.05509 0.01505 -0.06721 0.01644 C -0.07554 0.01968 -0.08427 0.02061 -0.09273 0.02269 C -0.09638 0.02524 -0.10029 0.0257 -0.10406 0.02778 C -0.11084 0.03149 -0.11748 0.03542 -0.12451 0.03774 C -0.13102 0.04214 -0.13832 0.04514 -0.14509 0.04792 C -0.14822 0.04931 -0.15108 0.05163 -0.15421 0.05301 C -0.16853 0.05926 -0.18286 0.06528 -0.19745 0.06922 C -0.20422 0.07362 -0.21217 0.07593 -0.21933 0.07801 C -0.22519 0.08172 -0.2317 0.08496 -0.23782 0.08681 C -0.24433 0.09121 -0.25098 0.09468 -0.25762 0.09815 C -0.26114 0.10255 -0.26517 0.10232 -0.26895 0.10579 C -0.27247 0.10903 -0.2765 0.11251 -0.28028 0.11459 C -0.28445 0.11968 -0.28875 0.12454 -0.29292 0.12964 C -0.29435 0.13126 -0.29721 0.13473 -0.29721 0.13473 C -0.29956 0.14075 -0.30164 0.14306 -0.30503 0.14723 C -0.30646 0.14885 -0.3092 0.15232 -0.3092 0.15232 C -0.30972 0.15348 -0.30998 0.1551 -0.31063 0.15602 C -0.31128 0.15718 -0.31232 0.15741 -0.31284 0.15857 C -0.31701 0.16783 -0.30907 0.15695 -0.31558 0.16482 C -0.31805 0.17153 -0.32079 0.17709 -0.32339 0.1838 C -0.3243 0.18635 -0.32535 0.18866 -0.32626 0.19121 C -0.32678 0.1926 -0.32769 0.19514 -0.32769 0.19514 C -0.32925 0.20371 -0.33316 0.20973 -0.33537 0.21783 C -0.33603 0.22014 -0.33616 0.22292 -0.33681 0.22524 C -0.33759 0.22801 -0.33967 0.23288 -0.33967 0.23288 C -0.34071 0.23889 -0.34176 0.24491 -0.34319 0.25047 L -0.3411 0.24422 " pathEditMode="relative" ptsTypes="fffffffffffffffffffffffffffAA">
                                      <p:cBhvr>
                                        <p:cTn id="30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026E-6 4.07407E-6 C 0.0017 -0.00463 0.00287 -0.00463 0.00573 -0.00625 C 0.00756 -0.01088 0.01042 -0.01343 0.01342 -0.01505 C 0.01641 -0.01852 0.01863 -0.02199 0.02201 -0.02385 C 0.03022 -0.03403 0.04364 -0.03658 0.05314 -0.04144 C 0.06421 -0.04722 0.07411 -0.05625 0.0857 -0.05903 C 0.08961 -0.06158 0.09352 -0.06181 0.09769 -0.06297 C 0.10654 -0.06528 0.11501 -0.06806 0.12386 -0.06922 C 0.13897 -0.06852 0.1503 -0.07153 0.16346 -0.06412 C 0.16606 -0.06111 0.16619 -0.0581 0.16841 -0.05417 C 0.16867 -0.05278 0.16919 -0.05023 0.16919 -0.05023 " pathEditMode="relative" ptsTypes="ffffffffffA">
                                      <p:cBhvr>
                                        <p:cTn id="4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корзина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155" y="4010387"/>
            <a:ext cx="2130724" cy="1887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в корзинку только садовые цветы. Назови какие цветы ты положил  корзинку?( я положил гвоздику, она красного цвета и зеленый стебель с листочками; гладиолус  оранжевого цвета , имеет много цветочков ;Роза красного цвета , растет в саду. 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не положил все цветы? ( я не положил остальные цветы так как они полевые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растут в поле.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ухода человека)</a:t>
            </a:r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A83DD2F1-9FB2-4A27-B237-07E0AD44E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000" y1="68539" x2="27167" y2="78277"/>
                        <a14:foregroundMark x1="27167" y1="78277" x2="27167" y2="78277"/>
                        <a14:foregroundMark x1="35500" y1="70037" x2="35333" y2="70037"/>
                        <a14:foregroundMark x1="35333" y1="70037" x2="35667" y2="79213"/>
                        <a14:foregroundMark x1="38333" y1="53933" x2="45000" y2="59551"/>
                        <a14:foregroundMark x1="24667" y1="60861" x2="29000" y2="57116"/>
                        <a14:foregroundMark x1="46167" y1="58614" x2="49333" y2="53184"/>
                        <a14:foregroundMark x1="45333" y1="60487" x2="45333" y2="60861"/>
                        <a14:foregroundMark x1="46000" y1="60861" x2="45333" y2="67041"/>
                        <a14:backgroundMark x1="79812" y1="46581" x2="79667" y2="46255"/>
                        <a14:backgroundMark x1="77618" y1="48073" x2="77333" y2="47753"/>
                        <a14:backgroundMark x1="77865" y1="47735" x2="76833" y2="47378"/>
                        <a14:backgroundMark x1="69667" y1="46255" x2="69500" y2="46816"/>
                        <a14:backgroundMark x1="77833" y1="69663" x2="77912" y2="69947"/>
                        <a14:backgroundMark x1="80500" y1="76966" x2="80833" y2="78839"/>
                        <a14:backgroundMark x1="85500" y1="21161" x2="63167" y2="21910"/>
                        <a14:backgroundMark x1="63167" y1="21910" x2="50667" y2="34270"/>
                        <a14:backgroundMark x1="50667" y1="34270" x2="63500" y2="85768"/>
                        <a14:backgroundMark x1="63500" y1="85768" x2="81000" y2="88764"/>
                        <a14:backgroundMark x1="81000" y1="88764" x2="90833" y2="75843"/>
                        <a14:backgroundMark x1="90833" y1="75843" x2="89833" y2="38764"/>
                        <a14:backgroundMark x1="89833" y1="38764" x2="84333" y2="21348"/>
                        <a14:backgroundMark x1="83000" y1="21348" x2="61167" y2="23596"/>
                        <a14:backgroundMark x1="61167" y1="23596" x2="60167" y2="41573"/>
                        <a14:backgroundMark x1="60167" y1="41573" x2="65000" y2="55056"/>
                        <a14:backgroundMark x1="65000" y1="55056" x2="62333" y2="73034"/>
                        <a14:backgroundMark x1="62333" y1="73034" x2="71333" y2="85955"/>
                        <a14:backgroundMark x1="71333" y1="85955" x2="87500" y2="82959"/>
                        <a14:backgroundMark x1="87500" y1="82959" x2="82000" y2="65169"/>
                        <a14:backgroundMark x1="82000" y1="65169" x2="93833" y2="53745"/>
                        <a14:backgroundMark x1="93833" y1="53745" x2="84333" y2="43820"/>
                        <a14:backgroundMark x1="84333" y1="43820" x2="84333" y2="24345"/>
                        <a14:backgroundMark x1="84333" y1="24345" x2="68667" y2="25468"/>
                        <a14:backgroundMark x1="68667" y1="25468" x2="75333" y2="41199"/>
                        <a14:backgroundMark x1="75333" y1="41199" x2="62833" y2="47566"/>
                        <a14:backgroundMark x1="62833" y1="47566" x2="65500" y2="32959"/>
                        <a14:backgroundMark x1="65500" y1="32959" x2="77000" y2="25094"/>
                        <a14:backgroundMark x1="77000" y1="25094" x2="84500" y2="38577"/>
                        <a14:backgroundMark x1="84500" y1="38577" x2="72500" y2="44757"/>
                        <a14:backgroundMark x1="72500" y1="44757" x2="81167" y2="33708"/>
                        <a14:backgroundMark x1="81167" y1="33708" x2="67667" y2="39513"/>
                        <a14:backgroundMark x1="67667" y1="39513" x2="77833" y2="49625"/>
                        <a14:backgroundMark x1="77833" y1="49625" x2="91500" y2="50000"/>
                        <a14:backgroundMark x1="91500" y1="50000" x2="75333" y2="53184"/>
                        <a14:backgroundMark x1="75333" y1="53184" x2="63667" y2="60112"/>
                        <a14:backgroundMark x1="63667" y1="60112" x2="61333" y2="74906"/>
                        <a14:backgroundMark x1="61333" y1="74906" x2="68667" y2="61610"/>
                        <a14:backgroundMark x1="68667" y1="61610" x2="66500" y2="56180"/>
                        <a14:backgroundMark x1="66500" y1="55618" x2="70500" y2="59738"/>
                        <a14:backgroundMark x1="72500" y1="65543" x2="72667" y2="57303"/>
                        <a14:backgroundMark x1="57500" y1="43820" x2="67167" y2="49251"/>
                        <a14:backgroundMark x1="71333" y1="58240" x2="73000" y2="63109"/>
                        <a14:backgroundMark x1="77167" y1="68727" x2="80000" y2="83333"/>
                        <a14:backgroundMark x1="80000" y1="83333" x2="77000" y2="79213"/>
                        <a14:backgroundMark x1="66333" y1="67978" x2="69167" y2="83521"/>
                        <a14:backgroundMark x1="69167" y1="83521" x2="66000" y2="68727"/>
                        <a14:backgroundMark x1="66000" y1="68727" x2="65000" y2="69288"/>
                        <a14:backgroundMark x1="65000" y1="69101" x2="65000" y2="6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43" y="2419440"/>
            <a:ext cx="3727949" cy="3317875"/>
          </a:xfrm>
          <a:prstGeom prst="rect">
            <a:avLst/>
          </a:prstGeom>
        </p:spPr>
      </p:pic>
      <p:pic>
        <p:nvPicPr>
          <p:cNvPr id="11" name="одуванчик" descr="https://alfitplus.ru/upload/iblock/960/960046b53c5a5dfadf9228cd282cfb9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43" y="2597183"/>
            <a:ext cx="1051260" cy="14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гладиолус" descr="https://million-buketov.ru/d/orangeviy_gladiol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665" y="2600685"/>
            <a:ext cx="8191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астра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855" y="2498056"/>
            <a:ext cx="1057354" cy="13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красная роза" descr="✓ Цветы розы скачать клипарт бесплатно - Clipart-DB">
            <a:extLst>
              <a:ext uri="{FF2B5EF4-FFF2-40B4-BE49-F238E27FC236}">
                <a16:creationId xmlns:a16="http://schemas.microsoft.com/office/drawing/2014/main" id="{99A1D0B7-421B-4D67-917E-5962B387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573" y="2810921"/>
            <a:ext cx="1259458" cy="9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омашка" descr="https://catherineasquithgallery.com/uploads/posts/2021-03/1614567028_2-p-romashka-na-belom-fone-3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826" y="2597182"/>
            <a:ext cx="1245234" cy="15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мак" descr="красный, цветок, поиск Яндекс">
            <a:extLst>
              <a:ext uri="{FF2B5EF4-FFF2-40B4-BE49-F238E27FC236}">
                <a16:creationId xmlns:a16="http://schemas.microsoft.com/office/drawing/2014/main" id="{FAA07557-0C1B-4CA9-B815-EB49F21B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3333" l="7775" r="91421">
                        <a14:foregroundMark x1="7775" y1="49206" x2="8847" y2="50476"/>
                        <a14:foregroundMark x1="54692" y1="5079" x2="34853" y2="7937"/>
                        <a14:foregroundMark x1="91421" y1="37460" x2="90885" y2="47937"/>
                        <a14:foregroundMark x1="53619" y1="93333" x2="49062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444" y="4663089"/>
            <a:ext cx="1220994" cy="10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евер" descr="Клевер клипарт (66 фото) » Рисунки для срисовки и не только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588" y="4010387"/>
            <a:ext cx="908560" cy="13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гвоздика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84" y="4554746"/>
            <a:ext cx="1135374" cy="11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1CD0B-5EBA-4887-89D4-4746D1F6140A}"/>
              </a:ext>
            </a:extLst>
          </p:cNvPr>
          <p:cNvSpPr/>
          <p:nvPr/>
        </p:nvSpPr>
        <p:spPr>
          <a:xfrm>
            <a:off x="8856418" y="5608052"/>
            <a:ext cx="2598148" cy="58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nextslide"/>
              </a:rPr>
              <a:t>Следующий</a:t>
            </a:r>
            <a:r>
              <a:rPr lang="ru-RU" dirty="0"/>
              <a:t> слайд</a:t>
            </a:r>
          </a:p>
        </p:txBody>
      </p:sp>
    </p:spTree>
    <p:extLst>
      <p:ext uri="{BB962C8B-B14F-4D97-AF65-F5344CB8AC3E}">
        <p14:creationId xmlns:p14="http://schemas.microsoft.com/office/powerpoint/2010/main" val="7762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021E-6 2.22222E-6 C 0.00534 0.00231 0.00756 0.01064 0.01277 0.01388 C 0.01316 0.01504 0.01342 0.01666 0.01407 0.01759 C 0.01472 0.01851 0.01576 0.01782 0.01628 0.01875 C 0.0168 0.01967 0.01641 0.02152 0.01693 0.02268 C 0.01746 0.02384 0.01837 0.0243 0.01902 0.02523 C 0.02032 0.03125 0.02175 0.03564 0.02475 0.03888 C 0.02722 0.05416 0.03022 0.06898 0.03256 0.08425 C 0.03321 0.09305 0.034 0.10185 0.03465 0.11064 C 0.03413 0.15463 0.03256 0.19444 0.03256 0.23888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501E-6 -1.48148E-6 C -0.00065 0.0243 -0.00273 0.04722 -0.00703 0.07037 C -0.00846 0.07801 -0.00938 0.08657 -0.01198 0.09305 C -0.01276 0.09815 -0.01328 0.10139 -0.01485 0.10579 C -0.01667 0.11967 -0.01914 0.13356 -0.02123 0.14722 C -0.02201 0.16134 -0.02331 0.17523 -0.02618 0.18866 C -0.02774 0.20347 -0.02904 0.22245 -0.03399 0.23518 C -0.03555 0.24467 -0.03347 0.23356 -0.03608 0.24282 C -0.03751 0.24792 -0.03777 0.25301 -0.03959 0.25787 C -0.04037 0.26227 -0.04102 0.26551 -0.04246 0.26921 C -0.04324 0.27338 -0.04454 0.27639 -0.04532 0.28055 C -0.04728 0.29074 -0.04897 0.30185 -0.05236 0.31065 C -0.05314 0.31551 -0.0547 0.31991 -0.05587 0.32454 " pathEditMode="relative" ptsTypes="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4478E-7 -2.96296E-6 C -0.00326 0.00579 -0.00977 0.01643 -0.01407 0.01875 C -0.01823 0.02616 -0.02409 0.03055 -0.02904 0.03634 C -0.03543 0.04398 -0.04519 0.0588 -0.05236 0.06273 C -0.05744 0.06898 -0.05496 0.06643 -0.05939 0.07037 C -0.06226 0.07778 -0.06916 0.08518 -0.07359 0.09051 C -0.07788 0.10185 -0.07202 0.08796 -0.0771 0.0956 C -0.08362 0.10532 -0.07463 0.09653 -0.08205 0.10301 C -0.08401 0.10833 -0.08661 0.10856 -0.08909 0.11319 C -0.09234 0.11921 -0.09833 0.1331 -0.10263 0.13588 C -0.1038 0.14259 -0.10862 0.14745 -0.1111 0.15347 C -0.11474 0.1625 -0.11709 0.17361 -0.12243 0.17986 C -0.12581 0.18843 -0.12386 0.18565 -0.12738 0.18981 C -0.12959 0.1956 -0.13154 0.19954 -0.13376 0.20486 C -0.13662 0.21134 -0.13819 0.21829 -0.14157 0.22384 C -0.14275 0.23032 -0.14183 0.22662 -0.14509 0.23518 C -0.14561 0.23634 -0.14652 0.23889 -0.14652 0.23889 C -0.14769 0.24537 -0.14678 0.24167 -0.15004 0.25023 C -0.15056 0.25139 -0.15147 0.25393 -0.15147 0.25393 C -0.15238 0.25949 -0.15369 0.26481 -0.15642 0.26782 C -0.15759 0.27477 -0.15916 0.27778 -0.15916 0.28542 " pathEditMode="relative" ptsTypes="ffffffffffffffffffff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2951E-6 2.59259E-6 C -0.00834 -0.01019 -0.02345 -0.01135 -0.03322 -0.0125 C -0.05861 -0.01574 -0.08427 -0.01598 -0.10967 -0.01899 C -0.11944 -0.02153 -0.12947 -0.02176 -0.13936 -0.02269 C -0.18339 -0.03056 -0.22845 -0.0294 -0.27247 -0.03033 C -0.28511 -0.0294 -0.29448 -0.02686 -0.30647 -0.02385 C -0.30972 -0.02199 -0.3122 -0.01991 -0.31493 -0.01644 C -0.31545 -0.01505 -0.31571 -0.01343 -0.31636 -0.0125 C -0.31689 -0.01158 -0.31793 -0.01227 -0.31845 -0.01135 C -0.31897 -0.01042 -0.31871 -0.00857 -0.31923 -0.00764 C -0.3204 -0.00556 -0.3234 -0.00255 -0.3234 -0.00255 C -0.32444 0.00231 -0.3273 0.00671 -0.32913 0.01134 C -0.33069 0.01527 -0.32978 0.01504 -0.33121 0.01504 " pathEditMode="relative" ptsTypes="ffffffffffff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3849" y="3056997"/>
            <a:ext cx="1354347" cy="18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Цветы и травы в картинках, заданиях, стихах и рассказах для детей. Цветы  полевые и луговые: рассказы о цветах для детей, развивающие задания,  речевые игры, стихи, картинки Полевые цветы раскраски для детей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867" y="3932291"/>
            <a:ext cx="1635554" cy="18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561" y="3797401"/>
            <a:ext cx="15541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B27FA09-C0A8-4713-840C-635111C2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1" y="2556932"/>
            <a:ext cx="10788043" cy="364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7A7B95C0-CEBA-4760-8247-C2970E0E9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000" y1="68539" x2="27167" y2="78277"/>
                        <a14:foregroundMark x1="27167" y1="78277" x2="27167" y2="78277"/>
                        <a14:foregroundMark x1="35500" y1="70037" x2="35333" y2="70037"/>
                        <a14:foregroundMark x1="70667" y1="25843" x2="74667" y2="34457"/>
                        <a14:foregroundMark x1="74667" y1="34457" x2="73667" y2="38764"/>
                        <a14:foregroundMark x1="72000" y1="58989" x2="72000" y2="58989"/>
                        <a14:foregroundMark x1="73667" y1="55805" x2="73667" y2="55805"/>
                        <a14:foregroundMark x1="73667" y1="55805" x2="73667" y2="55805"/>
                        <a14:foregroundMark x1="73667" y1="55618" x2="69667" y2="59363"/>
                        <a14:foregroundMark x1="79111" y1="79688" x2="79167" y2="79963"/>
                        <a14:foregroundMark x1="77000" y1="69288" x2="77125" y2="69905"/>
                        <a14:foregroundMark x1="81239" y1="81460" x2="81500" y2="81648"/>
                        <a14:foregroundMark x1="79167" y1="79963" x2="81147" y2="81393"/>
                        <a14:foregroundMark x1="67884" y1="80751" x2="67955" y2="81300"/>
                        <a14:foregroundMark x1="66500" y1="70037" x2="66632" y2="71062"/>
                        <a14:foregroundMark x1="70390" y1="47138" x2="65545" y2="47976"/>
                        <a14:foregroundMark x1="59487" y1="47519" x2="57333" y2="46816"/>
                        <a14:foregroundMark x1="81724" y1="49834" x2="85667" y2="51311"/>
                        <a14:foregroundMark x1="75667" y1="47566" x2="77195" y2="48138"/>
                        <a14:foregroundMark x1="85667" y1="51311" x2="88833" y2="51124"/>
                        <a14:foregroundMark x1="85500" y1="51685" x2="89333" y2="50562"/>
                        <a14:foregroundMark x1="66333" y1="69476" x2="67833" y2="80712"/>
                        <a14:foregroundMark x1="67833" y1="80712" x2="68667" y2="82772"/>
                        <a14:foregroundMark x1="79218" y1="79197" x2="79500" y2="80337"/>
                        <a14:foregroundMark x1="77000" y1="70225" x2="78762" y2="77352"/>
                        <a14:foregroundMark x1="79500" y1="80337" x2="80167" y2="81461"/>
                        <a14:foregroundMark x1="35333" y1="70037" x2="35667" y2="79213"/>
                        <a14:foregroundMark x1="59500" y1="47566" x2="67000" y2="48315"/>
                        <a14:foregroundMark x1="77167" y1="48689" x2="81667" y2="50562"/>
                        <a14:foregroundMark x1="38333" y1="53933" x2="45000" y2="59551"/>
                        <a14:foregroundMark x1="24667" y1="60861" x2="29000" y2="57116"/>
                        <a14:foregroundMark x1="46167" y1="58614" x2="49333" y2="53184"/>
                        <a14:foregroundMark x1="45333" y1="60487" x2="45333" y2="60861"/>
                        <a14:foregroundMark x1="46000" y1="60861" x2="45333" y2="67041"/>
                        <a14:backgroundMark x1="79812" y1="46581" x2="79667" y2="46255"/>
                        <a14:backgroundMark x1="77618" y1="48073" x2="77333" y2="47753"/>
                        <a14:backgroundMark x1="77865" y1="47735" x2="76833" y2="47378"/>
                        <a14:backgroundMark x1="69667" y1="46255" x2="69500" y2="46816"/>
                        <a14:backgroundMark x1="77833" y1="69663" x2="77912" y2="69947"/>
                        <a14:backgroundMark x1="80500" y1="76966" x2="80833" y2="78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441"/>
            <a:ext cx="11197620" cy="62464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C8C0BAF6-B816-47C7-9FDC-109AC76EA7DB}"/>
              </a:ext>
            </a:extLst>
          </p:cNvPr>
          <p:cNvSpPr/>
          <p:nvPr/>
        </p:nvSpPr>
        <p:spPr>
          <a:xfrm>
            <a:off x="3331187" y="445408"/>
            <a:ext cx="3475056" cy="22634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Спасибо большое, ты нас очень выручил!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0B22CADF-E419-4E23-9730-3302EEF43A73}"/>
              </a:ext>
            </a:extLst>
          </p:cNvPr>
          <p:cNvSpPr/>
          <p:nvPr/>
        </p:nvSpPr>
        <p:spPr>
          <a:xfrm>
            <a:off x="7634468" y="550529"/>
            <a:ext cx="3324476" cy="20532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 скорой встречи!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7705985-2E94-4586-8B8B-1587B42A5494}"/>
              </a:ext>
            </a:extLst>
          </p:cNvPr>
          <p:cNvCxnSpPr/>
          <p:nvPr/>
        </p:nvCxnSpPr>
        <p:spPr>
          <a:xfrm flipH="1">
            <a:off x="9696262" y="5875868"/>
            <a:ext cx="384763" cy="48719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2224F6E-934F-4A27-B0DB-557543E649A1}"/>
              </a:ext>
            </a:extLst>
          </p:cNvPr>
          <p:cNvCxnSpPr>
            <a:cxnSpLocks/>
          </p:cNvCxnSpPr>
          <p:nvPr/>
        </p:nvCxnSpPr>
        <p:spPr>
          <a:xfrm flipH="1">
            <a:off x="9888642" y="5812325"/>
            <a:ext cx="179924" cy="560314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D4D654A-5B2C-42D5-A683-EB5F22420FFA}"/>
              </a:ext>
            </a:extLst>
          </p:cNvPr>
          <p:cNvCxnSpPr/>
          <p:nvPr/>
        </p:nvCxnSpPr>
        <p:spPr>
          <a:xfrm flipH="1">
            <a:off x="9978605" y="5875868"/>
            <a:ext cx="102420" cy="65168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f731b15834e3dd5">
            <a:hlinkClick r:id="" action="ppaction://media"/>
            <a:extLst>
              <a:ext uri="{FF2B5EF4-FFF2-40B4-BE49-F238E27FC236}">
                <a16:creationId xmlns:a16="http://schemas.microsoft.com/office/drawing/2014/main" id="{C6764AA4-20D8-4D28-9705-FA40F8FAD9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5794" y="140607"/>
            <a:ext cx="609600" cy="609600"/>
          </a:xfrm>
          <a:prstGeom prst="rect">
            <a:avLst/>
          </a:prstGeom>
        </p:spPr>
      </p:pic>
      <p:sp>
        <p:nvSpPr>
          <p:cNvPr id="16" name="Стрелка влево 15">
            <a:hlinkClick r:id="" action="ppaction://hlinkshowjump?jump=previousslide"/>
          </p:cNvPr>
          <p:cNvSpPr/>
          <p:nvPr/>
        </p:nvSpPr>
        <p:spPr>
          <a:xfrm>
            <a:off x="836763" y="5646371"/>
            <a:ext cx="232446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" action="ppaction://hlinkshowjump?jump=previousslide"/>
              </a:rPr>
              <a:t>Предыдущий</a:t>
            </a:r>
            <a:r>
              <a:rPr lang="ru-RU" dirty="0"/>
              <a:t> слайд</a:t>
            </a:r>
          </a:p>
        </p:txBody>
      </p:sp>
    </p:spTree>
    <p:extLst>
      <p:ext uri="{BB962C8B-B14F-4D97-AF65-F5344CB8AC3E}">
        <p14:creationId xmlns:p14="http://schemas.microsoft.com/office/powerpoint/2010/main" val="23015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515</TotalTime>
  <Words>275</Words>
  <Application>Microsoft Office PowerPoint</Application>
  <PresentationFormat>Широкоэкранный</PresentationFormat>
  <Paragraphs>37</Paragraphs>
  <Slides>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Интерактивная игра для средней группы</vt:lpstr>
      <vt:lpstr>Презентация PowerPoint</vt:lpstr>
      <vt:lpstr>Цель:  развивать умения детей различать и называть полевые и садовые  цветы</vt:lpstr>
      <vt:lpstr>П р и в е т,  д р у г !  </vt:lpstr>
      <vt:lpstr>Презентация PowerPoint</vt:lpstr>
      <vt:lpstr>Собери в корзинку только полевые цветы. Назови какие цветы ты положил  корзинку?(одуванчик, мак, клевер, ромашка) Опиши  эти цветы ? ( одуванчик желтого цвета, имеет 2 цветка, листочки зеленые; у ромашки середина желтого цвета, лепестки белого ,цветок один; мак красного цвета, один)  Почему ты не положил все цветы? ( я не положил в корзинку   другие цветы потому что они растут в саду, и им нужен уход)</vt:lpstr>
      <vt:lpstr>Собери в корзинку только садовые цветы. Назови какие цветы ты положил  корзинку?( я положил гвоздику, она красного цвета и зеленый стебель с листочками; гладиолус  оранжевого цвета , имеет много цветочков ;Роза красного цвета , растет в саду. ) Почему ты не положил все цветы? ( я не положил остальные цветы так как они полевые, растут в поле. без ухода человека)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Войцешко</dc:creator>
  <cp:lastModifiedBy>а Сказка</cp:lastModifiedBy>
  <cp:revision>62</cp:revision>
  <dcterms:created xsi:type="dcterms:W3CDTF">2022-04-08T15:22:48Z</dcterms:created>
  <dcterms:modified xsi:type="dcterms:W3CDTF">2022-04-18T23:17:30Z</dcterms:modified>
</cp:coreProperties>
</file>