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69" r:id="rId5"/>
    <p:sldId id="257" r:id="rId6"/>
    <p:sldId id="259" r:id="rId7"/>
    <p:sldId id="258" r:id="rId8"/>
    <p:sldId id="262" r:id="rId9"/>
    <p:sldId id="260" r:id="rId10"/>
    <p:sldId id="265" r:id="rId11"/>
    <p:sldId id="263" r:id="rId12"/>
    <p:sldId id="264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8" d="100"/>
          <a:sy n="118" d="100"/>
        </p:scale>
        <p:origin x="-22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1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0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3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4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0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2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1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1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1D7C-E5EA-495E-A4CD-E8F4D67B7BB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4C5FD-F14A-4C5C-9E60-97FC21A0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0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4.png"/><Relationship Id="rId7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55.jpe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3.jpeg"/><Relationship Id="rId5" Type="http://schemas.openxmlformats.org/officeDocument/2006/relationships/image" Target="../media/image58.jpeg"/><Relationship Id="rId10" Type="http://schemas.openxmlformats.org/officeDocument/2006/relationships/image" Target="../media/image62.jpg"/><Relationship Id="rId4" Type="http://schemas.openxmlformats.org/officeDocument/2006/relationships/image" Target="../media/image2.png"/><Relationship Id="rId9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g"/><Relationship Id="rId9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7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3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9.jpeg"/><Relationship Id="rId2" Type="http://schemas.openxmlformats.org/officeDocument/2006/relationships/audio" Target="../media/media1.mp3"/><Relationship Id="rId16" Type="http://schemas.openxmlformats.org/officeDocument/2006/relationships/image" Target="../media/image5.jpg"/><Relationship Id="rId20" Type="http://schemas.openxmlformats.org/officeDocument/2006/relationships/image" Target="../media/image22.jpeg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2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1.jpeg"/><Relationship Id="rId4" Type="http://schemas.openxmlformats.org/officeDocument/2006/relationships/image" Target="../media/image8.jp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.jpg"/><Relationship Id="rId7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4.jpg"/><Relationship Id="rId5" Type="http://schemas.openxmlformats.org/officeDocument/2006/relationships/image" Target="../media/image24.jpg"/><Relationship Id="rId10" Type="http://schemas.openxmlformats.org/officeDocument/2006/relationships/image" Target="../media/image28.jpg"/><Relationship Id="rId4" Type="http://schemas.openxmlformats.org/officeDocument/2006/relationships/image" Target="../media/image5.jp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3.jpeg"/><Relationship Id="rId3" Type="http://schemas.openxmlformats.org/officeDocument/2006/relationships/image" Target="../media/image30.jpeg"/><Relationship Id="rId21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38.png"/><Relationship Id="rId17" Type="http://schemas.openxmlformats.org/officeDocument/2006/relationships/image" Target="../media/image42.jpeg"/><Relationship Id="rId2" Type="http://schemas.openxmlformats.org/officeDocument/2006/relationships/image" Target="../media/image29.jpg"/><Relationship Id="rId16" Type="http://schemas.openxmlformats.org/officeDocument/2006/relationships/image" Target="../media/image41.jpe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7.jpg"/><Relationship Id="rId5" Type="http://schemas.openxmlformats.org/officeDocument/2006/relationships/image" Target="../media/image32.jpeg"/><Relationship Id="rId15" Type="http://schemas.openxmlformats.org/officeDocument/2006/relationships/image" Target="../media/image40.jpeg"/><Relationship Id="rId10" Type="http://schemas.openxmlformats.org/officeDocument/2006/relationships/image" Target="../media/image36.jpeg"/><Relationship Id="rId19" Type="http://schemas.openxmlformats.org/officeDocument/2006/relationships/image" Target="../media/image44.png"/><Relationship Id="rId4" Type="http://schemas.openxmlformats.org/officeDocument/2006/relationships/image" Target="../media/image31.jpeg"/><Relationship Id="rId9" Type="http://schemas.openxmlformats.org/officeDocument/2006/relationships/image" Target="../media/image35.jpeg"/><Relationship Id="rId1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.jpg"/><Relationship Id="rId7" Type="http://schemas.openxmlformats.org/officeDocument/2006/relationships/image" Target="../media/image50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7.jp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7106" y="1563757"/>
            <a:ext cx="9501688" cy="250466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40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b="1" dirty="0">
                <a:solidFill>
                  <a:prstClr val="black"/>
                </a:solidFill>
                <a:latin typeface="Cambria" pitchFamily="18" charset="0"/>
              </a:rPr>
              <a:t>МБДОУ г. Иркутска детский сад «Сказка»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</a:rPr>
            </a:br>
            <a:r>
              <a:rPr lang="ru-RU" sz="4000" b="1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7030A0"/>
                </a:solidFill>
                <a:latin typeface="Cambria" pitchFamily="18" charset="0"/>
              </a:rPr>
              <a:t>Интерактивная игра для детей </a:t>
            </a: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7030A0"/>
                </a:solidFill>
                <a:latin typeface="Cambria" pitchFamily="18" charset="0"/>
              </a:rPr>
              <a:t>старшего дошкольного возраста 5 – 6 лет</a:t>
            </a:r>
            <a:r>
              <a:rPr lang="ru-RU" sz="4000" b="1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+mn-lt"/>
              </a:rPr>
            </a:br>
            <a:r>
              <a:rPr lang="ru-RU" sz="7200" b="1" dirty="0" smtClean="0">
                <a:solidFill>
                  <a:srgbClr val="0070C0"/>
                </a:solidFill>
                <a:latin typeface="Cambria" pitchFamily="18" charset="0"/>
              </a:rPr>
              <a:t>Приключения </a:t>
            </a:r>
            <a:br>
              <a:rPr lang="ru-RU" sz="72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Cambria" pitchFamily="18" charset="0"/>
              </a:rPr>
              <a:t>Маши и </a:t>
            </a:r>
            <a:r>
              <a:rPr lang="ru-RU" sz="7200" b="1" dirty="0">
                <a:solidFill>
                  <a:srgbClr val="0070C0"/>
                </a:solidFill>
                <a:latin typeface="Cambria" pitchFamily="18" charset="0"/>
              </a:rPr>
              <a:t>М</a:t>
            </a:r>
            <a:r>
              <a:rPr lang="ru-RU" sz="7200" b="1" dirty="0" smtClean="0">
                <a:solidFill>
                  <a:srgbClr val="0070C0"/>
                </a:solidFill>
                <a:latin typeface="Cambria" pitchFamily="18" charset="0"/>
              </a:rPr>
              <a:t>едведя  </a:t>
            </a:r>
            <a:endParaRPr lang="ru-RU" sz="7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0160" y="4882198"/>
            <a:ext cx="10300992" cy="1655762"/>
          </a:xfrm>
        </p:spPr>
        <p:txBody>
          <a:bodyPr/>
          <a:lstStyle/>
          <a:p>
            <a:pPr algn="r"/>
            <a:r>
              <a:rPr lang="ru-RU" sz="2000" b="1" i="1" dirty="0" smtClean="0">
                <a:latin typeface="Cambria" pitchFamily="18" charset="0"/>
              </a:rPr>
              <a:t>Подготовили воспитатели:  </a:t>
            </a:r>
          </a:p>
          <a:p>
            <a:pPr algn="r"/>
            <a:r>
              <a:rPr lang="ru-RU" sz="2000" b="1" i="1" dirty="0" err="1" smtClean="0">
                <a:latin typeface="Cambria" pitchFamily="18" charset="0"/>
              </a:rPr>
              <a:t>Трунева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 smtClean="0">
                <a:latin typeface="Cambria" pitchFamily="18" charset="0"/>
              </a:rPr>
              <a:t>Татьяна Юрьевна</a:t>
            </a:r>
          </a:p>
          <a:p>
            <a:pPr algn="r"/>
            <a:r>
              <a:rPr lang="ru-RU" sz="2000" b="1" i="1" dirty="0" smtClean="0">
                <a:latin typeface="Cambria" pitchFamily="18" charset="0"/>
              </a:rPr>
              <a:t>                                                        </a:t>
            </a:r>
            <a:r>
              <a:rPr lang="ru-RU" sz="2000" b="1" i="1" dirty="0" err="1" smtClean="0">
                <a:latin typeface="Cambria" pitchFamily="18" charset="0"/>
              </a:rPr>
              <a:t>Шипникова</a:t>
            </a:r>
            <a:r>
              <a:rPr lang="ru-RU" sz="2000" b="1" i="1" dirty="0" smtClean="0">
                <a:latin typeface="Cambria" pitchFamily="18" charset="0"/>
              </a:rPr>
              <a:t> Ирина Александровна</a:t>
            </a:r>
          </a:p>
          <a:p>
            <a:endParaRPr lang="ru-RU" sz="1800" b="1" dirty="0" smtClean="0"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29" y="366795"/>
            <a:ext cx="3086100" cy="308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8029" y="247525"/>
            <a:ext cx="7673340" cy="42672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1091948" y="629564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632" y="119262"/>
            <a:ext cx="11362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      Игра «Какой? Какая?»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itchFamily="18" charset="0"/>
              </a:rPr>
              <a:t>У Маши день рождения! Нажимай кнопки по порядку, называй, какой подарок у Маши</a:t>
            </a:r>
            <a:r>
              <a:rPr lang="ru-RU" dirty="0">
                <a:latin typeface="Cambria" pitchFamily="18" charset="0"/>
              </a:rPr>
              <a:t>?</a:t>
            </a:r>
            <a:r>
              <a:rPr lang="ru-RU" dirty="0" smtClean="0">
                <a:latin typeface="Cambria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itchFamily="18" charset="0"/>
              </a:rPr>
              <a:t>(У </a:t>
            </a:r>
            <a:r>
              <a:rPr lang="ru-RU" dirty="0">
                <a:latin typeface="Cambria" pitchFamily="18" charset="0"/>
              </a:rPr>
              <a:t>М</a:t>
            </a:r>
            <a:r>
              <a:rPr lang="ru-RU" dirty="0" smtClean="0">
                <a:latin typeface="Cambria" pitchFamily="18" charset="0"/>
              </a:rPr>
              <a:t>аши  вкусный торт, </a:t>
            </a:r>
            <a:r>
              <a:rPr lang="ru-RU" dirty="0">
                <a:latin typeface="Cambria" pitchFamily="18" charset="0"/>
              </a:rPr>
              <a:t>Миша подарил Маше зелёный шарик, </a:t>
            </a:r>
            <a:r>
              <a:rPr lang="ru-RU" dirty="0" smtClean="0">
                <a:latin typeface="Cambria" pitchFamily="18" charset="0"/>
              </a:rPr>
              <a:t>Миша подарил Маше жёлтую вазу,  </a:t>
            </a:r>
            <a:r>
              <a:rPr lang="ru-RU" dirty="0">
                <a:latin typeface="Cambria" pitchFamily="18" charset="0"/>
              </a:rPr>
              <a:t>Миша подарил </a:t>
            </a:r>
            <a:r>
              <a:rPr lang="ru-RU" dirty="0" smtClean="0">
                <a:latin typeface="Cambria" pitchFamily="18" charset="0"/>
              </a:rPr>
              <a:t>Маше красный мак, </a:t>
            </a:r>
            <a:r>
              <a:rPr lang="ru-RU" dirty="0">
                <a:latin typeface="Cambria" pitchFamily="18" charset="0"/>
              </a:rPr>
              <a:t>Миша подарил Маше </a:t>
            </a:r>
            <a:r>
              <a:rPr lang="ru-RU" dirty="0" smtClean="0">
                <a:latin typeface="Cambria" pitchFamily="18" charset="0"/>
              </a:rPr>
              <a:t>сиреневый колокольчик, </a:t>
            </a:r>
            <a:r>
              <a:rPr lang="ru-RU" dirty="0">
                <a:latin typeface="Cambria" pitchFamily="18" charset="0"/>
              </a:rPr>
              <a:t>Миша подарил Маше </a:t>
            </a:r>
            <a:r>
              <a:rPr lang="ru-RU" dirty="0" smtClean="0">
                <a:latin typeface="Cambria" pitchFamily="18" charset="0"/>
              </a:rPr>
              <a:t>белую ромашку)</a:t>
            </a:r>
            <a:r>
              <a:rPr lang="ru-RU" dirty="0">
                <a:latin typeface="Cambria" pitchFamily="18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75" y="4361312"/>
            <a:ext cx="1382791" cy="1382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82" y="1495736"/>
            <a:ext cx="1305795" cy="12802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53" y="1596590"/>
            <a:ext cx="4529410" cy="452941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1096373" y="6250987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554">
            <a:off x="164779" y="2364160"/>
            <a:ext cx="1526861" cy="1526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128" flipH="1">
            <a:off x="95348" y="4029987"/>
            <a:ext cx="1371344" cy="12159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1661">
            <a:off x="1233717" y="4805332"/>
            <a:ext cx="1258861" cy="15854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690">
            <a:off x="7902975" y="3051955"/>
            <a:ext cx="1746388" cy="174638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9791150" y="1793570"/>
            <a:ext cx="528127" cy="5505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904715" y="17760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3" name="Овал 22"/>
          <p:cNvSpPr/>
          <p:nvPr/>
        </p:nvSpPr>
        <p:spPr>
          <a:xfrm>
            <a:off x="9376588" y="3054097"/>
            <a:ext cx="528127" cy="55054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4" name="Овал 23"/>
          <p:cNvSpPr/>
          <p:nvPr/>
        </p:nvSpPr>
        <p:spPr>
          <a:xfrm>
            <a:off x="11197852" y="4331991"/>
            <a:ext cx="528127" cy="5505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26774" y="2463272"/>
            <a:ext cx="528127" cy="5505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526910" y="4288482"/>
            <a:ext cx="528127" cy="5505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109158" y="5468829"/>
            <a:ext cx="528127" cy="5505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315547" y="4358117"/>
            <a:ext cx="29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37461" y="2538646"/>
            <a:ext cx="32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48469" y="4367320"/>
            <a:ext cx="27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376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359"/>
            <a:ext cx="12192000" cy="7590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67" y="8588"/>
            <a:ext cx="6851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mbria" pitchFamily="18" charset="0"/>
              </a:rPr>
              <a:t> </a:t>
            </a:r>
            <a:r>
              <a:rPr lang="ru-RU" sz="1600" dirty="0" smtClean="0">
                <a:latin typeface="Cambria" pitchFamily="18" charset="0"/>
              </a:rPr>
              <a:t>  </a:t>
            </a:r>
            <a:r>
              <a:rPr lang="ru-RU" sz="1600" b="1" dirty="0" smtClean="0">
                <a:latin typeface="Cambria" pitchFamily="18" charset="0"/>
              </a:rPr>
              <a:t>Игра «Назови действия»</a:t>
            </a:r>
          </a:p>
          <a:p>
            <a:r>
              <a:rPr lang="ru-RU" sz="1600" dirty="0" smtClean="0">
                <a:latin typeface="Cambria" pitchFamily="18" charset="0"/>
              </a:rPr>
              <a:t>- Помоги Маше и Мише, откати мяч в сторону. </a:t>
            </a:r>
            <a:r>
              <a:rPr lang="ru-RU" sz="1600" i="1" dirty="0" smtClean="0">
                <a:latin typeface="Cambria" pitchFamily="18" charset="0"/>
              </a:rPr>
              <a:t>Нажми на мяч! </a:t>
            </a:r>
          </a:p>
          <a:p>
            <a:r>
              <a:rPr lang="ru-RU" sz="1600" dirty="0" smtClean="0">
                <a:latin typeface="Cambria" pitchFamily="18" charset="0"/>
              </a:rPr>
              <a:t>- Что увидели Маша и Миша за мячом? (Маша и Миша увидели цветы.) </a:t>
            </a:r>
          </a:p>
          <a:p>
            <a:r>
              <a:rPr lang="ru-RU" sz="1600" dirty="0" smtClean="0">
                <a:latin typeface="Cambria" pitchFamily="18" charset="0"/>
              </a:rPr>
              <a:t>- На полянке цветы 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(что делают</a:t>
            </a:r>
            <a:r>
              <a:rPr lang="ru-RU" sz="1600" dirty="0" smtClean="0">
                <a:latin typeface="Cambria" pitchFamily="18" charset="0"/>
              </a:rPr>
              <a:t>?) (На поляне цветы растут и цветут.)</a:t>
            </a:r>
          </a:p>
          <a:p>
            <a:r>
              <a:rPr lang="ru-RU" sz="1600" dirty="0" smtClean="0">
                <a:latin typeface="Cambria" pitchFamily="18" charset="0"/>
              </a:rPr>
              <a:t> - Нажми на капельки по порядку, посчитай капли! </a:t>
            </a:r>
          </a:p>
          <a:p>
            <a:r>
              <a:rPr lang="ru-RU" sz="1600" dirty="0">
                <a:latin typeface="Cambria" pitchFamily="18" charset="0"/>
              </a:rPr>
              <a:t> </a:t>
            </a:r>
            <a:r>
              <a:rPr lang="ru-RU" sz="1600" dirty="0" smtClean="0">
                <a:latin typeface="Cambria" pitchFamily="18" charset="0"/>
              </a:rPr>
              <a:t>   (одна капля, две капли, три капли …)</a:t>
            </a:r>
          </a:p>
          <a:p>
            <a:r>
              <a:rPr lang="ru-RU" sz="1600" dirty="0" smtClean="0">
                <a:latin typeface="Cambria" pitchFamily="18" charset="0"/>
              </a:rPr>
              <a:t> - Из тучи дождик цветы 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(что делает</a:t>
            </a:r>
            <a:r>
              <a:rPr lang="ru-RU" sz="1600" dirty="0" smtClean="0">
                <a:latin typeface="Cambria" pitchFamily="18" charset="0"/>
              </a:rPr>
              <a:t>?) </a:t>
            </a:r>
          </a:p>
          <a:p>
            <a:r>
              <a:rPr lang="ru-RU" sz="1600" dirty="0">
                <a:latin typeface="Cambria" pitchFamily="18" charset="0"/>
              </a:rPr>
              <a:t> </a:t>
            </a:r>
            <a:r>
              <a:rPr lang="ru-RU" sz="1600" dirty="0" smtClean="0">
                <a:latin typeface="Cambria" pitchFamily="18" charset="0"/>
              </a:rPr>
              <a:t>   (</a:t>
            </a:r>
            <a:r>
              <a:rPr lang="ru-RU" sz="1600" dirty="0">
                <a:latin typeface="Cambria" pitchFamily="18" charset="0"/>
              </a:rPr>
              <a:t>Д</a:t>
            </a:r>
            <a:r>
              <a:rPr lang="ru-RU" sz="1600" dirty="0" smtClean="0">
                <a:latin typeface="Cambria" pitchFamily="18" charset="0"/>
              </a:rPr>
              <a:t>ождик цветы поливает.)</a:t>
            </a:r>
          </a:p>
          <a:p>
            <a:r>
              <a:rPr lang="ru-RU" sz="1600" dirty="0" smtClean="0">
                <a:latin typeface="Cambria" pitchFamily="18" charset="0"/>
              </a:rPr>
              <a:t>- Нажми на солнышко 3 раза! </a:t>
            </a:r>
          </a:p>
          <a:p>
            <a:r>
              <a:rPr lang="ru-RU" sz="1600" dirty="0" smtClean="0">
                <a:latin typeface="Cambria" pitchFamily="18" charset="0"/>
              </a:rPr>
              <a:t>-  Солнышко на цветы 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(что делает?)</a:t>
            </a:r>
          </a:p>
          <a:p>
            <a:r>
              <a:rPr lang="ru-RU" sz="16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(Солнышко светит греет, пригревает </a:t>
            </a:r>
            <a:r>
              <a:rPr lang="ru-RU" sz="1600" dirty="0" smtClean="0">
                <a:latin typeface="Cambria" pitchFamily="18" charset="0"/>
              </a:rPr>
              <a:t>цветы.)</a:t>
            </a:r>
          </a:p>
          <a:p>
            <a:r>
              <a:rPr lang="ru-RU" sz="1600" dirty="0" smtClean="0">
                <a:latin typeface="Cambria" pitchFamily="18" charset="0"/>
              </a:rPr>
              <a:t>- Нажми на Мишу и Машу!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sz="1600" dirty="0" smtClean="0">
                <a:latin typeface="Cambria" pitchFamily="18" charset="0"/>
              </a:rPr>
              <a:t>- Цветами Маша и Миша 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(что делают?) </a:t>
            </a:r>
            <a:endParaRPr lang="ru-RU" sz="1600" dirty="0">
              <a:latin typeface="Cambria" pitchFamily="18" charset="0"/>
            </a:endParaRPr>
          </a:p>
          <a:p>
            <a:r>
              <a:rPr lang="ru-RU" sz="1600" dirty="0" smtClean="0">
                <a:latin typeface="Cambria" pitchFamily="18" charset="0"/>
              </a:rPr>
              <a:t> (Маша и Миша любуются , радуются ….</a:t>
            </a:r>
            <a:r>
              <a:rPr lang="ru-RU" sz="1600" dirty="0">
                <a:latin typeface="Cambria" pitchFamily="18" charset="0"/>
              </a:rPr>
              <a:t>)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22" y="3315717"/>
            <a:ext cx="2199049" cy="21990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26" y="2550135"/>
            <a:ext cx="5045497" cy="2967317"/>
          </a:xfrm>
          <a:prstGeom prst="rect">
            <a:avLst/>
          </a:prstGeom>
        </p:spPr>
      </p:pic>
      <p:pic>
        <p:nvPicPr>
          <p:cNvPr id="1026" name="Picture 2" descr="Солнышко картинки для дете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229" y="0"/>
            <a:ext cx="1587647" cy="15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918">
            <a:off x="5705778" y="4309015"/>
            <a:ext cx="1606153" cy="16061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01" y="5302548"/>
            <a:ext cx="1700253" cy="15869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86" y="4185064"/>
            <a:ext cx="1261692" cy="1462256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11000498" y="629984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44" y="5193709"/>
            <a:ext cx="1362621" cy="1716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48" y="3067917"/>
            <a:ext cx="6519777" cy="4324785"/>
          </a:xfrm>
          <a:prstGeom prst="rect">
            <a:avLst/>
          </a:prstGeom>
        </p:spPr>
      </p:pic>
      <p:sp>
        <p:nvSpPr>
          <p:cNvPr id="15" name="Облако 14"/>
          <p:cNvSpPr/>
          <p:nvPr/>
        </p:nvSpPr>
        <p:spPr>
          <a:xfrm rot="314959">
            <a:off x="6912907" y="447633"/>
            <a:ext cx="2815044" cy="160943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64" y="2961116"/>
            <a:ext cx="855130" cy="8551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07" y="2182467"/>
            <a:ext cx="855130" cy="8551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983" y="2550135"/>
            <a:ext cx="855130" cy="855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4" y="3278996"/>
            <a:ext cx="855130" cy="8551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45" y="2400948"/>
            <a:ext cx="855130" cy="8551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763256" y="3585942"/>
            <a:ext cx="2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605677" y="3253529"/>
            <a:ext cx="19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705758" y="2804199"/>
            <a:ext cx="22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022487" y="2458954"/>
            <a:ext cx="14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597296" y="26844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4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34492 -0.0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07" y="4372782"/>
            <a:ext cx="3567684" cy="2189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35" y="4018261"/>
            <a:ext cx="2426776" cy="28986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9" y="4045655"/>
            <a:ext cx="2426776" cy="28986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87" y="3821047"/>
            <a:ext cx="3428066" cy="2967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861" y="48564"/>
            <a:ext cx="11861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    Игра «Где растёт цветок?»</a:t>
            </a:r>
          </a:p>
          <a:p>
            <a:r>
              <a:rPr lang="ru-RU" dirty="0" smtClean="0">
                <a:latin typeface="Cambria" pitchFamily="18" charset="0"/>
              </a:rPr>
              <a:t>- Нажимай на цветочки по порядку, начинай с розы!</a:t>
            </a:r>
          </a:p>
          <a:p>
            <a:r>
              <a:rPr lang="ru-RU" dirty="0" smtClean="0">
                <a:latin typeface="Cambria" pitchFamily="18" charset="0"/>
              </a:rPr>
              <a:t> - Где растёт роза</a:t>
            </a:r>
            <a:r>
              <a:rPr lang="ru-RU" b="1" dirty="0" smtClean="0">
                <a:latin typeface="Cambria" pitchFamily="18" charset="0"/>
              </a:rPr>
              <a:t>? (роза растёт в саду, ромашка растёт в поле ….) </a:t>
            </a:r>
          </a:p>
          <a:p>
            <a:r>
              <a:rPr lang="ru-RU" dirty="0" smtClean="0">
                <a:latin typeface="Cambria" pitchFamily="18" charset="0"/>
              </a:rPr>
              <a:t>- Ромашка и мак – это какие цветы? </a:t>
            </a:r>
            <a:r>
              <a:rPr lang="ru-RU" b="1" dirty="0" smtClean="0">
                <a:latin typeface="Cambria" pitchFamily="18" charset="0"/>
              </a:rPr>
              <a:t>(ромашка и мак - это полевые цветы, ландыш и подснежник это ….. )</a:t>
            </a:r>
            <a:endParaRPr lang="ru-RU" b="1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26" y="2094038"/>
            <a:ext cx="1312759" cy="1653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84" y="2121495"/>
            <a:ext cx="1540080" cy="15400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5303">
            <a:off x="5820793" y="2255634"/>
            <a:ext cx="947762" cy="12234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8" y="2101557"/>
            <a:ext cx="1213511" cy="16600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20" y="2253510"/>
            <a:ext cx="1445364" cy="12760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57" y="2103561"/>
            <a:ext cx="1169949" cy="1527619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1118990" y="6303995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51159 0.4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7904 0.37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7722 0.449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37317 0.45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42071 0.45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0.23268 0.36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42" y="159026"/>
            <a:ext cx="8209280" cy="6156960"/>
          </a:xfrm>
          <a:prstGeom prst="rect">
            <a:avLst/>
          </a:prstGeom>
        </p:spPr>
      </p:pic>
      <p:pic>
        <p:nvPicPr>
          <p:cNvPr id="3" name="Молодец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4145" y="2413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9" y="327991"/>
            <a:ext cx="960497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Методические рекомендации:</a:t>
            </a:r>
          </a:p>
          <a:p>
            <a:pPr algn="ctr"/>
            <a:endParaRPr lang="ru-RU" sz="3600" b="1" dirty="0" smtClean="0">
              <a:latin typeface="Cambria" pitchFamily="18" charset="0"/>
            </a:endParaRPr>
          </a:p>
          <a:p>
            <a:r>
              <a:rPr lang="ru-RU" sz="2400" dirty="0" smtClean="0">
                <a:latin typeface="Cambria" pitchFamily="18" charset="0"/>
              </a:rPr>
              <a:t>Данная</a:t>
            </a:r>
            <a:r>
              <a:rPr lang="ru-RU" sz="2400" b="1" dirty="0" smtClean="0">
                <a:latin typeface="Cambria" pitchFamily="18" charset="0"/>
              </a:rPr>
              <a:t>  </a:t>
            </a:r>
            <a:r>
              <a:rPr lang="ru-RU" sz="2400" dirty="0" smtClean="0">
                <a:latin typeface="Cambria" pitchFamily="18" charset="0"/>
              </a:rPr>
              <a:t>игра адресована педагогам и родителям детей старшего дошкольного возраста для решения задач речевого развития. Все задания объединены общей лексической темой </a:t>
            </a:r>
            <a:r>
              <a:rPr lang="ru-RU" sz="2400" b="1" dirty="0" smtClean="0">
                <a:latin typeface="Cambria" pitchFamily="18" charset="0"/>
              </a:rPr>
              <a:t>«Цветы»</a:t>
            </a:r>
          </a:p>
          <a:p>
            <a:r>
              <a:rPr lang="ru-RU" sz="2400" dirty="0">
                <a:latin typeface="Cambria" pitchFamily="18" charset="0"/>
              </a:rPr>
              <a:t>Игра помогает думать, </a:t>
            </a:r>
            <a:r>
              <a:rPr lang="ru-RU" sz="2400" dirty="0" smtClean="0">
                <a:latin typeface="Cambria" pitchFamily="18" charset="0"/>
              </a:rPr>
              <a:t>говорить, делать </a:t>
            </a:r>
            <a:r>
              <a:rPr lang="ru-RU" sz="2400" dirty="0">
                <a:latin typeface="Cambria" pitchFamily="18" charset="0"/>
              </a:rPr>
              <a:t>правильный выбор между </a:t>
            </a:r>
            <a:r>
              <a:rPr lang="ru-RU" sz="2400" dirty="0" smtClean="0">
                <a:latin typeface="Cambria" pitchFamily="18" charset="0"/>
              </a:rPr>
              <a:t>предложенными игровыми заданиями. </a:t>
            </a:r>
            <a:r>
              <a:rPr lang="ru-RU" sz="2400" dirty="0">
                <a:latin typeface="Cambria" pitchFamily="18" charset="0"/>
              </a:rPr>
              <a:t>Сначала ребенку даётся инструкция к игре, а потом он выполняет задание </a:t>
            </a:r>
            <a:r>
              <a:rPr lang="ru-RU" sz="2400" dirty="0" smtClean="0">
                <a:latin typeface="Cambria" pitchFamily="18" charset="0"/>
              </a:rPr>
              <a:t>сам. </a:t>
            </a:r>
            <a:r>
              <a:rPr lang="ru-RU" sz="2400" dirty="0">
                <a:latin typeface="Cambria" pitchFamily="18" charset="0"/>
              </a:rPr>
              <a:t>Чтобы выйти на следующий </a:t>
            </a:r>
            <a:r>
              <a:rPr lang="ru-RU" sz="2400" dirty="0" smtClean="0">
                <a:latin typeface="Cambria" pitchFamily="18" charset="0"/>
              </a:rPr>
              <a:t>слайд </a:t>
            </a:r>
            <a:r>
              <a:rPr lang="ru-RU" sz="2400" dirty="0">
                <a:latin typeface="Cambria" pitchFamily="18" charset="0"/>
              </a:rPr>
              <a:t>после того как ребенок ответил, </a:t>
            </a:r>
            <a:r>
              <a:rPr lang="ru-RU" sz="2400" dirty="0" smtClean="0">
                <a:latin typeface="Cambria" pitchFamily="18" charset="0"/>
              </a:rPr>
              <a:t>необходимо нажать  </a:t>
            </a:r>
            <a:r>
              <a:rPr lang="ru-RU" sz="2400" dirty="0">
                <a:latin typeface="Cambria" pitchFamily="18" charset="0"/>
              </a:rPr>
              <a:t>в правом нижнем углу </a:t>
            </a:r>
            <a:r>
              <a:rPr lang="ru-RU" sz="2400" dirty="0" smtClean="0">
                <a:latin typeface="Cambria" pitchFamily="18" charset="0"/>
              </a:rPr>
              <a:t>на красную стрелку.</a:t>
            </a:r>
            <a:endParaRPr lang="ru-RU" sz="2400" dirty="0">
              <a:latin typeface="Cambria" pitchFamily="18" charset="0"/>
            </a:endParaRPr>
          </a:p>
          <a:p>
            <a:r>
              <a:rPr lang="ru-RU" sz="2400" dirty="0" smtClean="0">
                <a:latin typeface="Cambria" pitchFamily="18" charset="0"/>
              </a:rPr>
              <a:t>Педагог   может использовать игру как </a:t>
            </a:r>
            <a:r>
              <a:rPr lang="ru-RU" sz="2400" dirty="0">
                <a:latin typeface="Cambria" pitchFamily="18" charset="0"/>
              </a:rPr>
              <a:t>часть занятия или при индивидуальной </a:t>
            </a:r>
            <a:r>
              <a:rPr lang="ru-RU" sz="2400" dirty="0" smtClean="0">
                <a:latin typeface="Cambria" pitchFamily="18" charset="0"/>
              </a:rPr>
              <a:t>работе. Игра </a:t>
            </a:r>
            <a:r>
              <a:rPr lang="ru-RU" sz="2400" dirty="0">
                <a:latin typeface="Cambria" pitchFamily="18" charset="0"/>
              </a:rPr>
              <a:t>может быть использована родителями для закрепления материала дома в игровой деятельности с детьми. </a:t>
            </a:r>
          </a:p>
          <a:p>
            <a:endParaRPr lang="ru-RU" sz="2000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0929257" y="614825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235" y="188843"/>
            <a:ext cx="11728173" cy="6395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Рекомендации</a:t>
            </a:r>
            <a:r>
              <a:rPr lang="ru-RU" sz="3600" b="1" dirty="0" smtClean="0"/>
              <a:t> для родителей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3200" dirty="0" smtClean="0"/>
              <a:t>Уважаемые родители!</a:t>
            </a:r>
          </a:p>
          <a:p>
            <a:pPr algn="ctr"/>
            <a:endParaRPr lang="ru-RU" sz="3200" dirty="0" smtClean="0"/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Представленная игра, поможет вашим детям в интересной и игровой форме закреплять знания и речевые умения по теме «Цветы». На слайдах представлены интерактивные игры - (задания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для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детей),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описание заданий для взрослого, а в скобках предполагаемый правильный ответ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ребёнка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(обязательно проговаривая вслух). </a:t>
            </a:r>
          </a:p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Системные требования к работе с игрой: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операционная система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Windows 7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и выше, компьютер (ноутбук), наличие колонок или наушников, компьютерная мышка. Продолжительность непрерывного использования экрана не должна превышать для детей 5 – 6 лет, 5 –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минут. Чтобы запустить игру, необходимо перевести презентацию в режим просмотра, нажав кнопку «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Fs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» или  компьютерной мышкой внизу справа на панели нажать кнопку «Показ слайдов».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каждом игровом слайде читаем задания ребёнку, следим, чтобы ребёнок проговаривал вслух. Взрослый опирается на предполагаемый правильный ответ ребёнка в скобках.</a:t>
            </a:r>
          </a:p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7299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298" y="156755"/>
            <a:ext cx="1180316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</a:rPr>
              <a:t>Цель</a:t>
            </a:r>
            <a:r>
              <a:rPr lang="ru-RU" b="1" dirty="0" smtClean="0">
                <a:latin typeface="Cambria" pitchFamily="18" charset="0"/>
              </a:rPr>
              <a:t>:</a:t>
            </a:r>
          </a:p>
          <a:p>
            <a:r>
              <a:rPr lang="ru-RU" sz="1600" dirty="0" smtClean="0">
                <a:latin typeface="Cambria" pitchFamily="18" charset="0"/>
              </a:rPr>
              <a:t> Формирование и обогащение лексической стороны речи, словообразовательных навыков, развитие грамматически правильной и связной речи.</a:t>
            </a:r>
            <a:endParaRPr lang="ru-RU" sz="1600" dirty="0">
              <a:latin typeface="Cambria" pitchFamily="18" charset="0"/>
            </a:endParaRPr>
          </a:p>
          <a:p>
            <a:pPr algn="ctr"/>
            <a:r>
              <a:rPr lang="ru-RU" b="1" dirty="0" smtClean="0">
                <a:latin typeface="Cambria" pitchFamily="18" charset="0"/>
              </a:rPr>
              <a:t>Задачи: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СЛАЙД 4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Игры «Помоги Маше», «Жадина».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Закреплять название цветов в И.П., учить согласовывать местоимения мой, моя с существительными.</a:t>
            </a:r>
          </a:p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СЛАЙД 5.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Игра «Помоги Медведю».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Упражнять в согласовании числительного с существительными, закреплять навык образования и употребления в речи существительного в форме Р.П. единственного и множественного числа.</a:t>
            </a:r>
          </a:p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СЛАЙД 6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Игры «Кого видит Маша?», «Кто куда сел?»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Закреплять названия насекомых в И.П., упражнять знания детей в правильном использовании предлогов НА, ОКОЛО, ПОД, ЗА; составлять грамматически правильные предложения, используя предложенные предлоги.</a:t>
            </a:r>
          </a:p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СЛАЙД 7.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Игра «Один – много»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Закреплять умение согласовывать слова в единственном и множественном числе.</a:t>
            </a:r>
          </a:p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СЛАЙД 8.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Игры «Части цветка», «Назови ласково».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Закреплять названия части цветка (стебель, листья, лепестки, корень), использовать в речи фразу «У цветка есть ….», умение образовывать существительные при помощи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уменьшительно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-ласкательных  суффиксов. (стебелёк, листочки, лепесточки, корешок).</a:t>
            </a:r>
          </a:p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СЛАЙД 9. 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Игра «Какой? Какая?»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Научить ребёнка составлять предложения, подбирая прилагательные к существительным в П.П. и В.П.</a:t>
            </a:r>
          </a:p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СЛАЙД 10.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Игра «Назови действия»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Научить ребёнка подбирать как можно больше прилагательных к существительному, подбирать слова действия, составлять предложения с глаголами.</a:t>
            </a:r>
          </a:p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СЛАЙД 11.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Игра «Где растёт цветок?»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Формировать умение группировать цветы, определяя место произрастания, употреблять в речи прилагательные (полевые, лесные, садовые), определять пространственные связи, составлять грамматически правильные предложения. </a:t>
            </a:r>
          </a:p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СЛАЙД 12.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Поощрить ребёнка похвалой «Ты молодец!»</a:t>
            </a:r>
          </a:p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ctr"/>
            <a:endParaRPr lang="ru-RU" sz="2400" b="1" dirty="0" smtClean="0">
              <a:latin typeface="Cambria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1025052" y="631423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8"/>
            <a:ext cx="12259938" cy="6967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204" y="0"/>
            <a:ext cx="11720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Игра «Помоги Маше»</a:t>
            </a:r>
          </a:p>
          <a:p>
            <a:r>
              <a:rPr lang="ru-RU" dirty="0" smtClean="0">
                <a:latin typeface="Cambria" pitchFamily="18" charset="0"/>
              </a:rPr>
              <a:t>     - Помоги Маше узнать, какие цветы растут на поляне? </a:t>
            </a:r>
          </a:p>
          <a:p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- Нажимай на  цветные кнопочки по порядку!</a:t>
            </a:r>
          </a:p>
          <a:p>
            <a:r>
              <a:rPr lang="ru-RU" dirty="0" smtClean="0">
                <a:latin typeface="Cambria" pitchFamily="18" charset="0"/>
              </a:rPr>
              <a:t>        (Это ромашка, это мак, …).</a:t>
            </a:r>
          </a:p>
          <a:p>
            <a:r>
              <a:rPr lang="ru-RU" b="1" dirty="0" smtClean="0">
                <a:latin typeface="Cambria" pitchFamily="18" charset="0"/>
              </a:rPr>
              <a:t>      Игра «Жадина»  </a:t>
            </a:r>
            <a:r>
              <a:rPr lang="ru-RU" dirty="0" smtClean="0">
                <a:latin typeface="Cambria" pitchFamily="18" charset="0"/>
              </a:rPr>
              <a:t>- Про какой цветок можно сказать </a:t>
            </a:r>
            <a:r>
              <a:rPr lang="ru-RU" b="1" dirty="0" smtClean="0">
                <a:latin typeface="Cambria" pitchFamily="18" charset="0"/>
              </a:rPr>
              <a:t>МОЙ? </a:t>
            </a:r>
            <a:r>
              <a:rPr lang="ru-RU" dirty="0" smtClean="0">
                <a:latin typeface="Cambria" pitchFamily="18" charset="0"/>
              </a:rPr>
              <a:t>(мой мак, мой колокольчик, мой василёк)</a:t>
            </a:r>
          </a:p>
          <a:p>
            <a:r>
              <a:rPr lang="ru-RU" dirty="0" smtClean="0">
                <a:latin typeface="Cambria" pitchFamily="18" charset="0"/>
              </a:rPr>
              <a:t>                                          - Про какой цветок можно сказать </a:t>
            </a:r>
            <a:r>
              <a:rPr lang="ru-RU" b="1" dirty="0" smtClean="0">
                <a:latin typeface="Cambria" pitchFamily="18" charset="0"/>
              </a:rPr>
              <a:t>МОЯ?</a:t>
            </a:r>
            <a:r>
              <a:rPr lang="ru-RU" dirty="0" smtClean="0">
                <a:latin typeface="Cambria" pitchFamily="18" charset="0"/>
              </a:rPr>
              <a:t> (моя ромашка)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1123523" y="619504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2566" y="3968498"/>
            <a:ext cx="1518200" cy="147935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47008" y="4041648"/>
            <a:ext cx="1459374" cy="143681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17" name="Овал 16"/>
          <p:cNvSpPr/>
          <p:nvPr/>
        </p:nvSpPr>
        <p:spPr>
          <a:xfrm>
            <a:off x="5120639" y="3968497"/>
            <a:ext cx="1408177" cy="13807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396132" y="4029545"/>
            <a:ext cx="1430889" cy="1357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" y="4077245"/>
            <a:ext cx="1839022" cy="23161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93" y="4194223"/>
            <a:ext cx="2230923" cy="20821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44" y="4264513"/>
            <a:ext cx="2029968" cy="20299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59" y="3968497"/>
            <a:ext cx="1710797" cy="19827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506" y="2211869"/>
            <a:ext cx="3730752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6" y="1"/>
            <a:ext cx="11457604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3" y="945322"/>
            <a:ext cx="5715000" cy="3690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87" y="4611345"/>
            <a:ext cx="1253681" cy="1578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23" y="4689000"/>
            <a:ext cx="1239104" cy="1560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58" y="3283449"/>
            <a:ext cx="1131150" cy="1424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45" y="2483158"/>
            <a:ext cx="1496568" cy="1496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93" y="2509066"/>
            <a:ext cx="1444752" cy="1444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89" y="2602677"/>
            <a:ext cx="1374648" cy="1374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905" y="3396642"/>
            <a:ext cx="1048512" cy="13205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41" y="4169132"/>
            <a:ext cx="1217922" cy="15339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37" y="2509066"/>
            <a:ext cx="1533144" cy="15331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47" y="2680580"/>
            <a:ext cx="1432124" cy="14321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25" y="3573451"/>
            <a:ext cx="1231047" cy="11489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75" y="4610228"/>
            <a:ext cx="1141165" cy="10650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67" y="4408107"/>
            <a:ext cx="1095782" cy="10227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4" y="5507977"/>
            <a:ext cx="1078968" cy="10070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55" y="5726539"/>
            <a:ext cx="949026" cy="8857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42" y="5191601"/>
            <a:ext cx="923131" cy="10698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95" y="4919472"/>
            <a:ext cx="1025214" cy="11881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45" y="4190895"/>
            <a:ext cx="1043967" cy="1209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07" y="4194446"/>
            <a:ext cx="986249" cy="114302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78" y="5247634"/>
            <a:ext cx="923131" cy="1069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202" y="21992"/>
            <a:ext cx="93175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Игра «Помоги Медведю»</a:t>
            </a:r>
          </a:p>
          <a:p>
            <a:r>
              <a:rPr lang="ru-RU" sz="1600" dirty="0" smtClean="0">
                <a:latin typeface="Cambria" pitchFamily="18" charset="0"/>
              </a:rPr>
              <a:t>- Нажимай по порядку  цифры, </a:t>
            </a:r>
            <a:r>
              <a:rPr lang="ru-RU" sz="1600" dirty="0">
                <a:latin typeface="Cambria" pitchFamily="18" charset="0"/>
              </a:rPr>
              <a:t>с</a:t>
            </a:r>
            <a:r>
              <a:rPr lang="ru-RU" sz="1600" dirty="0" smtClean="0">
                <a:latin typeface="Cambria" pitchFamily="18" charset="0"/>
              </a:rPr>
              <a:t>читай и проговаривай!</a:t>
            </a:r>
          </a:p>
          <a:p>
            <a:r>
              <a:rPr lang="ru-RU" sz="1600" dirty="0" smtClean="0">
                <a:latin typeface="Cambria" pitchFamily="18" charset="0"/>
              </a:rPr>
              <a:t>( один мак, два мака, три мака, четыре мака, пять маков и т.д. ) </a:t>
            </a:r>
          </a:p>
          <a:p>
            <a:r>
              <a:rPr lang="ru-RU" sz="1600" dirty="0" smtClean="0">
                <a:latin typeface="Cambria" pitchFamily="18" charset="0"/>
              </a:rPr>
              <a:t>- Продолжай дальше, нажимай снова на цифры по порядку!</a:t>
            </a:r>
            <a:endParaRPr lang="ru-RU" sz="1600" dirty="0">
              <a:latin typeface="Cambria" pitchFamily="18" charset="0"/>
            </a:endParaRPr>
          </a:p>
          <a:p>
            <a:r>
              <a:rPr lang="ru-RU" sz="1600" dirty="0" smtClean="0">
                <a:latin typeface="Cambria" pitchFamily="18" charset="0"/>
              </a:rPr>
              <a:t>(один колокольчик, два колокольчика, три колокольчика, </a:t>
            </a:r>
          </a:p>
          <a:p>
            <a:r>
              <a:rPr lang="ru-RU" sz="1600" dirty="0" smtClean="0">
                <a:latin typeface="Cambria" pitchFamily="18" charset="0"/>
              </a:rPr>
              <a:t>четыре колокольчика, пять колокольчиков) </a:t>
            </a:r>
          </a:p>
          <a:p>
            <a:r>
              <a:rPr lang="ru-RU" sz="1600" dirty="0" smtClean="0">
                <a:latin typeface="Cambria" pitchFamily="18" charset="0"/>
              </a:rPr>
              <a:t>- Продолжай дальше ещё 2 раза! Посчитай васильки и ромашки!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1150650" y="6284821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2"/>
            <a:ext cx="777240" cy="107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320460"/>
            <a:ext cx="763666" cy="107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4277468"/>
            <a:ext cx="800601" cy="107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-1" y="5774035"/>
            <a:ext cx="763667" cy="107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5</a:t>
            </a:r>
            <a:endParaRPr lang="ru-RU" sz="6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2750504"/>
            <a:ext cx="763667" cy="107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pic>
        <p:nvPicPr>
          <p:cNvPr id="34" name="Молодец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27997" y="585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7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01" y="-403037"/>
            <a:ext cx="12289101" cy="7261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17" y="1799244"/>
            <a:ext cx="2565598" cy="2565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53" y="4209354"/>
            <a:ext cx="2454103" cy="2290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700" y="4053178"/>
            <a:ext cx="2370892" cy="2370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10" y="4140027"/>
            <a:ext cx="1970761" cy="22840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1566" y="-11253"/>
            <a:ext cx="12106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      Игра «Кого видит Маша?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itchFamily="18" charset="0"/>
              </a:rPr>
              <a:t>Нажимай на кнопочки по порядку, называй. (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Маша видит пчелу, Маша видит бабочку,….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Кто они все, назови.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(Это насекомые) </a:t>
            </a:r>
          </a:p>
          <a:p>
            <a:r>
              <a:rPr lang="ru-RU" b="1" dirty="0" smtClean="0">
                <a:latin typeface="Cambria" pitchFamily="18" charset="0"/>
              </a:rPr>
              <a:t>       Игра «Кто куда сел?»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itchFamily="18" charset="0"/>
              </a:rPr>
              <a:t> Нажимай на насекомых по порядку, называй кто, куда сел? </a:t>
            </a:r>
            <a:r>
              <a:rPr lang="ru-RU" dirty="0">
                <a:latin typeface="Cambria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пчела</a:t>
            </a:r>
            <a:r>
              <a:rPr lang="ru-RU" dirty="0">
                <a:latin typeface="Cambria" pitchFamily="18" charset="0"/>
              </a:rPr>
              <a:t> села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на</a:t>
            </a:r>
            <a:r>
              <a:rPr lang="ru-RU" dirty="0">
                <a:latin typeface="Cambria" pitchFamily="18" charset="0"/>
              </a:rPr>
              <a:t> василёк,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бабочка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села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под</a:t>
            </a:r>
          </a:p>
          <a:p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</a:t>
            </a:r>
            <a:r>
              <a:rPr lang="ru-RU" dirty="0" smtClean="0">
                <a:latin typeface="Cambria" pitchFamily="18" charset="0"/>
              </a:rPr>
              <a:t>колокольчик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b="1" dirty="0">
                <a:latin typeface="Cambria" pitchFamily="18" charset="0"/>
              </a:rPr>
              <a:t>стрекоза</a:t>
            </a:r>
            <a:r>
              <a:rPr lang="ru-RU" dirty="0">
                <a:latin typeface="Cambria" pitchFamily="18" charset="0"/>
              </a:rPr>
              <a:t> села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около </a:t>
            </a:r>
            <a:r>
              <a:rPr lang="ru-RU" dirty="0" smtClean="0">
                <a:latin typeface="Cambria" pitchFamily="18" charset="0"/>
              </a:rPr>
              <a:t>мака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божья коровка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 села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за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 ромашкой</a:t>
            </a:r>
            <a:r>
              <a:rPr lang="ru-RU" dirty="0">
                <a:latin typeface="Cambria" pitchFamily="18" charset="0"/>
              </a:rPr>
              <a:t>)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1168744" y="625753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61606" y="1755648"/>
            <a:ext cx="1478310" cy="14440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8" name="Овал 17"/>
          <p:cNvSpPr/>
          <p:nvPr/>
        </p:nvSpPr>
        <p:spPr>
          <a:xfrm>
            <a:off x="4757866" y="1727715"/>
            <a:ext cx="1430784" cy="143465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19" name="Овал 18"/>
          <p:cNvSpPr/>
          <p:nvPr/>
        </p:nvSpPr>
        <p:spPr>
          <a:xfrm>
            <a:off x="2860924" y="1698360"/>
            <a:ext cx="1442639" cy="142933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0" y="1698360"/>
            <a:ext cx="1463151" cy="13836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06" y="1878247"/>
            <a:ext cx="1489503" cy="115519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3" y="1893726"/>
            <a:ext cx="1421713" cy="1071753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6659379" y="1705846"/>
            <a:ext cx="1430784" cy="1434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48" y="1727715"/>
            <a:ext cx="1981200" cy="1485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3" y="4026213"/>
            <a:ext cx="2012091" cy="25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20443 0.32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6692 0.49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33086 0.53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47683 0.503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" y="0"/>
            <a:ext cx="12246990" cy="6963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71" y="5096242"/>
            <a:ext cx="1388748" cy="1749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86" y="3921986"/>
            <a:ext cx="1310949" cy="1651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99" y="3866755"/>
            <a:ext cx="1348784" cy="1563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83" y="4894663"/>
            <a:ext cx="1130649" cy="1310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43" y="5119336"/>
            <a:ext cx="1458772" cy="13615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48" y="3866755"/>
            <a:ext cx="1441840" cy="13457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00" y="3824226"/>
            <a:ext cx="1544228" cy="1544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54" y="5133134"/>
            <a:ext cx="1528869" cy="1528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8607" y="31266"/>
            <a:ext cx="10906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Игра «Один – много»                                                                                   </a:t>
            </a:r>
            <a:endParaRPr lang="ru-RU" b="1" dirty="0"/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itchFamily="18" charset="0"/>
              </a:rPr>
              <a:t>Помоги Маше лопнуть  шарики?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itchFamily="18" charset="0"/>
              </a:rPr>
              <a:t>Нажимай сначала на маленький красный шарик, а потом на большой красный шарик!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Cambria" pitchFamily="18" charset="0"/>
              </a:rPr>
              <a:t>Н</a:t>
            </a:r>
            <a:r>
              <a:rPr lang="ru-RU" dirty="0" smtClean="0">
                <a:latin typeface="Cambria" pitchFamily="18" charset="0"/>
              </a:rPr>
              <a:t>азывай что за шарами? Продолжай дальше «лопать» жёлтые, синие, оранжевые шарики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!</a:t>
            </a: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 </a:t>
            </a:r>
          </a:p>
          <a:p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    (колокольчик – колокольчики,   мак – маки, ромашка – ромашки, василёк -  васильки)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1148731" y="631041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3" y="3421382"/>
            <a:ext cx="1690309" cy="2253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32" y="3153913"/>
            <a:ext cx="2428759" cy="24287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78" y="3659478"/>
            <a:ext cx="2020810" cy="202081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54" y="3073223"/>
            <a:ext cx="1689511" cy="21941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47" y="592183"/>
            <a:ext cx="3274572" cy="32745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15" y="5034647"/>
            <a:ext cx="1458772" cy="13615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7" y="4158032"/>
            <a:ext cx="2667904" cy="299962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3" y="5104763"/>
            <a:ext cx="1528869" cy="15288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61" y="4442676"/>
            <a:ext cx="1929082" cy="250530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82" y="4968374"/>
            <a:ext cx="1430506" cy="180164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99" y="4894663"/>
            <a:ext cx="1149994" cy="13328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76" y="4357748"/>
            <a:ext cx="2700220" cy="25964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15" y="3788455"/>
            <a:ext cx="2848033" cy="28480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39" b="98849" l="4374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47" y="1661885"/>
            <a:ext cx="931474" cy="10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 flipH="1">
            <a:off x="6155140" y="0"/>
            <a:ext cx="58661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      Игра «Части цветка»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itchFamily="18" charset="0"/>
              </a:rPr>
              <a:t>Помоги Маше нарисовать цветок.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itchFamily="18" charset="0"/>
              </a:rPr>
              <a:t>Нажимай кнопочки по порядку, называй картинки!</a:t>
            </a:r>
          </a:p>
          <a:p>
            <a:r>
              <a:rPr lang="ru-RU" dirty="0" smtClean="0">
                <a:latin typeface="Cambria" pitchFamily="18" charset="0"/>
              </a:rPr>
              <a:t> -    Что есть у цветка? </a:t>
            </a:r>
          </a:p>
          <a:p>
            <a:r>
              <a:rPr lang="ru-RU" dirty="0" smtClean="0">
                <a:latin typeface="Cambria" pitchFamily="18" charset="0"/>
              </a:rPr>
              <a:t>    (у цветка есть 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стебель, лепестки,  листья, корень) </a:t>
            </a:r>
          </a:p>
          <a:p>
            <a:r>
              <a:rPr lang="ru-RU" b="1" dirty="0" smtClean="0">
                <a:latin typeface="Cambria" pitchFamily="18" charset="0"/>
              </a:rPr>
              <a:t>      Игра «Назови ласково»</a:t>
            </a:r>
            <a:r>
              <a:rPr lang="ru-RU" dirty="0" smtClean="0">
                <a:latin typeface="Cambria" pitchFamily="18" charset="0"/>
              </a:rPr>
              <a:t> </a:t>
            </a:r>
          </a:p>
          <a:p>
            <a:r>
              <a:rPr lang="ru-RU" dirty="0" smtClean="0">
                <a:latin typeface="Cambria" pitchFamily="18" charset="0"/>
              </a:rPr>
              <a:t>    (стебелёк, лепесточки ...)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9" y="54015"/>
            <a:ext cx="6762948" cy="6762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67" y="320857"/>
            <a:ext cx="4172049" cy="4172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07" y="557241"/>
            <a:ext cx="1623983" cy="3211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954">
            <a:off x="7674139" y="4148974"/>
            <a:ext cx="1632367" cy="20192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85" y="3388994"/>
            <a:ext cx="1175004" cy="12023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788" y="2352478"/>
            <a:ext cx="1377814" cy="6671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2760" flipH="1" flipV="1">
            <a:off x="9176425" y="3506384"/>
            <a:ext cx="1008794" cy="1032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738">
            <a:off x="3689793" y="1697237"/>
            <a:ext cx="1918533" cy="171618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1042887" y="624970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7547038" y="2255717"/>
            <a:ext cx="583475" cy="599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0407354" y="1702530"/>
            <a:ext cx="583475" cy="599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1361742" y="4193291"/>
            <a:ext cx="583475" cy="599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573521" y="3535644"/>
            <a:ext cx="583475" cy="599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255301" y="4792521"/>
            <a:ext cx="583475" cy="599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6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49128 -0.0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70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0.00092 L -0.50351 -0.55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-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139 L -0.67226 -0.2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9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0625 L -0.65417 -0.245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9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3 -0.01598 L -0.70104 0.096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72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1186</Words>
  <Application>Microsoft Office PowerPoint</Application>
  <PresentationFormat>Произвольный</PresentationFormat>
  <Paragraphs>119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МБДОУ г. Иркутска детский сад «Сказка»  Интерактивная игра для детей  старшего дошкольного возраста 5 – 6 лет  Приключения  Маши и Медведя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Трунев</dc:creator>
  <cp:lastModifiedBy>belyiiv@yandex.ru</cp:lastModifiedBy>
  <cp:revision>256</cp:revision>
  <dcterms:created xsi:type="dcterms:W3CDTF">2022-01-23T05:22:45Z</dcterms:created>
  <dcterms:modified xsi:type="dcterms:W3CDTF">2022-04-18T13:42:48Z</dcterms:modified>
</cp:coreProperties>
</file>