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1" r:id="rId2"/>
    <p:sldId id="262" r:id="rId3"/>
    <p:sldId id="323" r:id="rId4"/>
    <p:sldId id="324" r:id="rId5"/>
    <p:sldId id="325" r:id="rId6"/>
    <p:sldId id="256" r:id="rId7"/>
    <p:sldId id="257" r:id="rId8"/>
    <p:sldId id="258" r:id="rId9"/>
    <p:sldId id="259" r:id="rId10"/>
    <p:sldId id="264" r:id="rId11"/>
    <p:sldId id="265" r:id="rId12"/>
    <p:sldId id="263" r:id="rId13"/>
    <p:sldId id="266" r:id="rId14"/>
    <p:sldId id="268" r:id="rId15"/>
    <p:sldId id="267" r:id="rId16"/>
    <p:sldId id="272" r:id="rId17"/>
    <p:sldId id="273" r:id="rId18"/>
    <p:sldId id="269" r:id="rId19"/>
    <p:sldId id="274" r:id="rId20"/>
    <p:sldId id="281" r:id="rId21"/>
    <p:sldId id="283" r:id="rId22"/>
    <p:sldId id="282" r:id="rId23"/>
    <p:sldId id="295" r:id="rId24"/>
    <p:sldId id="296" r:id="rId25"/>
    <p:sldId id="297" r:id="rId26"/>
    <p:sldId id="298" r:id="rId27"/>
    <p:sldId id="300" r:id="rId28"/>
    <p:sldId id="301" r:id="rId29"/>
    <p:sldId id="299" r:id="rId30"/>
    <p:sldId id="320" r:id="rId31"/>
    <p:sldId id="321" r:id="rId32"/>
    <p:sldId id="322" r:id="rId33"/>
    <p:sldId id="307" r:id="rId34"/>
    <p:sldId id="310" r:id="rId35"/>
    <p:sldId id="313" r:id="rId36"/>
    <p:sldId id="328" r:id="rId37"/>
    <p:sldId id="330" r:id="rId38"/>
    <p:sldId id="332" r:id="rId3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CC"/>
    <a:srgbClr val="00FF99"/>
    <a:srgbClr val="FF5050"/>
    <a:srgbClr val="00FF00"/>
    <a:srgbClr val="92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5" autoAdjust="0"/>
    <p:restoredTop sz="94622" autoAdjust="0"/>
  </p:normalViewPr>
  <p:slideViewPr>
    <p:cSldViewPr>
      <p:cViewPr>
        <p:scale>
          <a:sx n="100" d="100"/>
          <a:sy n="100" d="100"/>
        </p:scale>
        <p:origin x="-642" y="-2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15B84-C620-4102-AB11-85C714789B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CD562-AC35-4F93-BCAA-EB4C013DF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CD562-AC35-4F93-BCAA-EB4C013DF39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9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9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6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2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4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0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6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9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2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3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21928-B0F7-45E9-9040-55D2C51F94F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3AF8-D4C5-4F2D-9FF1-EB8533945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6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18" Type="http://schemas.openxmlformats.org/officeDocument/2006/relationships/image" Target="../media/image55.png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12" Type="http://schemas.microsoft.com/office/2007/relationships/hdphoto" Target="../media/hdphoto18.wdp"/><Relationship Id="rId17" Type="http://schemas.openxmlformats.org/officeDocument/2006/relationships/image" Target="../media/image54.png"/><Relationship Id="rId2" Type="http://schemas.openxmlformats.org/officeDocument/2006/relationships/audio" Target="../media/audio2.wav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microsoft.com/office/2007/relationships/hdphoto" Target="../media/hdphoto17.wdp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microsoft.com/office/2007/relationships/hdphoto" Target="../media/hdphoto1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microsoft.com/office/2007/relationships/hdphoto" Target="../media/hdphoto22.wdp"/><Relationship Id="rId5" Type="http://schemas.microsoft.com/office/2007/relationships/hdphoto" Target="../media/hdphoto20.wdp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6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microsoft.com/office/2007/relationships/hdphoto" Target="../media/hdphoto24.wdp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microsoft.com/office/2007/relationships/hdphoto" Target="../media/hdphoto25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audio" Target="../media/audio3.wav"/><Relationship Id="rId7" Type="http://schemas.openxmlformats.org/officeDocument/2006/relationships/image" Target="../media/image7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image" Target="../media/image8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7.wdp"/><Relationship Id="rId5" Type="http://schemas.openxmlformats.org/officeDocument/2006/relationships/image" Target="../media/image81.png"/><Relationship Id="rId10" Type="http://schemas.microsoft.com/office/2007/relationships/hdphoto" Target="../media/hdphoto28.wdp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9.wdp"/><Relationship Id="rId11" Type="http://schemas.openxmlformats.org/officeDocument/2006/relationships/image" Target="../media/image70.png"/><Relationship Id="rId5" Type="http://schemas.openxmlformats.org/officeDocument/2006/relationships/image" Target="../media/image85.png"/><Relationship Id="rId10" Type="http://schemas.microsoft.com/office/2007/relationships/hdphoto" Target="../media/hdphoto31.wdp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microsoft.com/office/2007/relationships/hdphoto" Target="../media/hdphoto36.wdp"/><Relationship Id="rId26" Type="http://schemas.microsoft.com/office/2007/relationships/hdphoto" Target="../media/hdphoto38.wdp"/><Relationship Id="rId39" Type="http://schemas.openxmlformats.org/officeDocument/2006/relationships/image" Target="../media/image111.png"/><Relationship Id="rId21" Type="http://schemas.microsoft.com/office/2007/relationships/hdphoto" Target="../media/hdphoto37.wdp"/><Relationship Id="rId34" Type="http://schemas.openxmlformats.org/officeDocument/2006/relationships/image" Target="../media/image108.png"/><Relationship Id="rId7" Type="http://schemas.microsoft.com/office/2007/relationships/hdphoto" Target="../media/hdphoto32.wdp"/><Relationship Id="rId12" Type="http://schemas.openxmlformats.org/officeDocument/2006/relationships/image" Target="../media/image93.png"/><Relationship Id="rId17" Type="http://schemas.openxmlformats.org/officeDocument/2006/relationships/image" Target="../media/image97.png"/><Relationship Id="rId25" Type="http://schemas.openxmlformats.org/officeDocument/2006/relationships/image" Target="../media/image103.png"/><Relationship Id="rId33" Type="http://schemas.microsoft.com/office/2007/relationships/hdphoto" Target="../media/hdphoto41.wdp"/><Relationship Id="rId38" Type="http://schemas.microsoft.com/office/2007/relationships/hdphoto" Target="../media/hdphoto43.wdp"/><Relationship Id="rId2" Type="http://schemas.openxmlformats.org/officeDocument/2006/relationships/audio" Target="../media/audio3.wav"/><Relationship Id="rId16" Type="http://schemas.openxmlformats.org/officeDocument/2006/relationships/image" Target="../media/image96.png"/><Relationship Id="rId20" Type="http://schemas.openxmlformats.org/officeDocument/2006/relationships/image" Target="../media/image99.png"/><Relationship Id="rId29" Type="http://schemas.microsoft.com/office/2007/relationships/hdphoto" Target="../media/hdphoto3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microsoft.com/office/2007/relationships/hdphoto" Target="../media/hdphoto34.wdp"/><Relationship Id="rId24" Type="http://schemas.openxmlformats.org/officeDocument/2006/relationships/image" Target="../media/image102.png"/><Relationship Id="rId32" Type="http://schemas.openxmlformats.org/officeDocument/2006/relationships/image" Target="../media/image107.png"/><Relationship Id="rId37" Type="http://schemas.openxmlformats.org/officeDocument/2006/relationships/image" Target="../media/image110.png"/><Relationship Id="rId40" Type="http://schemas.openxmlformats.org/officeDocument/2006/relationships/image" Target="../media/image112.png"/><Relationship Id="rId5" Type="http://schemas.openxmlformats.org/officeDocument/2006/relationships/image" Target="../media/image89.png"/><Relationship Id="rId15" Type="http://schemas.microsoft.com/office/2007/relationships/hdphoto" Target="../media/hdphoto35.wdp"/><Relationship Id="rId23" Type="http://schemas.openxmlformats.org/officeDocument/2006/relationships/image" Target="../media/image101.png"/><Relationship Id="rId28" Type="http://schemas.openxmlformats.org/officeDocument/2006/relationships/image" Target="../media/image105.png"/><Relationship Id="rId36" Type="http://schemas.microsoft.com/office/2007/relationships/hdphoto" Target="../media/hdphoto42.wdp"/><Relationship Id="rId10" Type="http://schemas.openxmlformats.org/officeDocument/2006/relationships/image" Target="../media/image92.png"/><Relationship Id="rId19" Type="http://schemas.openxmlformats.org/officeDocument/2006/relationships/image" Target="../media/image98.png"/><Relationship Id="rId31" Type="http://schemas.microsoft.com/office/2007/relationships/hdphoto" Target="../media/hdphoto40.wdp"/><Relationship Id="rId4" Type="http://schemas.openxmlformats.org/officeDocument/2006/relationships/image" Target="../media/image88.png"/><Relationship Id="rId9" Type="http://schemas.microsoft.com/office/2007/relationships/hdphoto" Target="../media/hdphoto33.wdp"/><Relationship Id="rId14" Type="http://schemas.openxmlformats.org/officeDocument/2006/relationships/image" Target="../media/image95.png"/><Relationship Id="rId22" Type="http://schemas.openxmlformats.org/officeDocument/2006/relationships/image" Target="../media/image100.png"/><Relationship Id="rId27" Type="http://schemas.openxmlformats.org/officeDocument/2006/relationships/image" Target="../media/image104.png"/><Relationship Id="rId30" Type="http://schemas.openxmlformats.org/officeDocument/2006/relationships/image" Target="../media/image106.png"/><Relationship Id="rId35" Type="http://schemas.openxmlformats.org/officeDocument/2006/relationships/image" Target="../media/image109.png"/><Relationship Id="rId8" Type="http://schemas.openxmlformats.org/officeDocument/2006/relationships/image" Target="../media/image91.png"/><Relationship Id="rId3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45.wdp"/><Relationship Id="rId13" Type="http://schemas.openxmlformats.org/officeDocument/2006/relationships/image" Target="../media/image119.png"/><Relationship Id="rId18" Type="http://schemas.openxmlformats.org/officeDocument/2006/relationships/image" Target="../media/image122.png"/><Relationship Id="rId3" Type="http://schemas.openxmlformats.org/officeDocument/2006/relationships/audio" Target="../media/audio2.wav"/><Relationship Id="rId7" Type="http://schemas.openxmlformats.org/officeDocument/2006/relationships/image" Target="../media/image115.png"/><Relationship Id="rId12" Type="http://schemas.openxmlformats.org/officeDocument/2006/relationships/image" Target="../media/image118.png"/><Relationship Id="rId17" Type="http://schemas.openxmlformats.org/officeDocument/2006/relationships/image" Target="../media/image121.png"/><Relationship Id="rId2" Type="http://schemas.openxmlformats.org/officeDocument/2006/relationships/audio" Target="../media/audio3.wav"/><Relationship Id="rId16" Type="http://schemas.microsoft.com/office/2007/relationships/hdphoto" Target="../media/hdphoto48.wdp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microsoft.com/office/2007/relationships/hdphoto" Target="../media/hdphoto46.wdp"/><Relationship Id="rId5" Type="http://schemas.microsoft.com/office/2007/relationships/hdphoto" Target="../media/hdphoto44.wdp"/><Relationship Id="rId15" Type="http://schemas.openxmlformats.org/officeDocument/2006/relationships/image" Target="../media/image120.png"/><Relationship Id="rId10" Type="http://schemas.openxmlformats.org/officeDocument/2006/relationships/image" Target="../media/image117.png"/><Relationship Id="rId19" Type="http://schemas.microsoft.com/office/2007/relationships/hdphoto" Target="../media/hdphoto49.wdp"/><Relationship Id="rId4" Type="http://schemas.openxmlformats.org/officeDocument/2006/relationships/image" Target="../media/image113.png"/><Relationship Id="rId9" Type="http://schemas.openxmlformats.org/officeDocument/2006/relationships/image" Target="../media/image116.png"/><Relationship Id="rId14" Type="http://schemas.microsoft.com/office/2007/relationships/hdphoto" Target="../media/hdphoto4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4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audio" Target="../media/audio2.wav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microsoft.com/office/2007/relationships/hdphoto" Target="../media/hdphoto15.wdp"/><Relationship Id="rId3" Type="http://schemas.openxmlformats.org/officeDocument/2006/relationships/audio" Target="../media/audio3.wav"/><Relationship Id="rId21" Type="http://schemas.openxmlformats.org/officeDocument/2006/relationships/image" Target="../media/image39.png"/><Relationship Id="rId7" Type="http://schemas.microsoft.com/office/2007/relationships/hdphoto" Target="../media/hdphoto10.wdp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audio" Target="../media/audio2.wav"/><Relationship Id="rId16" Type="http://schemas.microsoft.com/office/2007/relationships/hdphoto" Target="../media/hdphoto14.wdp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hdphoto" Target="../media/hdphoto12.wdp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23" Type="http://schemas.openxmlformats.org/officeDocument/2006/relationships/image" Target="../media/image40.png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microsoft.com/office/2007/relationships/hdphoto" Target="../media/hdphoto11.wdp"/><Relationship Id="rId14" Type="http://schemas.microsoft.com/office/2007/relationships/hdphoto" Target="../media/hdphoto13.wdp"/><Relationship Id="rId22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592" y="147989"/>
            <a:ext cx="7514237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/>
              <a:t>города Иркутска детский сад «Сказка».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10036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Комплект интерактивных развивающих игровых фонов (гласные звуки)      </a:t>
            </a:r>
            <a:r>
              <a:rPr lang="ru-RU" b="1" i="1" dirty="0" smtClean="0"/>
              <a:t>для формирования </a:t>
            </a:r>
          </a:p>
          <a:p>
            <a:r>
              <a:rPr lang="ru-RU" b="1" i="1" dirty="0" smtClean="0"/>
              <a:t>                  фонематического восприятия, навыков звукового анализа и синтеза  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                                                                                                        по авторской технологии Ткаченко Т.А.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295" y="2348880"/>
            <a:ext cx="3054177" cy="203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617" y="2132856"/>
            <a:ext cx="5402681" cy="378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13240" y="5085184"/>
            <a:ext cx="268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i="1" dirty="0" smtClean="0"/>
              <a:t>Подготовила учитель-логопед</a:t>
            </a:r>
          </a:p>
          <a:p>
            <a:pPr algn="r"/>
            <a:r>
              <a:rPr lang="ru-RU" sz="1400" b="1" i="1" dirty="0" smtClean="0"/>
              <a:t>Дементьева Ю.Г.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18571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495" y="1134033"/>
            <a:ext cx="2864768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множение 82"/>
          <p:cNvSpPr/>
          <p:nvPr/>
        </p:nvSpPr>
        <p:spPr>
          <a:xfrm>
            <a:off x="560512" y="1516136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161184" y="5661248"/>
            <a:ext cx="33843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2008" y="5661248"/>
            <a:ext cx="3008784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917430" y="718865"/>
            <a:ext cx="254838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768752" y="3429000"/>
            <a:ext cx="3008784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08784" y="3212976"/>
            <a:ext cx="33843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0362" y="3212976"/>
            <a:ext cx="254838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68824" y="1111970"/>
            <a:ext cx="3008784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825208" y="5648474"/>
            <a:ext cx="2864768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Группа 75"/>
          <p:cNvGrpSpPr/>
          <p:nvPr/>
        </p:nvGrpSpPr>
        <p:grpSpPr>
          <a:xfrm>
            <a:off x="488504" y="3284984"/>
            <a:ext cx="2016224" cy="1060450"/>
            <a:chOff x="1605173" y="2180204"/>
            <a:chExt cx="2016224" cy="1060450"/>
          </a:xfrm>
        </p:grpSpPr>
        <p:sp>
          <p:nvSpPr>
            <p:cNvPr id="77" name="Овал 76"/>
            <p:cNvSpPr/>
            <p:nvPr/>
          </p:nvSpPr>
          <p:spPr>
            <a:xfrm>
              <a:off x="1605173" y="2457385"/>
              <a:ext cx="576063" cy="561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297" y="2180204"/>
              <a:ext cx="1054100" cy="106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5380" y="139874"/>
            <a:ext cx="695254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7769" y="2348880"/>
            <a:ext cx="681469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зад 46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16500" y="4797152"/>
            <a:ext cx="76655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0" y="2132856"/>
            <a:ext cx="9906000" cy="0"/>
          </a:xfrm>
          <a:prstGeom prst="line">
            <a:avLst/>
          </a:pr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-15552" y="4581128"/>
            <a:ext cx="9906000" cy="0"/>
          </a:xfrm>
          <a:prstGeom prst="line">
            <a:avLst/>
          </a:pr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65"/>
          <p:cNvGrpSpPr/>
          <p:nvPr/>
        </p:nvGrpSpPr>
        <p:grpSpPr>
          <a:xfrm>
            <a:off x="7257256" y="764704"/>
            <a:ext cx="2018204" cy="1060450"/>
            <a:chOff x="1305978" y="650519"/>
            <a:chExt cx="2018204" cy="106045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978" y="650519"/>
              <a:ext cx="1054100" cy="106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Овал 69"/>
            <p:cNvSpPr/>
            <p:nvPr/>
          </p:nvSpPr>
          <p:spPr>
            <a:xfrm>
              <a:off x="2748119" y="917933"/>
              <a:ext cx="576063" cy="561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1"/>
          <p:cNvGrpSpPr/>
          <p:nvPr/>
        </p:nvGrpSpPr>
        <p:grpSpPr>
          <a:xfrm>
            <a:off x="535643" y="1268760"/>
            <a:ext cx="2257117" cy="531734"/>
            <a:chOff x="402445" y="1241082"/>
            <a:chExt cx="2257117" cy="531734"/>
          </a:xfrm>
        </p:grpSpPr>
        <p:sp>
          <p:nvSpPr>
            <p:cNvPr id="80" name="Овал 79"/>
            <p:cNvSpPr/>
            <p:nvPr/>
          </p:nvSpPr>
          <p:spPr>
            <a:xfrm>
              <a:off x="2144688" y="1241082"/>
              <a:ext cx="514874" cy="5317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есяц 1"/>
            <p:cNvSpPr/>
            <p:nvPr/>
          </p:nvSpPr>
          <p:spPr>
            <a:xfrm rot="16200000">
              <a:off x="865423" y="877790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82" name="Умножение 81"/>
          <p:cNvSpPr/>
          <p:nvPr/>
        </p:nvSpPr>
        <p:spPr>
          <a:xfrm>
            <a:off x="4736978" y="1484784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множение 83"/>
          <p:cNvSpPr/>
          <p:nvPr/>
        </p:nvSpPr>
        <p:spPr>
          <a:xfrm>
            <a:off x="4736978" y="3748384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множение 84"/>
          <p:cNvSpPr/>
          <p:nvPr/>
        </p:nvSpPr>
        <p:spPr>
          <a:xfrm>
            <a:off x="7185250" y="378904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множение 85"/>
          <p:cNvSpPr/>
          <p:nvPr/>
        </p:nvSpPr>
        <p:spPr>
          <a:xfrm>
            <a:off x="560514" y="605264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множение 86"/>
          <p:cNvSpPr/>
          <p:nvPr/>
        </p:nvSpPr>
        <p:spPr>
          <a:xfrm>
            <a:off x="7977338" y="5971343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2"/>
          <p:cNvGrpSpPr/>
          <p:nvPr/>
        </p:nvGrpSpPr>
        <p:grpSpPr>
          <a:xfrm>
            <a:off x="3756966" y="1268760"/>
            <a:ext cx="2204146" cy="532800"/>
            <a:chOff x="3396926" y="1268760"/>
            <a:chExt cx="2204146" cy="532800"/>
          </a:xfrm>
        </p:grpSpPr>
        <p:sp>
          <p:nvSpPr>
            <p:cNvPr id="89" name="Овал 88"/>
            <p:cNvSpPr/>
            <p:nvPr/>
          </p:nvSpPr>
          <p:spPr>
            <a:xfrm>
              <a:off x="3396926" y="1268760"/>
              <a:ext cx="547962" cy="532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Месяц 1"/>
            <p:cNvSpPr/>
            <p:nvPr/>
          </p:nvSpPr>
          <p:spPr>
            <a:xfrm rot="16200000">
              <a:off x="4767560" y="877790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3" name="Группа 3"/>
          <p:cNvGrpSpPr/>
          <p:nvPr/>
        </p:nvGrpSpPr>
        <p:grpSpPr>
          <a:xfrm>
            <a:off x="3229916" y="3258815"/>
            <a:ext cx="2731196" cy="1060450"/>
            <a:chOff x="3229916" y="3258815"/>
            <a:chExt cx="2731196" cy="1060450"/>
          </a:xfrm>
        </p:grpSpPr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916" y="3258815"/>
              <a:ext cx="1054100" cy="106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Месяц 1"/>
            <p:cNvSpPr/>
            <p:nvPr/>
          </p:nvSpPr>
          <p:spPr>
            <a:xfrm rot="16200000">
              <a:off x="5127600" y="3140795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3" name="Группа 1"/>
          <p:cNvGrpSpPr/>
          <p:nvPr/>
        </p:nvGrpSpPr>
        <p:grpSpPr>
          <a:xfrm>
            <a:off x="7113240" y="3549342"/>
            <a:ext cx="2257117" cy="531734"/>
            <a:chOff x="402445" y="1241082"/>
            <a:chExt cx="2257117" cy="531734"/>
          </a:xfrm>
        </p:grpSpPr>
        <p:sp>
          <p:nvSpPr>
            <p:cNvPr id="94" name="Овал 93"/>
            <p:cNvSpPr/>
            <p:nvPr/>
          </p:nvSpPr>
          <p:spPr>
            <a:xfrm>
              <a:off x="2144688" y="1241082"/>
              <a:ext cx="514874" cy="5317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Месяц 1"/>
            <p:cNvSpPr/>
            <p:nvPr/>
          </p:nvSpPr>
          <p:spPr>
            <a:xfrm rot="16200000">
              <a:off x="865423" y="877790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6" name="Группа 1"/>
          <p:cNvGrpSpPr/>
          <p:nvPr/>
        </p:nvGrpSpPr>
        <p:grpSpPr>
          <a:xfrm>
            <a:off x="535643" y="5805264"/>
            <a:ext cx="2257117" cy="531734"/>
            <a:chOff x="402445" y="1241082"/>
            <a:chExt cx="2257117" cy="531734"/>
          </a:xfrm>
        </p:grpSpPr>
        <p:sp>
          <p:nvSpPr>
            <p:cNvPr id="97" name="Овал 96"/>
            <p:cNvSpPr/>
            <p:nvPr/>
          </p:nvSpPr>
          <p:spPr>
            <a:xfrm>
              <a:off x="2144688" y="1241082"/>
              <a:ext cx="514874" cy="5317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Месяц 1"/>
            <p:cNvSpPr/>
            <p:nvPr/>
          </p:nvSpPr>
          <p:spPr>
            <a:xfrm rot="16200000">
              <a:off x="865423" y="877790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" name="Группа 4"/>
          <p:cNvGrpSpPr/>
          <p:nvPr/>
        </p:nvGrpSpPr>
        <p:grpSpPr>
          <a:xfrm>
            <a:off x="3512840" y="5733256"/>
            <a:ext cx="2592288" cy="1008112"/>
            <a:chOff x="3440832" y="5733256"/>
            <a:chExt cx="2592288" cy="1008112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832" y="5733256"/>
              <a:ext cx="1014756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Месяц 1"/>
            <p:cNvSpPr/>
            <p:nvPr/>
          </p:nvSpPr>
          <p:spPr>
            <a:xfrm rot="16200000">
              <a:off x="5199608" y="5691832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00" name="Группа 2"/>
          <p:cNvGrpSpPr/>
          <p:nvPr/>
        </p:nvGrpSpPr>
        <p:grpSpPr>
          <a:xfrm>
            <a:off x="7041232" y="5776520"/>
            <a:ext cx="2204146" cy="532800"/>
            <a:chOff x="3396926" y="1268760"/>
            <a:chExt cx="2204146" cy="532800"/>
          </a:xfrm>
        </p:grpSpPr>
        <p:sp>
          <p:nvSpPr>
            <p:cNvPr id="101" name="Овал 100"/>
            <p:cNvSpPr/>
            <p:nvPr/>
          </p:nvSpPr>
          <p:spPr>
            <a:xfrm>
              <a:off x="3396926" y="1268760"/>
              <a:ext cx="547962" cy="532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Месяц 1"/>
            <p:cNvSpPr/>
            <p:nvPr/>
          </p:nvSpPr>
          <p:spPr>
            <a:xfrm rot="16200000">
              <a:off x="4767560" y="877790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278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6" y="980728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81192" y="980728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68824" y="3212976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81192" y="3212976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6456" y="5445224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368824" y="5445224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681192" y="5445224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6456" y="3212976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68824" y="980728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>
            <a:grpSpLocks noChangeAspect="1"/>
          </p:cNvGrpSpPr>
          <p:nvPr/>
        </p:nvGrpSpPr>
        <p:grpSpPr>
          <a:xfrm>
            <a:off x="6825208" y="3356992"/>
            <a:ext cx="1395078" cy="828000"/>
            <a:chOff x="477675" y="1226203"/>
            <a:chExt cx="1786726" cy="1060450"/>
          </a:xfrm>
        </p:grpSpPr>
        <p:sp>
          <p:nvSpPr>
            <p:cNvPr id="39" name="Овал 38"/>
            <p:cNvSpPr/>
            <p:nvPr/>
          </p:nvSpPr>
          <p:spPr>
            <a:xfrm>
              <a:off x="477675" y="1532542"/>
              <a:ext cx="576063" cy="561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302" y="1226203"/>
              <a:ext cx="1054099" cy="106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Умножение 25"/>
          <p:cNvSpPr/>
          <p:nvPr/>
        </p:nvSpPr>
        <p:spPr>
          <a:xfrm>
            <a:off x="4088904" y="1160840"/>
            <a:ext cx="823042" cy="75599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19116" y="188640"/>
            <a:ext cx="101983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УИА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02590" y="2420888"/>
            <a:ext cx="982833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УАИ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2204864"/>
            <a:ext cx="9906000" cy="0"/>
          </a:xfrm>
          <a:prstGeom prst="line">
            <a:avLst/>
          </a:pr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-15552" y="4437112"/>
            <a:ext cx="9906000" cy="0"/>
          </a:xfrm>
          <a:prstGeom prst="line">
            <a:avLst/>
          </a:pr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8802589" y="4653136"/>
            <a:ext cx="982833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ИУА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зад 60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множение 86"/>
          <p:cNvSpPr/>
          <p:nvPr/>
        </p:nvSpPr>
        <p:spPr>
          <a:xfrm>
            <a:off x="1129972" y="146282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82729" y="1088831"/>
            <a:ext cx="2898063" cy="828001"/>
            <a:chOff x="182729" y="1088831"/>
            <a:chExt cx="2898063" cy="828001"/>
          </a:xfrm>
        </p:grpSpPr>
        <p:sp>
          <p:nvSpPr>
            <p:cNvPr id="23" name="Овал 22"/>
            <p:cNvSpPr/>
            <p:nvPr/>
          </p:nvSpPr>
          <p:spPr>
            <a:xfrm>
              <a:off x="2631001" y="1304855"/>
              <a:ext cx="449791" cy="438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29" y="1088831"/>
              <a:ext cx="823041" cy="82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" name="Месяц 1"/>
            <p:cNvSpPr/>
            <p:nvPr/>
          </p:nvSpPr>
          <p:spPr>
            <a:xfrm rot="16200000">
              <a:off x="1599208" y="870999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" name="Группа 2"/>
          <p:cNvGrpSpPr/>
          <p:nvPr/>
        </p:nvGrpSpPr>
        <p:grpSpPr>
          <a:xfrm>
            <a:off x="3512840" y="1124744"/>
            <a:ext cx="2808657" cy="828000"/>
            <a:chOff x="3512840" y="1124744"/>
            <a:chExt cx="2808657" cy="828000"/>
          </a:xfrm>
        </p:grpSpPr>
        <p:sp>
          <p:nvSpPr>
            <p:cNvPr id="6" name="Овал 5"/>
            <p:cNvSpPr/>
            <p:nvPr/>
          </p:nvSpPr>
          <p:spPr>
            <a:xfrm>
              <a:off x="3512840" y="1363934"/>
              <a:ext cx="449791" cy="438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904" y="1124744"/>
              <a:ext cx="823042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Месяц 1"/>
            <p:cNvSpPr/>
            <p:nvPr/>
          </p:nvSpPr>
          <p:spPr>
            <a:xfrm rot="16200000">
              <a:off x="5487985" y="898843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0" name="Группа 3"/>
          <p:cNvGrpSpPr/>
          <p:nvPr/>
        </p:nvGrpSpPr>
        <p:grpSpPr>
          <a:xfrm>
            <a:off x="6794255" y="1088832"/>
            <a:ext cx="2911273" cy="828000"/>
            <a:chOff x="6794255" y="1088832"/>
            <a:chExt cx="2911273" cy="828000"/>
          </a:xfrm>
        </p:grpSpPr>
        <p:sp>
          <p:nvSpPr>
            <p:cNvPr id="19" name="Овал 18"/>
            <p:cNvSpPr/>
            <p:nvPr/>
          </p:nvSpPr>
          <p:spPr>
            <a:xfrm>
              <a:off x="6794255" y="1328022"/>
              <a:ext cx="449791" cy="438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486" y="1088832"/>
              <a:ext cx="823042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" name="Месяц 1"/>
            <p:cNvSpPr/>
            <p:nvPr/>
          </p:nvSpPr>
          <p:spPr>
            <a:xfrm rot="16200000">
              <a:off x="7878238" y="898843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91" name="Умножение 90"/>
          <p:cNvSpPr/>
          <p:nvPr/>
        </p:nvSpPr>
        <p:spPr>
          <a:xfrm>
            <a:off x="827892" y="3707929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4"/>
          <p:cNvGrpSpPr/>
          <p:nvPr/>
        </p:nvGrpSpPr>
        <p:grpSpPr>
          <a:xfrm>
            <a:off x="169519" y="3356992"/>
            <a:ext cx="2911273" cy="828000"/>
            <a:chOff x="169519" y="3356992"/>
            <a:chExt cx="2911273" cy="828000"/>
          </a:xfrm>
        </p:grpSpPr>
        <p:sp>
          <p:nvSpPr>
            <p:cNvPr id="43" name="Овал 42"/>
            <p:cNvSpPr/>
            <p:nvPr/>
          </p:nvSpPr>
          <p:spPr>
            <a:xfrm>
              <a:off x="169519" y="3573016"/>
              <a:ext cx="449791" cy="438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750" y="3356992"/>
              <a:ext cx="823042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Месяц 1"/>
            <p:cNvSpPr/>
            <p:nvPr/>
          </p:nvSpPr>
          <p:spPr>
            <a:xfrm rot="16200000">
              <a:off x="1290870" y="3109659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93" name="Умножение 92"/>
          <p:cNvSpPr/>
          <p:nvPr/>
        </p:nvSpPr>
        <p:spPr>
          <a:xfrm>
            <a:off x="4448946" y="3717032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5"/>
          <p:cNvGrpSpPr/>
          <p:nvPr/>
        </p:nvGrpSpPr>
        <p:grpSpPr>
          <a:xfrm>
            <a:off x="3423089" y="3356992"/>
            <a:ext cx="2898063" cy="828001"/>
            <a:chOff x="3423089" y="3356992"/>
            <a:chExt cx="2898063" cy="828001"/>
          </a:xfrm>
        </p:grpSpPr>
        <p:sp>
          <p:nvSpPr>
            <p:cNvPr id="53" name="Овал 52"/>
            <p:cNvSpPr/>
            <p:nvPr/>
          </p:nvSpPr>
          <p:spPr>
            <a:xfrm>
              <a:off x="5871361" y="3573016"/>
              <a:ext cx="449791" cy="438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089" y="3356992"/>
              <a:ext cx="823041" cy="82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" name="Месяц 1"/>
            <p:cNvSpPr/>
            <p:nvPr/>
          </p:nvSpPr>
          <p:spPr>
            <a:xfrm rot="16200000">
              <a:off x="4839739" y="3109658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5" name="Группа 6"/>
          <p:cNvGrpSpPr/>
          <p:nvPr/>
        </p:nvGrpSpPr>
        <p:grpSpPr>
          <a:xfrm>
            <a:off x="6825208" y="3356992"/>
            <a:ext cx="2823278" cy="828000"/>
            <a:chOff x="6825208" y="3356992"/>
            <a:chExt cx="2823278" cy="828000"/>
          </a:xfrm>
        </p:grpSpPr>
        <p:sp>
          <p:nvSpPr>
            <p:cNvPr id="35" name="Овал 34"/>
            <p:cNvSpPr/>
            <p:nvPr/>
          </p:nvSpPr>
          <p:spPr>
            <a:xfrm>
              <a:off x="6825208" y="3596182"/>
              <a:ext cx="449791" cy="438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44" y="3356992"/>
              <a:ext cx="823042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Месяц 1"/>
            <p:cNvSpPr/>
            <p:nvPr/>
          </p:nvSpPr>
          <p:spPr>
            <a:xfrm rot="16200000">
              <a:off x="8814974" y="3167003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96" name="Умножение 95"/>
          <p:cNvSpPr/>
          <p:nvPr/>
        </p:nvSpPr>
        <p:spPr>
          <a:xfrm>
            <a:off x="1208584" y="594928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7"/>
          <p:cNvGrpSpPr/>
          <p:nvPr/>
        </p:nvGrpSpPr>
        <p:grpSpPr>
          <a:xfrm>
            <a:off x="182729" y="5589240"/>
            <a:ext cx="2898063" cy="828001"/>
            <a:chOff x="182729" y="5589240"/>
            <a:chExt cx="2898063" cy="828001"/>
          </a:xfrm>
        </p:grpSpPr>
        <p:sp>
          <p:nvSpPr>
            <p:cNvPr id="71" name="Овал 70"/>
            <p:cNvSpPr/>
            <p:nvPr/>
          </p:nvSpPr>
          <p:spPr>
            <a:xfrm>
              <a:off x="2631001" y="5805264"/>
              <a:ext cx="449791" cy="438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29" y="5589240"/>
              <a:ext cx="823041" cy="82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Месяц 1"/>
            <p:cNvSpPr/>
            <p:nvPr/>
          </p:nvSpPr>
          <p:spPr>
            <a:xfrm rot="16200000">
              <a:off x="1651434" y="5342286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7" name="Группа 8"/>
          <p:cNvGrpSpPr/>
          <p:nvPr/>
        </p:nvGrpSpPr>
        <p:grpSpPr>
          <a:xfrm>
            <a:off x="3612143" y="5553328"/>
            <a:ext cx="2807944" cy="828000"/>
            <a:chOff x="3612143" y="5553328"/>
            <a:chExt cx="2807944" cy="828000"/>
          </a:xfrm>
        </p:grpSpPr>
        <p:sp>
          <p:nvSpPr>
            <p:cNvPr id="63" name="Овал 62"/>
            <p:cNvSpPr/>
            <p:nvPr/>
          </p:nvSpPr>
          <p:spPr>
            <a:xfrm>
              <a:off x="5025006" y="5792518"/>
              <a:ext cx="449791" cy="438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044" y="5553328"/>
              <a:ext cx="823043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8" name="Месяц 1"/>
            <p:cNvSpPr/>
            <p:nvPr/>
          </p:nvSpPr>
          <p:spPr>
            <a:xfrm rot="16200000">
              <a:off x="4075121" y="5341906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99" name="Умножение 98"/>
          <p:cNvSpPr/>
          <p:nvPr/>
        </p:nvSpPr>
        <p:spPr>
          <a:xfrm>
            <a:off x="7451437" y="594928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9"/>
          <p:cNvGrpSpPr/>
          <p:nvPr/>
        </p:nvGrpSpPr>
        <p:grpSpPr>
          <a:xfrm>
            <a:off x="6794255" y="5589240"/>
            <a:ext cx="2911273" cy="828000"/>
            <a:chOff x="6794255" y="5589240"/>
            <a:chExt cx="2911273" cy="828000"/>
          </a:xfrm>
        </p:grpSpPr>
        <p:sp>
          <p:nvSpPr>
            <p:cNvPr id="77" name="Овал 76"/>
            <p:cNvSpPr/>
            <p:nvPr/>
          </p:nvSpPr>
          <p:spPr>
            <a:xfrm>
              <a:off x="6794255" y="5805264"/>
              <a:ext cx="449791" cy="438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486" y="5589240"/>
              <a:ext cx="823042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" name="Месяц 1"/>
            <p:cNvSpPr/>
            <p:nvPr/>
          </p:nvSpPr>
          <p:spPr>
            <a:xfrm rot="16200000">
              <a:off x="7860222" y="5342286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90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Умножение 64"/>
          <p:cNvSpPr/>
          <p:nvPr/>
        </p:nvSpPr>
        <p:spPr>
          <a:xfrm rot="5400000">
            <a:off x="4395626" y="5801503"/>
            <a:ext cx="1281215" cy="454499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92960" y="855404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множение 47"/>
          <p:cNvSpPr/>
          <p:nvPr/>
        </p:nvSpPr>
        <p:spPr>
          <a:xfrm rot="5400000">
            <a:off x="1060807" y="4217327"/>
            <a:ext cx="1281215" cy="454499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множение 42"/>
          <p:cNvSpPr/>
          <p:nvPr/>
        </p:nvSpPr>
        <p:spPr>
          <a:xfrm rot="5400000">
            <a:off x="7613535" y="2633151"/>
            <a:ext cx="1281215" cy="454499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множение 38"/>
          <p:cNvSpPr/>
          <p:nvPr/>
        </p:nvSpPr>
        <p:spPr>
          <a:xfrm rot="5400000">
            <a:off x="4301167" y="2633151"/>
            <a:ext cx="1281215" cy="454499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множение 23"/>
          <p:cNvSpPr/>
          <p:nvPr/>
        </p:nvSpPr>
        <p:spPr>
          <a:xfrm rot="5400000">
            <a:off x="1011250" y="1106054"/>
            <a:ext cx="1281215" cy="454499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ds05.infourok.ru/uploads/ex/0ada/0007e691-1a37d4d4/hello_html_628e5c6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14" y="637683"/>
            <a:ext cx="1061840" cy="13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2840" y="2201206"/>
            <a:ext cx="1042254" cy="13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856" y="678162"/>
            <a:ext cx="853053" cy="124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5" y="2254162"/>
            <a:ext cx="1265899" cy="126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8333" y="4126066"/>
            <a:ext cx="1246635" cy="7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50" l="75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0" y="3861048"/>
            <a:ext cx="1258028" cy="130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8" y="5570816"/>
            <a:ext cx="1279132" cy="9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2840" y="5400378"/>
            <a:ext cx="1149713" cy="124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https://creazilla-store.fra1.digitaloceanspaces.com/cliparts/6220/donkey-clipart-md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208" y="613827"/>
            <a:ext cx="1002041" cy="13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s://winx-fan.ru/800/600/https/thumbs.dreamstime.com/z/fairy-landscape-hut-chicken-legs-vector-fairy-landscape-hut-chicken-legs-vector-illustration-126327490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1192" y="2209386"/>
            <a:ext cx="1173229" cy="13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3200" y="3887807"/>
            <a:ext cx="1194073" cy="125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208" y="5379657"/>
            <a:ext cx="886117" cy="128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352600" y="855185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664968" y="2383055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77336" y="2383055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424608" y="4005768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756665" y="5607932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назад 72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2470" y="29202"/>
            <a:ext cx="98735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- Назови картинку, определи первый звук, рядом с картинкой выбери и нажми  правильно символ этого звука.</a:t>
            </a:r>
            <a:endParaRPr lang="ru-RU" sz="1700" dirty="0"/>
          </a:p>
        </p:txBody>
      </p:sp>
      <p:sp>
        <p:nvSpPr>
          <p:cNvPr id="77" name="Месяц 1"/>
          <p:cNvSpPr/>
          <p:nvPr/>
        </p:nvSpPr>
        <p:spPr>
          <a:xfrm rot="16200000">
            <a:off x="2463651" y="685058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8" name="Умножение 77"/>
          <p:cNvSpPr/>
          <p:nvPr/>
        </p:nvSpPr>
        <p:spPr>
          <a:xfrm>
            <a:off x="5385048" y="126876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Месяц 1"/>
          <p:cNvSpPr/>
          <p:nvPr/>
        </p:nvSpPr>
        <p:spPr>
          <a:xfrm rot="16200000">
            <a:off x="5776019" y="661766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0" name="Умножение 79"/>
          <p:cNvSpPr/>
          <p:nvPr/>
        </p:nvSpPr>
        <p:spPr>
          <a:xfrm>
            <a:off x="8593923" y="1208997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Месяц 1"/>
          <p:cNvSpPr/>
          <p:nvPr/>
        </p:nvSpPr>
        <p:spPr>
          <a:xfrm rot="16200000">
            <a:off x="9020724" y="613559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2" name="Умножение 81"/>
          <p:cNvSpPr/>
          <p:nvPr/>
        </p:nvSpPr>
        <p:spPr>
          <a:xfrm>
            <a:off x="2072682" y="2794775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Месяц 1"/>
          <p:cNvSpPr/>
          <p:nvPr/>
        </p:nvSpPr>
        <p:spPr>
          <a:xfrm rot="16200000">
            <a:off x="2521905" y="2207427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7" name="Месяц 1"/>
          <p:cNvSpPr/>
          <p:nvPr/>
        </p:nvSpPr>
        <p:spPr>
          <a:xfrm rot="16200000">
            <a:off x="5748516" y="2238866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8" name="Месяц 1"/>
          <p:cNvSpPr/>
          <p:nvPr/>
        </p:nvSpPr>
        <p:spPr>
          <a:xfrm rot="16200000">
            <a:off x="9054961" y="217803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9" name="Месяц 1"/>
          <p:cNvSpPr/>
          <p:nvPr/>
        </p:nvSpPr>
        <p:spPr>
          <a:xfrm rot="16200000">
            <a:off x="2520383" y="388821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0" name="Умножение 89"/>
          <p:cNvSpPr/>
          <p:nvPr/>
        </p:nvSpPr>
        <p:spPr>
          <a:xfrm>
            <a:off x="5380481" y="4468464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Месяц 1"/>
          <p:cNvSpPr/>
          <p:nvPr/>
        </p:nvSpPr>
        <p:spPr>
          <a:xfrm rot="16200000">
            <a:off x="5807281" y="3867385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2" name="Умножение 91"/>
          <p:cNvSpPr/>
          <p:nvPr/>
        </p:nvSpPr>
        <p:spPr>
          <a:xfrm>
            <a:off x="8625408" y="450912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Месяц 1"/>
          <p:cNvSpPr/>
          <p:nvPr/>
        </p:nvSpPr>
        <p:spPr>
          <a:xfrm rot="16200000">
            <a:off x="9053021" y="389163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4" name="Умножение 93"/>
          <p:cNvSpPr/>
          <p:nvPr/>
        </p:nvSpPr>
        <p:spPr>
          <a:xfrm>
            <a:off x="2072682" y="594928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Месяц 1"/>
          <p:cNvSpPr/>
          <p:nvPr/>
        </p:nvSpPr>
        <p:spPr>
          <a:xfrm rot="16200000">
            <a:off x="2499828" y="532769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7" name="Умножение 96"/>
          <p:cNvSpPr/>
          <p:nvPr/>
        </p:nvSpPr>
        <p:spPr>
          <a:xfrm>
            <a:off x="8513504" y="5881966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Месяц 1"/>
          <p:cNvSpPr/>
          <p:nvPr/>
        </p:nvSpPr>
        <p:spPr>
          <a:xfrm rot="16200000">
            <a:off x="8954718" y="5278479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7905328" y="855404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423226" y="2401694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4704620" y="4009758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969043" y="4056925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408559" y="5515596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804616" y="5531587"/>
            <a:ext cx="556375" cy="9174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Месяц 1"/>
          <p:cNvSpPr/>
          <p:nvPr/>
        </p:nvSpPr>
        <p:spPr>
          <a:xfrm rot="16200000">
            <a:off x="5858904" y="5463745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4" grpId="1" animBg="1"/>
      <p:bldP spid="38" grpId="0" animBg="1"/>
      <p:bldP spid="38" grpId="1" animBg="1"/>
      <p:bldP spid="42" grpId="0" animBg="1"/>
      <p:bldP spid="42" grpId="1" animBg="1"/>
      <p:bldP spid="47" grpId="0" animBg="1"/>
      <p:bldP spid="47" grpId="1" animBg="1"/>
      <p:bldP spid="64" grpId="0" animBg="1"/>
      <p:bldP spid="64" grpId="1" animBg="1"/>
      <p:bldP spid="77" grpId="0" animBg="1"/>
      <p:bldP spid="79" grpId="0" animBg="1"/>
      <p:bldP spid="81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3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3134" y="126876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84848" y="126876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85248" y="126876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8464" y="270892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90178" y="270892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90578" y="270892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8464" y="414908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90178" y="414908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90578" y="414908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8464" y="544522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90178" y="544522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190578" y="544522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 noChangeAspect="1"/>
          </p:cNvSpPr>
          <p:nvPr/>
        </p:nvSpPr>
        <p:spPr>
          <a:xfrm>
            <a:off x="200472" y="584130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Умножение 136"/>
          <p:cNvSpPr/>
          <p:nvPr/>
        </p:nvSpPr>
        <p:spPr>
          <a:xfrm>
            <a:off x="1981538" y="566124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Умножение 134"/>
          <p:cNvSpPr/>
          <p:nvPr/>
        </p:nvSpPr>
        <p:spPr>
          <a:xfrm rot="5400000">
            <a:off x="480106" y="579686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Умножение 128"/>
          <p:cNvSpPr>
            <a:spLocks noChangeAspect="1"/>
          </p:cNvSpPr>
          <p:nvPr/>
        </p:nvSpPr>
        <p:spPr>
          <a:xfrm>
            <a:off x="5741888" y="576930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Умножение 127"/>
          <p:cNvSpPr/>
          <p:nvPr/>
        </p:nvSpPr>
        <p:spPr>
          <a:xfrm>
            <a:off x="5016026" y="566124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Умножение 125"/>
          <p:cNvSpPr/>
          <p:nvPr/>
        </p:nvSpPr>
        <p:spPr>
          <a:xfrm rot="5400000">
            <a:off x="3504442" y="576606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>
            <a:spLocks noChangeAspect="1"/>
          </p:cNvSpPr>
          <p:nvPr/>
        </p:nvSpPr>
        <p:spPr>
          <a:xfrm>
            <a:off x="7761312" y="566132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множение 120"/>
          <p:cNvSpPr/>
          <p:nvPr/>
        </p:nvSpPr>
        <p:spPr>
          <a:xfrm rot="5400000">
            <a:off x="9121066" y="579686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множение 118"/>
          <p:cNvSpPr>
            <a:spLocks noChangeAspect="1"/>
          </p:cNvSpPr>
          <p:nvPr/>
        </p:nvSpPr>
        <p:spPr>
          <a:xfrm>
            <a:off x="7272660" y="580526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>
            <a:spLocks noChangeAspect="1"/>
          </p:cNvSpPr>
          <p:nvPr/>
        </p:nvSpPr>
        <p:spPr>
          <a:xfrm>
            <a:off x="8985448" y="429317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множение 112"/>
          <p:cNvSpPr>
            <a:spLocks noChangeAspect="1"/>
          </p:cNvSpPr>
          <p:nvPr/>
        </p:nvSpPr>
        <p:spPr>
          <a:xfrm>
            <a:off x="8513840" y="447316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множение 110"/>
          <p:cNvSpPr/>
          <p:nvPr/>
        </p:nvSpPr>
        <p:spPr>
          <a:xfrm rot="5400000">
            <a:off x="7769520" y="450072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>
            <a:spLocks noChangeAspect="1"/>
          </p:cNvSpPr>
          <p:nvPr/>
        </p:nvSpPr>
        <p:spPr>
          <a:xfrm>
            <a:off x="4808984" y="43651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множение 104"/>
          <p:cNvSpPr/>
          <p:nvPr/>
        </p:nvSpPr>
        <p:spPr>
          <a:xfrm rot="5400000">
            <a:off x="5520666" y="450072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множение 98"/>
          <p:cNvSpPr>
            <a:spLocks noChangeAspect="1"/>
          </p:cNvSpPr>
          <p:nvPr/>
        </p:nvSpPr>
        <p:spPr>
          <a:xfrm>
            <a:off x="3656856" y="447316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>
            <a:spLocks noChangeAspect="1"/>
          </p:cNvSpPr>
          <p:nvPr/>
        </p:nvSpPr>
        <p:spPr>
          <a:xfrm>
            <a:off x="1424608" y="45399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множение 96"/>
          <p:cNvSpPr/>
          <p:nvPr/>
        </p:nvSpPr>
        <p:spPr>
          <a:xfrm>
            <a:off x="1981538" y="436007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множение 93"/>
          <p:cNvSpPr/>
          <p:nvPr/>
        </p:nvSpPr>
        <p:spPr>
          <a:xfrm rot="5400000">
            <a:off x="21447" y="450072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>
            <a:spLocks noChangeAspect="1"/>
          </p:cNvSpPr>
          <p:nvPr/>
        </p:nvSpPr>
        <p:spPr>
          <a:xfrm>
            <a:off x="2288704" y="306379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Умножение 139"/>
          <p:cNvSpPr/>
          <p:nvPr/>
        </p:nvSpPr>
        <p:spPr>
          <a:xfrm rot="5400000">
            <a:off x="1602039" y="298855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множение 69"/>
          <p:cNvSpPr/>
          <p:nvPr/>
        </p:nvSpPr>
        <p:spPr>
          <a:xfrm>
            <a:off x="253346" y="281173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множение 80"/>
          <p:cNvSpPr>
            <a:spLocks noChangeAspect="1"/>
          </p:cNvSpPr>
          <p:nvPr/>
        </p:nvSpPr>
        <p:spPr>
          <a:xfrm>
            <a:off x="5760492" y="299695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множение 79"/>
          <p:cNvSpPr/>
          <p:nvPr/>
        </p:nvSpPr>
        <p:spPr>
          <a:xfrm>
            <a:off x="5025008" y="288911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3681263" y="28170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>
            <a:off x="9273480" y="28170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Умножение 138"/>
          <p:cNvSpPr>
            <a:spLocks noChangeAspect="1"/>
          </p:cNvSpPr>
          <p:nvPr/>
        </p:nvSpPr>
        <p:spPr>
          <a:xfrm>
            <a:off x="8084758" y="30330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множение 85"/>
          <p:cNvSpPr/>
          <p:nvPr/>
        </p:nvSpPr>
        <p:spPr>
          <a:xfrm>
            <a:off x="7329264" y="288911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множение 64"/>
          <p:cNvSpPr/>
          <p:nvPr/>
        </p:nvSpPr>
        <p:spPr>
          <a:xfrm>
            <a:off x="9047304" y="148478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ножение 61"/>
          <p:cNvSpPr/>
          <p:nvPr/>
        </p:nvSpPr>
        <p:spPr>
          <a:xfrm rot="5400000">
            <a:off x="7536890" y="162040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множение 60"/>
          <p:cNvSpPr>
            <a:spLocks noChangeAspect="1"/>
          </p:cNvSpPr>
          <p:nvPr/>
        </p:nvSpPr>
        <p:spPr>
          <a:xfrm>
            <a:off x="7268284" y="16288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множение 55"/>
          <p:cNvSpPr/>
          <p:nvPr/>
        </p:nvSpPr>
        <p:spPr>
          <a:xfrm>
            <a:off x="5446904" y="141277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4953000" y="159283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множение 52"/>
          <p:cNvSpPr/>
          <p:nvPr/>
        </p:nvSpPr>
        <p:spPr>
          <a:xfrm rot="5400000">
            <a:off x="3480036" y="158959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множение 47"/>
          <p:cNvSpPr>
            <a:spLocks noChangeAspect="1"/>
          </p:cNvSpPr>
          <p:nvPr/>
        </p:nvSpPr>
        <p:spPr>
          <a:xfrm>
            <a:off x="2288704" y="155679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>
            <a:spLocks noChangeAspect="1"/>
          </p:cNvSpPr>
          <p:nvPr/>
        </p:nvSpPr>
        <p:spPr>
          <a:xfrm>
            <a:off x="919382" y="141285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2288704" y="1592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864768" y="1430864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6321152" y="1412776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56" y="692696"/>
            <a:ext cx="9782866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ru-RU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АИСТ,  УТКА,  ИГОЛКА,  ОЧЕРЕДЬ,  ОВОЩИ,  УЛИТКА, УТРО, 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АПТЕКА,  АРМИЯ,  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ЛЬБОМ,  ИСКАТЬ, УХОДИТЬ</a:t>
            </a:r>
            <a:r>
              <a:rPr lang="ru-RU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Штриховая стрелка вправо 25"/>
          <p:cNvSpPr/>
          <p:nvPr/>
        </p:nvSpPr>
        <p:spPr>
          <a:xfrm rot="5400000">
            <a:off x="8306766" y="2132880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10800000">
            <a:off x="6321152" y="278092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2792761" y="278092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2864768" y="422108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6321152" y="420300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триховая стрелка вправо 30"/>
          <p:cNvSpPr/>
          <p:nvPr/>
        </p:nvSpPr>
        <p:spPr>
          <a:xfrm rot="5400000">
            <a:off x="8306766" y="4941192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триховая стрелка вправо 31"/>
          <p:cNvSpPr/>
          <p:nvPr/>
        </p:nvSpPr>
        <p:spPr>
          <a:xfrm rot="5400000">
            <a:off x="1064544" y="3573040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триховая стрелка вправо 32"/>
          <p:cNvSpPr/>
          <p:nvPr/>
        </p:nvSpPr>
        <p:spPr>
          <a:xfrm rot="10800000">
            <a:off x="6321152" y="5661247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триховая стрелка вправо 33"/>
          <p:cNvSpPr/>
          <p:nvPr/>
        </p:nvSpPr>
        <p:spPr>
          <a:xfrm rot="10800000">
            <a:off x="2792761" y="5661247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зад 35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множение 36"/>
          <p:cNvSpPr/>
          <p:nvPr/>
        </p:nvSpPr>
        <p:spPr>
          <a:xfrm>
            <a:off x="253346" y="1760712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множение 46"/>
          <p:cNvSpPr/>
          <p:nvPr/>
        </p:nvSpPr>
        <p:spPr>
          <a:xfrm rot="5400000">
            <a:off x="1607827" y="154839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1784648" y="137686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919382" y="141277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>
            <a:spLocks noChangeAspect="1"/>
          </p:cNvSpPr>
          <p:nvPr/>
        </p:nvSpPr>
        <p:spPr>
          <a:xfrm>
            <a:off x="3656856" y="137686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4953000" y="159283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5383878" y="141277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7257256" y="16648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7715436" y="139572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8984278" y="148486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200472" y="285601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>
            <a:spLocks noChangeAspect="1"/>
          </p:cNvSpPr>
          <p:nvPr/>
        </p:nvSpPr>
        <p:spPr>
          <a:xfrm>
            <a:off x="1778859" y="280201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2284759" y="310500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>
            <a:off x="4953000" y="285877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>
            <a:spLocks noChangeAspect="1"/>
          </p:cNvSpPr>
          <p:nvPr/>
        </p:nvSpPr>
        <p:spPr>
          <a:xfrm>
            <a:off x="5767938" y="303298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7268284" y="2871677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8090766" y="30689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206710" y="426176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>
            <a:off x="1912090" y="431576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>
            <a:spLocks noChangeAspect="1"/>
          </p:cNvSpPr>
          <p:nvPr/>
        </p:nvSpPr>
        <p:spPr>
          <a:xfrm>
            <a:off x="3656856" y="45137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>
            <a:spLocks noChangeAspect="1"/>
          </p:cNvSpPr>
          <p:nvPr/>
        </p:nvSpPr>
        <p:spPr>
          <a:xfrm>
            <a:off x="5683224" y="4312587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>
            <a:spLocks noChangeAspect="1"/>
          </p:cNvSpPr>
          <p:nvPr/>
        </p:nvSpPr>
        <p:spPr>
          <a:xfrm>
            <a:off x="8985448" y="429309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>
            <a:spLocks noChangeAspect="1"/>
          </p:cNvSpPr>
          <p:nvPr/>
        </p:nvSpPr>
        <p:spPr>
          <a:xfrm>
            <a:off x="7946341" y="432216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>
            <a:spLocks noChangeAspect="1"/>
          </p:cNvSpPr>
          <p:nvPr/>
        </p:nvSpPr>
        <p:spPr>
          <a:xfrm>
            <a:off x="8519848" y="45271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>
            <a:spLocks noChangeAspect="1"/>
          </p:cNvSpPr>
          <p:nvPr/>
        </p:nvSpPr>
        <p:spPr>
          <a:xfrm>
            <a:off x="7277020" y="5819109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>
            <a:spLocks noChangeAspect="1"/>
          </p:cNvSpPr>
          <p:nvPr/>
        </p:nvSpPr>
        <p:spPr>
          <a:xfrm>
            <a:off x="9302820" y="5579357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>
            <a:spLocks noChangeAspect="1"/>
          </p:cNvSpPr>
          <p:nvPr/>
        </p:nvSpPr>
        <p:spPr>
          <a:xfrm>
            <a:off x="3684276" y="5593945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>
            <a:off x="4933539" y="5635697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>
            <a:spLocks noChangeAspect="1"/>
          </p:cNvSpPr>
          <p:nvPr/>
        </p:nvSpPr>
        <p:spPr>
          <a:xfrm>
            <a:off x="5748477" y="5809905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>
            <a:spLocks noChangeAspect="1"/>
          </p:cNvSpPr>
          <p:nvPr/>
        </p:nvSpPr>
        <p:spPr>
          <a:xfrm>
            <a:off x="632520" y="55533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>
            <a:off x="1915223" y="5639869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>
            <a:spLocks noChangeAspect="1"/>
          </p:cNvSpPr>
          <p:nvPr/>
        </p:nvSpPr>
        <p:spPr>
          <a:xfrm>
            <a:off x="9268171" y="2815337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3681263" y="28170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>
            <a:spLocks noChangeAspect="1"/>
          </p:cNvSpPr>
          <p:nvPr/>
        </p:nvSpPr>
        <p:spPr>
          <a:xfrm>
            <a:off x="1424608" y="45137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>
            <a:spLocks noChangeAspect="1"/>
          </p:cNvSpPr>
          <p:nvPr/>
        </p:nvSpPr>
        <p:spPr>
          <a:xfrm>
            <a:off x="4808984" y="43651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>
            <a:spLocks noChangeAspect="1"/>
          </p:cNvSpPr>
          <p:nvPr/>
        </p:nvSpPr>
        <p:spPr>
          <a:xfrm>
            <a:off x="7760142" y="5635697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>
            <a:spLocks noChangeAspect="1"/>
          </p:cNvSpPr>
          <p:nvPr/>
        </p:nvSpPr>
        <p:spPr>
          <a:xfrm>
            <a:off x="200472" y="584130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56456" y="44624"/>
            <a:ext cx="9849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- Я буду называть слово, а ты определяй первый звук, на карточке выбери и нажми  правильно символ этого звука.</a:t>
            </a:r>
            <a:endParaRPr lang="ru-RU" sz="1700" dirty="0"/>
          </a:p>
        </p:txBody>
      </p:sp>
      <p:sp>
        <p:nvSpPr>
          <p:cNvPr id="145" name="Месяц 1"/>
          <p:cNvSpPr/>
          <p:nvPr/>
        </p:nvSpPr>
        <p:spPr>
          <a:xfrm rot="16200000">
            <a:off x="385432" y="146592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0" name="Умножение 149"/>
          <p:cNvSpPr/>
          <p:nvPr/>
        </p:nvSpPr>
        <p:spPr>
          <a:xfrm>
            <a:off x="4160912" y="1760648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Месяц 1"/>
          <p:cNvSpPr/>
          <p:nvPr/>
        </p:nvSpPr>
        <p:spPr>
          <a:xfrm rot="16200000">
            <a:off x="4314639" y="144532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3" name="Месяц 111"/>
          <p:cNvSpPr/>
          <p:nvPr/>
        </p:nvSpPr>
        <p:spPr>
          <a:xfrm rot="16200000">
            <a:off x="8406880" y="153799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4" name="Умножение 153"/>
          <p:cNvSpPr/>
          <p:nvPr/>
        </p:nvSpPr>
        <p:spPr>
          <a:xfrm>
            <a:off x="1045434" y="3272816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Месяц 1"/>
          <p:cNvSpPr/>
          <p:nvPr/>
        </p:nvSpPr>
        <p:spPr>
          <a:xfrm rot="16200000">
            <a:off x="1192770" y="297809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6" name="Месяц 1"/>
          <p:cNvSpPr/>
          <p:nvPr/>
        </p:nvSpPr>
        <p:spPr>
          <a:xfrm rot="16200000">
            <a:off x="4377209" y="294204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7" name="Умножение 156"/>
          <p:cNvSpPr/>
          <p:nvPr/>
        </p:nvSpPr>
        <p:spPr>
          <a:xfrm>
            <a:off x="4213786" y="3272816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Месяц 1"/>
          <p:cNvSpPr/>
          <p:nvPr/>
        </p:nvSpPr>
        <p:spPr>
          <a:xfrm rot="16200000">
            <a:off x="8713772" y="294862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9" name="Умножение 158"/>
          <p:cNvSpPr/>
          <p:nvPr/>
        </p:nvSpPr>
        <p:spPr>
          <a:xfrm>
            <a:off x="8550896" y="3272816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Месяц 1"/>
          <p:cNvSpPr/>
          <p:nvPr/>
        </p:nvSpPr>
        <p:spPr>
          <a:xfrm rot="16200000">
            <a:off x="885876" y="436886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1" name="Умножение 160"/>
          <p:cNvSpPr/>
          <p:nvPr/>
        </p:nvSpPr>
        <p:spPr>
          <a:xfrm>
            <a:off x="704528" y="4653136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Месяц 1"/>
          <p:cNvSpPr/>
          <p:nvPr/>
        </p:nvSpPr>
        <p:spPr>
          <a:xfrm rot="16200000">
            <a:off x="4272701" y="440244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3" name="Умножение 162"/>
          <p:cNvSpPr/>
          <p:nvPr/>
        </p:nvSpPr>
        <p:spPr>
          <a:xfrm>
            <a:off x="4120804" y="4725144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Месяц 1"/>
          <p:cNvSpPr/>
          <p:nvPr/>
        </p:nvSpPr>
        <p:spPr>
          <a:xfrm rot="16200000">
            <a:off x="7423893" y="442927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5" name="Умножение 164"/>
          <p:cNvSpPr/>
          <p:nvPr/>
        </p:nvSpPr>
        <p:spPr>
          <a:xfrm>
            <a:off x="7257256" y="4725144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Умножение 165"/>
          <p:cNvSpPr/>
          <p:nvPr/>
        </p:nvSpPr>
        <p:spPr>
          <a:xfrm>
            <a:off x="1183661" y="6009120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Месяц 1"/>
          <p:cNvSpPr/>
          <p:nvPr/>
        </p:nvSpPr>
        <p:spPr>
          <a:xfrm rot="16200000">
            <a:off x="1327951" y="571439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8" name="Месяц 222"/>
          <p:cNvSpPr/>
          <p:nvPr/>
        </p:nvSpPr>
        <p:spPr>
          <a:xfrm rot="16200000">
            <a:off x="4348722" y="568646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9" name="Месяц 1"/>
          <p:cNvSpPr/>
          <p:nvPr/>
        </p:nvSpPr>
        <p:spPr>
          <a:xfrm rot="16200000">
            <a:off x="8738749" y="570222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0" name="Умножение 169"/>
          <p:cNvSpPr/>
          <p:nvPr/>
        </p:nvSpPr>
        <p:spPr>
          <a:xfrm>
            <a:off x="8585167" y="6021288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" grpId="0" animBg="1"/>
      <p:bldP spid="4" grpId="1" animBg="1"/>
      <p:bldP spid="46" grpId="0" animBg="1"/>
      <p:bldP spid="46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6" grpId="0" animBg="1"/>
      <p:bldP spid="76" grpId="1" animBg="1"/>
      <p:bldP spid="77" grpId="0" animBg="1"/>
      <p:bldP spid="77" grpId="1" animBg="1"/>
      <p:bldP spid="82" grpId="0" animBg="1"/>
      <p:bldP spid="82" grpId="1" animBg="1"/>
      <p:bldP spid="83" grpId="0" animBg="1"/>
      <p:bldP spid="83" grpId="1" animBg="1"/>
      <p:bldP spid="91" grpId="0" animBg="1"/>
      <p:bldP spid="91" grpId="1" animBg="1"/>
      <p:bldP spid="93" grpId="0" animBg="1"/>
      <p:bldP spid="93" grpId="1" animBg="1"/>
      <p:bldP spid="98" grpId="0" animBg="1"/>
      <p:bldP spid="98" grpId="1" animBg="1"/>
      <p:bldP spid="104" grpId="0" animBg="1"/>
      <p:bldP spid="104" grpId="1" animBg="1"/>
      <p:bldP spid="108" grpId="0" animBg="1"/>
      <p:bldP spid="108" grpId="1" animBg="1"/>
      <p:bldP spid="110" grpId="0" animBg="1"/>
      <p:bldP spid="110" grpId="1" animBg="1"/>
      <p:bldP spid="112" grpId="0" animBg="1"/>
      <p:bldP spid="112" grpId="1" animBg="1"/>
      <p:bldP spid="115" grpId="0" animBg="1"/>
      <p:bldP spid="115" grpId="1" animBg="1"/>
      <p:bldP spid="117" grpId="0" animBg="1"/>
      <p:bldP spid="117" grpId="1" animBg="1"/>
      <p:bldP spid="122" grpId="0" animBg="1"/>
      <p:bldP spid="122" grpId="1" animBg="1"/>
      <p:bldP spid="124" grpId="0" animBg="1"/>
      <p:bldP spid="124" grpId="1" animBg="1"/>
      <p:bldP spid="125" grpId="0" animBg="1"/>
      <p:bldP spid="125" grpId="1" animBg="1"/>
      <p:bldP spid="131" grpId="0" animBg="1"/>
      <p:bldP spid="131" grpId="1" animBg="1"/>
      <p:bldP spid="133" grpId="0" animBg="1"/>
      <p:bldP spid="133" grpId="1" animBg="1"/>
      <p:bldP spid="85" grpId="0" animBg="1"/>
      <p:bldP spid="85" grpId="1" animBg="1"/>
      <p:bldP spid="74" grpId="0" animBg="1"/>
      <p:bldP spid="74" grpId="1" animBg="1"/>
      <p:bldP spid="90" grpId="0" animBg="1"/>
      <p:bldP spid="90" grpId="1" animBg="1"/>
      <p:bldP spid="101" grpId="0" animBg="1"/>
      <p:bldP spid="101" grpId="1" animBg="1"/>
      <p:bldP spid="114" grpId="0" animBg="1"/>
      <p:bldP spid="114" grpId="1" animBg="1"/>
      <p:bldP spid="130" grpId="0" animBg="1"/>
      <p:bldP spid="130" grpId="1" animBg="1"/>
      <p:bldP spid="145" grpId="0" animBg="1"/>
      <p:bldP spid="151" grpId="0" animBg="1"/>
      <p:bldP spid="153" grpId="0" animBg="1"/>
      <p:bldP spid="155" grpId="0" animBg="1"/>
      <p:bldP spid="156" grpId="0" animBg="1"/>
      <p:bldP spid="158" grpId="0" animBg="1"/>
      <p:bldP spid="160" grpId="0" animBg="1"/>
      <p:bldP spid="162" grpId="0" animBg="1"/>
      <p:bldP spid="164" grpId="0" animBg="1"/>
      <p:bldP spid="167" grpId="0" animBg="1"/>
      <p:bldP spid="168" grpId="0" animBg="1"/>
      <p:bldP spid="1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90578" y="2276872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90178" y="2276872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464" y="2276872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85248" y="692696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84848" y="692696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90578" y="544522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90578" y="3861048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90178" y="3861048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Умножение 136"/>
          <p:cNvSpPr/>
          <p:nvPr/>
        </p:nvSpPr>
        <p:spPr>
          <a:xfrm>
            <a:off x="8154746" y="6061004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Умножение 134"/>
          <p:cNvSpPr/>
          <p:nvPr/>
        </p:nvSpPr>
        <p:spPr>
          <a:xfrm>
            <a:off x="7345332" y="4463823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Умножение 132"/>
          <p:cNvSpPr/>
          <p:nvPr/>
        </p:nvSpPr>
        <p:spPr>
          <a:xfrm>
            <a:off x="4087054" y="4419064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Умножение 125"/>
          <p:cNvSpPr/>
          <p:nvPr/>
        </p:nvSpPr>
        <p:spPr>
          <a:xfrm>
            <a:off x="1424608" y="2823698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Умножение 127"/>
          <p:cNvSpPr/>
          <p:nvPr/>
        </p:nvSpPr>
        <p:spPr>
          <a:xfrm>
            <a:off x="4151345" y="2823698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Умножение 129"/>
          <p:cNvSpPr/>
          <p:nvPr/>
        </p:nvSpPr>
        <p:spPr>
          <a:xfrm>
            <a:off x="8124512" y="2823698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Умножение 123"/>
          <p:cNvSpPr/>
          <p:nvPr/>
        </p:nvSpPr>
        <p:spPr>
          <a:xfrm>
            <a:off x="7286032" y="1217354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Умножение 121"/>
          <p:cNvSpPr/>
          <p:nvPr/>
        </p:nvSpPr>
        <p:spPr>
          <a:xfrm>
            <a:off x="4657632" y="1196752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3134" y="692696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8464" y="3861048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>
            <a:spLocks noChangeAspect="1"/>
          </p:cNvSpPr>
          <p:nvPr/>
        </p:nvSpPr>
        <p:spPr>
          <a:xfrm>
            <a:off x="8868851" y="584130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множение 115"/>
          <p:cNvSpPr/>
          <p:nvPr/>
        </p:nvSpPr>
        <p:spPr>
          <a:xfrm rot="5400000">
            <a:off x="9122236" y="576606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множение 112"/>
          <p:cNvSpPr/>
          <p:nvPr/>
        </p:nvSpPr>
        <p:spPr>
          <a:xfrm>
            <a:off x="7361026" y="566124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множение 110"/>
          <p:cNvSpPr>
            <a:spLocks noChangeAspect="1"/>
          </p:cNvSpPr>
          <p:nvPr/>
        </p:nvSpPr>
        <p:spPr>
          <a:xfrm>
            <a:off x="8553400" y="418512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множение 109"/>
          <p:cNvSpPr/>
          <p:nvPr/>
        </p:nvSpPr>
        <p:spPr>
          <a:xfrm rot="5400000">
            <a:off x="7872523" y="418188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множение 106"/>
          <p:cNvSpPr/>
          <p:nvPr/>
        </p:nvSpPr>
        <p:spPr>
          <a:xfrm>
            <a:off x="4877902" y="407707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множение 104"/>
          <p:cNvSpPr>
            <a:spLocks noChangeAspect="1"/>
          </p:cNvSpPr>
          <p:nvPr/>
        </p:nvSpPr>
        <p:spPr>
          <a:xfrm>
            <a:off x="3658946" y="418512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множение 102"/>
          <p:cNvSpPr/>
          <p:nvPr/>
        </p:nvSpPr>
        <p:spPr>
          <a:xfrm>
            <a:off x="1990520" y="404124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множение 101"/>
          <p:cNvSpPr/>
          <p:nvPr/>
        </p:nvSpPr>
        <p:spPr>
          <a:xfrm rot="5400000">
            <a:off x="455699" y="418188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множение 100"/>
          <p:cNvSpPr>
            <a:spLocks noChangeAspect="1"/>
          </p:cNvSpPr>
          <p:nvPr/>
        </p:nvSpPr>
        <p:spPr>
          <a:xfrm>
            <a:off x="202537" y="418512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1019979" y="263691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множение 98"/>
          <p:cNvSpPr/>
          <p:nvPr/>
        </p:nvSpPr>
        <p:spPr>
          <a:xfrm>
            <a:off x="253346" y="245706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множение 94"/>
          <p:cNvSpPr/>
          <p:nvPr/>
        </p:nvSpPr>
        <p:spPr>
          <a:xfrm rot="5400000">
            <a:off x="2039875" y="255650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>
            <a:off x="4880992" y="263691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множение 90"/>
          <p:cNvSpPr/>
          <p:nvPr/>
        </p:nvSpPr>
        <p:spPr>
          <a:xfrm rot="5400000">
            <a:off x="3504442" y="259771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множение 93"/>
          <p:cNvSpPr/>
          <p:nvPr/>
        </p:nvSpPr>
        <p:spPr>
          <a:xfrm>
            <a:off x="5425262" y="245706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>
            <a:spLocks noChangeAspect="1"/>
          </p:cNvSpPr>
          <p:nvPr/>
        </p:nvSpPr>
        <p:spPr>
          <a:xfrm>
            <a:off x="7257256" y="242088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множение 88"/>
          <p:cNvSpPr/>
          <p:nvPr/>
        </p:nvSpPr>
        <p:spPr>
          <a:xfrm rot="5400000">
            <a:off x="9121066" y="259771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множение 89"/>
          <p:cNvSpPr>
            <a:spLocks noChangeAspect="1"/>
          </p:cNvSpPr>
          <p:nvPr/>
        </p:nvSpPr>
        <p:spPr>
          <a:xfrm>
            <a:off x="8841432" y="263691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множение 84"/>
          <p:cNvSpPr>
            <a:spLocks noChangeAspect="1"/>
          </p:cNvSpPr>
          <p:nvPr/>
        </p:nvSpPr>
        <p:spPr>
          <a:xfrm>
            <a:off x="9360892" y="101677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множение 83"/>
          <p:cNvSpPr/>
          <p:nvPr/>
        </p:nvSpPr>
        <p:spPr>
          <a:xfrm rot="5400000">
            <a:off x="8705945" y="101353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множение 79"/>
          <p:cNvSpPr/>
          <p:nvPr/>
        </p:nvSpPr>
        <p:spPr>
          <a:xfrm>
            <a:off x="5446904" y="90872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множение 78"/>
          <p:cNvSpPr>
            <a:spLocks noChangeAspect="1"/>
          </p:cNvSpPr>
          <p:nvPr/>
        </p:nvSpPr>
        <p:spPr>
          <a:xfrm>
            <a:off x="3650848" y="101677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множение 74"/>
          <p:cNvSpPr/>
          <p:nvPr/>
        </p:nvSpPr>
        <p:spPr>
          <a:xfrm>
            <a:off x="2005171" y="83671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множение 73"/>
          <p:cNvSpPr>
            <a:spLocks noChangeAspect="1"/>
          </p:cNvSpPr>
          <p:nvPr/>
        </p:nvSpPr>
        <p:spPr>
          <a:xfrm>
            <a:off x="1496616" y="101677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множение 75"/>
          <p:cNvSpPr/>
          <p:nvPr/>
        </p:nvSpPr>
        <p:spPr>
          <a:xfrm rot="5400000">
            <a:off x="18371" y="101353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>
            <a:spLocks noChangeAspect="1"/>
          </p:cNvSpPr>
          <p:nvPr/>
        </p:nvSpPr>
        <p:spPr>
          <a:xfrm>
            <a:off x="8985448" y="40771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>
            <a:spLocks noChangeAspect="1"/>
          </p:cNvSpPr>
          <p:nvPr/>
        </p:nvSpPr>
        <p:spPr>
          <a:xfrm>
            <a:off x="5697487" y="404116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7977336" y="83671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4113311" y="80080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456" y="116632"/>
            <a:ext cx="9782866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ИГРАТЬ,  ОХАТЬ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АБРИКОСЫ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АВОКАДО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УМЫВАЛЬНИК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УКАЗКА,  ИСКРЫ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ОСТРОВ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АПРЕЛЬ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УЗКИЙ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2864768" y="85480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6321152" y="836712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8306766" y="1628864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10800000">
            <a:off x="6321152" y="234888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0800000">
            <a:off x="2792761" y="234888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2864768" y="3933056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6321152" y="391496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8306766" y="4797216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1064544" y="3213040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200472" y="81888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1496616" y="103485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>
            <a:spLocks noChangeAspect="1"/>
          </p:cNvSpPr>
          <p:nvPr/>
        </p:nvSpPr>
        <p:spPr>
          <a:xfrm>
            <a:off x="1927494" y="85480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>
            <a:spLocks noChangeAspect="1"/>
          </p:cNvSpPr>
          <p:nvPr/>
        </p:nvSpPr>
        <p:spPr>
          <a:xfrm>
            <a:off x="3656856" y="106991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4115036" y="80080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5383878" y="88994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9372907" y="105280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8868851" y="80080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>
            <a:spLocks noChangeAspect="1"/>
          </p:cNvSpPr>
          <p:nvPr/>
        </p:nvSpPr>
        <p:spPr>
          <a:xfrm>
            <a:off x="8003585" y="83671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7257256" y="242396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9297887" y="236996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8841432" y="267295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3656856" y="23849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5362236" y="243897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874754" y="263697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200472" y="2439629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>
            <a:spLocks noChangeAspect="1"/>
          </p:cNvSpPr>
          <p:nvPr/>
        </p:nvSpPr>
        <p:spPr>
          <a:xfrm>
            <a:off x="1022954" y="263691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2200359" y="2383289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632520" y="3933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1915223" y="4019597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200472" y="422103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3656856" y="422572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5683224" y="4024555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4808984" y="40771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8049344" y="400506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8553400" y="422103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8984278" y="404097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7298000" y="564558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>
            <a:spLocks noChangeAspect="1"/>
          </p:cNvSpPr>
          <p:nvPr/>
        </p:nvSpPr>
        <p:spPr>
          <a:xfrm>
            <a:off x="8868851" y="584130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9297887" y="55892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Месяц 111"/>
          <p:cNvSpPr/>
          <p:nvPr/>
        </p:nvSpPr>
        <p:spPr>
          <a:xfrm rot="16200000">
            <a:off x="875963" y="93850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1" name="Месяц 1"/>
          <p:cNvSpPr/>
          <p:nvPr/>
        </p:nvSpPr>
        <p:spPr>
          <a:xfrm rot="16200000">
            <a:off x="4803873" y="90704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3" name="Месяц 1"/>
          <p:cNvSpPr/>
          <p:nvPr/>
        </p:nvSpPr>
        <p:spPr>
          <a:xfrm rot="16200000">
            <a:off x="7453472" y="90704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5" name="Месяц 1"/>
          <p:cNvSpPr/>
          <p:nvPr/>
        </p:nvSpPr>
        <p:spPr>
          <a:xfrm rot="16200000">
            <a:off x="1587485" y="251000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7" name="Месяц 1"/>
          <p:cNvSpPr/>
          <p:nvPr/>
        </p:nvSpPr>
        <p:spPr>
          <a:xfrm rot="16200000">
            <a:off x="4335623" y="251000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9" name="Месяц 1"/>
          <p:cNvSpPr/>
          <p:nvPr/>
        </p:nvSpPr>
        <p:spPr>
          <a:xfrm rot="16200000">
            <a:off x="8274809" y="249039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1" name="Месяц 222"/>
          <p:cNvSpPr/>
          <p:nvPr/>
        </p:nvSpPr>
        <p:spPr>
          <a:xfrm rot="16200000">
            <a:off x="1321229" y="407881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2" name="Месяц 1"/>
          <p:cNvSpPr/>
          <p:nvPr/>
        </p:nvSpPr>
        <p:spPr>
          <a:xfrm rot="16200000">
            <a:off x="4251781" y="411217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4" name="Месяц 1"/>
          <p:cNvSpPr/>
          <p:nvPr/>
        </p:nvSpPr>
        <p:spPr>
          <a:xfrm rot="16200000">
            <a:off x="7491573" y="4154259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6" name="Месяц 1"/>
          <p:cNvSpPr/>
          <p:nvPr/>
        </p:nvSpPr>
        <p:spPr>
          <a:xfrm rot="16200000">
            <a:off x="8299035" y="575411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120" grpId="0" animBg="1"/>
      <p:bldP spid="121" grpId="0" animBg="1"/>
      <p:bldP spid="123" grpId="0" animBg="1"/>
      <p:bldP spid="125" grpId="0" animBg="1"/>
      <p:bldP spid="127" grpId="0" animBg="1"/>
      <p:bldP spid="129" grpId="0" animBg="1"/>
      <p:bldP spid="131" grpId="0" animBg="1"/>
      <p:bldP spid="132" grpId="0" animBg="1"/>
      <p:bldP spid="134" grpId="0" animBg="1"/>
      <p:bldP spid="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Умножение 98"/>
          <p:cNvSpPr/>
          <p:nvPr/>
        </p:nvSpPr>
        <p:spPr>
          <a:xfrm>
            <a:off x="6665491" y="6249658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множение 96"/>
          <p:cNvSpPr/>
          <p:nvPr/>
        </p:nvSpPr>
        <p:spPr>
          <a:xfrm>
            <a:off x="4028826" y="5427240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множение 92"/>
          <p:cNvSpPr/>
          <p:nvPr/>
        </p:nvSpPr>
        <p:spPr>
          <a:xfrm>
            <a:off x="6699927" y="3367198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множение 90"/>
          <p:cNvSpPr/>
          <p:nvPr/>
        </p:nvSpPr>
        <p:spPr>
          <a:xfrm>
            <a:off x="5318688" y="2131641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>
            <a:off x="6777607" y="52652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множение 79"/>
          <p:cNvSpPr>
            <a:spLocks noChangeAspect="1"/>
          </p:cNvSpPr>
          <p:nvPr/>
        </p:nvSpPr>
        <p:spPr>
          <a:xfrm>
            <a:off x="6825208" y="645333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множение 76"/>
          <p:cNvSpPr/>
          <p:nvPr/>
        </p:nvSpPr>
        <p:spPr>
          <a:xfrm rot="5400000">
            <a:off x="5232634" y="615690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множение 78"/>
          <p:cNvSpPr>
            <a:spLocks noChangeAspect="1"/>
          </p:cNvSpPr>
          <p:nvPr/>
        </p:nvSpPr>
        <p:spPr>
          <a:xfrm>
            <a:off x="5420785" y="52292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4160912" y="562528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множение 75"/>
          <p:cNvSpPr/>
          <p:nvPr/>
        </p:nvSpPr>
        <p:spPr>
          <a:xfrm rot="5400000">
            <a:off x="3936490" y="615690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множение 77"/>
          <p:cNvSpPr>
            <a:spLocks noChangeAspect="1"/>
          </p:cNvSpPr>
          <p:nvPr/>
        </p:nvSpPr>
        <p:spPr>
          <a:xfrm>
            <a:off x="2826898" y="616530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множение 74"/>
          <p:cNvSpPr/>
          <p:nvPr/>
        </p:nvSpPr>
        <p:spPr>
          <a:xfrm rot="5400000">
            <a:off x="2645136" y="550883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6806074" y="288889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множение 64"/>
          <p:cNvSpPr/>
          <p:nvPr/>
        </p:nvSpPr>
        <p:spPr>
          <a:xfrm rot="5400000">
            <a:off x="6581652" y="210901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5409455" y="27809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множение 62"/>
          <p:cNvSpPr>
            <a:spLocks noChangeAspect="1"/>
          </p:cNvSpPr>
          <p:nvPr/>
        </p:nvSpPr>
        <p:spPr>
          <a:xfrm>
            <a:off x="5438321" y="234888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ножение 61"/>
          <p:cNvSpPr/>
          <p:nvPr/>
        </p:nvSpPr>
        <p:spPr>
          <a:xfrm rot="5400000">
            <a:off x="3936490" y="291910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множение 60"/>
          <p:cNvSpPr>
            <a:spLocks noChangeAspect="1"/>
          </p:cNvSpPr>
          <p:nvPr/>
        </p:nvSpPr>
        <p:spPr>
          <a:xfrm>
            <a:off x="4160912" y="191683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2864768" y="317700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множение 59"/>
          <p:cNvSpPr/>
          <p:nvPr/>
        </p:nvSpPr>
        <p:spPr>
          <a:xfrm>
            <a:off x="2720752" y="288889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множение 58"/>
          <p:cNvSpPr/>
          <p:nvPr/>
        </p:nvSpPr>
        <p:spPr>
          <a:xfrm rot="5400000">
            <a:off x="2659480" y="2127011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360712" y="836712"/>
            <a:ext cx="5245357" cy="1080120"/>
            <a:chOff x="125259" y="2123978"/>
            <a:chExt cx="5590794" cy="14700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77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59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527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290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3008784" y="404664"/>
            <a:ext cx="3915431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Увидев индюка, Оля улыбнулась.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2814531" y="19529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4110675" y="2665997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4148185" y="1982029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5444329" y="238492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6755837" y="19529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08784" y="3717032"/>
            <a:ext cx="3915431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Ира укрыла игрушечного ослика.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2360712" y="4149080"/>
            <a:ext cx="5245357" cy="1080120"/>
            <a:chOff x="125259" y="2123978"/>
            <a:chExt cx="5590794" cy="1470025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77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59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527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290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Овал 36"/>
          <p:cNvSpPr>
            <a:spLocks noChangeAspect="1"/>
          </p:cNvSpPr>
          <p:nvPr/>
        </p:nvSpPr>
        <p:spPr>
          <a:xfrm>
            <a:off x="6812480" y="6482421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2814530" y="52652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2852040" y="620134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4110675" y="602128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5389283" y="594939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5444329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2860325" y="121477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5412467" y="94481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6780619" y="123279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4148185" y="45811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6753200" y="42930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2864768" y="317699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5406819" y="27809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6806074" y="288897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4148185" y="562528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6774971" y="52652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-47364" y="-27384"/>
            <a:ext cx="99533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- Послушай каждое слово в предложении, определи в словах первый звук, для каждого звука  правильно выбери и нажми символ.</a:t>
            </a:r>
            <a:endParaRPr lang="ru-RU" sz="1700" dirty="0"/>
          </a:p>
        </p:txBody>
      </p:sp>
      <p:sp>
        <p:nvSpPr>
          <p:cNvPr id="87" name="Месяц 12"/>
          <p:cNvSpPr/>
          <p:nvPr/>
        </p:nvSpPr>
        <p:spPr>
          <a:xfrm rot="16200000">
            <a:off x="4173115" y="105189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9" name="Месяц 1"/>
          <p:cNvSpPr/>
          <p:nvPr/>
        </p:nvSpPr>
        <p:spPr>
          <a:xfrm rot="16200000">
            <a:off x="2883629" y="261805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0" name="Месяц 1"/>
          <p:cNvSpPr/>
          <p:nvPr/>
        </p:nvSpPr>
        <p:spPr>
          <a:xfrm rot="16200000">
            <a:off x="5457330" y="182596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2" name="Месяц 1"/>
          <p:cNvSpPr/>
          <p:nvPr/>
        </p:nvSpPr>
        <p:spPr>
          <a:xfrm rot="16200000">
            <a:off x="6828368" y="306030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8" name="Месяц 11"/>
          <p:cNvSpPr/>
          <p:nvPr/>
        </p:nvSpPr>
        <p:spPr>
          <a:xfrm rot="16200000">
            <a:off x="4173116" y="214315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6" name="Месяц 1"/>
          <p:cNvSpPr/>
          <p:nvPr/>
        </p:nvSpPr>
        <p:spPr>
          <a:xfrm rot="16200000">
            <a:off x="4170479" y="510242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8" name="Месяц 1"/>
          <p:cNvSpPr/>
          <p:nvPr/>
        </p:nvSpPr>
        <p:spPr>
          <a:xfrm rot="16200000">
            <a:off x="6837411" y="594276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1" name="Месяц 2"/>
          <p:cNvSpPr/>
          <p:nvPr/>
        </p:nvSpPr>
        <p:spPr>
          <a:xfrm rot="16200000">
            <a:off x="2856245" y="438224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2" name="Месяц 5"/>
          <p:cNvSpPr/>
          <p:nvPr/>
        </p:nvSpPr>
        <p:spPr>
          <a:xfrm rot="16200000">
            <a:off x="5466623" y="440020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3" name="Месяц 3"/>
          <p:cNvSpPr/>
          <p:nvPr/>
        </p:nvSpPr>
        <p:spPr>
          <a:xfrm rot="16200000">
            <a:off x="2874334" y="634444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4" name="Месяц 6"/>
          <p:cNvSpPr/>
          <p:nvPr/>
        </p:nvSpPr>
        <p:spPr>
          <a:xfrm rot="16200000">
            <a:off x="5449087" y="540576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6" grpId="0" animBg="1"/>
      <p:bldP spid="46" grpId="1" animBg="1"/>
      <p:bldP spid="52" grpId="0" animBg="1"/>
      <p:bldP spid="56" grpId="0" animBg="1"/>
      <p:bldP spid="58" grpId="0" animBg="1"/>
      <p:bldP spid="70" grpId="0" animBg="1"/>
      <p:bldP spid="74" grpId="0" animBg="1"/>
      <p:bldP spid="15" grpId="0" animBg="1"/>
      <p:bldP spid="15" grpId="1" animBg="1"/>
      <p:bldP spid="22" grpId="0" animBg="1"/>
      <p:bldP spid="22" grpId="1" animBg="1"/>
      <p:bldP spid="27" grpId="0" animBg="1"/>
      <p:bldP spid="27" grpId="1" animBg="1"/>
      <p:bldP spid="43" grpId="0" animBg="1"/>
      <p:bldP spid="43" grpId="1" animBg="1"/>
      <p:bldP spid="35" grpId="0" animBg="1"/>
      <p:bldP spid="35" grpId="1" animBg="1"/>
      <p:bldP spid="87" grpId="0" animBg="1"/>
      <p:bldP spid="89" grpId="0" animBg="1"/>
      <p:bldP spid="90" grpId="0" animBg="1"/>
      <p:bldP spid="92" grpId="0" animBg="1"/>
      <p:bldP spid="88" grpId="0" animBg="1"/>
      <p:bldP spid="96" grpId="0" animBg="1"/>
      <p:bldP spid="98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Умножение 109"/>
          <p:cNvSpPr/>
          <p:nvPr/>
        </p:nvSpPr>
        <p:spPr>
          <a:xfrm>
            <a:off x="3971449" y="5103296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множение 103"/>
          <p:cNvSpPr/>
          <p:nvPr/>
        </p:nvSpPr>
        <p:spPr>
          <a:xfrm>
            <a:off x="3292028" y="2120689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множение 105"/>
          <p:cNvSpPr/>
          <p:nvPr/>
        </p:nvSpPr>
        <p:spPr>
          <a:xfrm>
            <a:off x="4633106" y="1792541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множение 89"/>
          <p:cNvSpPr>
            <a:spLocks noChangeAspect="1"/>
          </p:cNvSpPr>
          <p:nvPr/>
        </p:nvSpPr>
        <p:spPr>
          <a:xfrm>
            <a:off x="6768604" y="623731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множение 86"/>
          <p:cNvSpPr/>
          <p:nvPr/>
        </p:nvSpPr>
        <p:spPr>
          <a:xfrm rot="5400000">
            <a:off x="6576379" y="5151413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5385048" y="584136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множение 88"/>
          <p:cNvSpPr>
            <a:spLocks noChangeAspect="1"/>
          </p:cNvSpPr>
          <p:nvPr/>
        </p:nvSpPr>
        <p:spPr>
          <a:xfrm>
            <a:off x="5425195" y="490529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>
            <a:spLocks noChangeAspect="1"/>
          </p:cNvSpPr>
          <p:nvPr/>
        </p:nvSpPr>
        <p:spPr>
          <a:xfrm>
            <a:off x="4116323" y="540925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множение 85"/>
          <p:cNvSpPr/>
          <p:nvPr/>
        </p:nvSpPr>
        <p:spPr>
          <a:xfrm rot="5400000">
            <a:off x="3912083" y="601289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множение 87"/>
          <p:cNvSpPr>
            <a:spLocks noChangeAspect="1"/>
          </p:cNvSpPr>
          <p:nvPr/>
        </p:nvSpPr>
        <p:spPr>
          <a:xfrm>
            <a:off x="2808164" y="616530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множение 84"/>
          <p:cNvSpPr/>
          <p:nvPr/>
        </p:nvSpPr>
        <p:spPr>
          <a:xfrm rot="5400000">
            <a:off x="2615939" y="515141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множение 81"/>
          <p:cNvSpPr/>
          <p:nvPr/>
        </p:nvSpPr>
        <p:spPr>
          <a:xfrm rot="5400000">
            <a:off x="7176850" y="252570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множение 75"/>
          <p:cNvSpPr>
            <a:spLocks noChangeAspect="1"/>
          </p:cNvSpPr>
          <p:nvPr/>
        </p:nvSpPr>
        <p:spPr>
          <a:xfrm>
            <a:off x="7401272" y="15928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множение 74"/>
          <p:cNvSpPr>
            <a:spLocks noChangeAspect="1"/>
          </p:cNvSpPr>
          <p:nvPr/>
        </p:nvSpPr>
        <p:spPr>
          <a:xfrm>
            <a:off x="6105128" y="252884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множение 80"/>
          <p:cNvSpPr/>
          <p:nvPr/>
        </p:nvSpPr>
        <p:spPr>
          <a:xfrm rot="5400000">
            <a:off x="5880706" y="183898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4736976" y="202488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множение 79"/>
          <p:cNvSpPr/>
          <p:nvPr/>
        </p:nvSpPr>
        <p:spPr>
          <a:xfrm rot="5400000">
            <a:off x="4512554" y="255906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3393231" y="234888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множение 73"/>
          <p:cNvSpPr>
            <a:spLocks noChangeAspect="1"/>
          </p:cNvSpPr>
          <p:nvPr/>
        </p:nvSpPr>
        <p:spPr>
          <a:xfrm>
            <a:off x="3440832" y="1611053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множение 72"/>
          <p:cNvSpPr>
            <a:spLocks noChangeAspect="1"/>
          </p:cNvSpPr>
          <p:nvPr/>
        </p:nvSpPr>
        <p:spPr>
          <a:xfrm>
            <a:off x="2144688" y="2809997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множение 78"/>
          <p:cNvSpPr/>
          <p:nvPr/>
        </p:nvSpPr>
        <p:spPr>
          <a:xfrm rot="5400000">
            <a:off x="1920266" y="1838979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632851" y="476672"/>
            <a:ext cx="6560509" cy="1080120"/>
            <a:chOff x="125259" y="2123978"/>
            <a:chExt cx="6992557" cy="14700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77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59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527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290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053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2685266" y="44624"/>
            <a:ext cx="456246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Илья очень увлечён интересной игрой.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2094451" y="162880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2131961" y="2845997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428105" y="1657901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4689375" y="242088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6054891" y="162880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6092401" y="256490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73440" y="3316922"/>
            <a:ext cx="338611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Иней укутал Олину избушку.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2341578" y="3789040"/>
            <a:ext cx="5245357" cy="1080120"/>
            <a:chOff x="125259" y="2123978"/>
            <a:chExt cx="5590794" cy="1470025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77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59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527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290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Овал 34"/>
          <p:cNvSpPr>
            <a:spLocks noChangeAspect="1"/>
          </p:cNvSpPr>
          <p:nvPr/>
        </p:nvSpPr>
        <p:spPr>
          <a:xfrm>
            <a:off x="6755837" y="494116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>
            <a:spLocks noChangeAspect="1"/>
          </p:cNvSpPr>
          <p:nvPr/>
        </p:nvSpPr>
        <p:spPr>
          <a:xfrm>
            <a:off x="6793346" y="627335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2786103" y="494116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2823613" y="620134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4091541" y="587727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5425195" y="494129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3393231" y="5847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4764395" y="83671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7351035" y="2312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7388545" y="162880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>
            <a:spLocks noChangeAspect="1"/>
          </p:cNvSpPr>
          <p:nvPr/>
        </p:nvSpPr>
        <p:spPr>
          <a:xfrm>
            <a:off x="4097189" y="411311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5390321" y="3933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3390595" y="2341941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4724249" y="202488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4129051" y="540925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5387685" y="591336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Месяц 12"/>
          <p:cNvSpPr/>
          <p:nvPr/>
        </p:nvSpPr>
        <p:spPr>
          <a:xfrm rot="16200000">
            <a:off x="2146412" y="722999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8" name="Месяц 11"/>
          <p:cNvSpPr/>
          <p:nvPr/>
        </p:nvSpPr>
        <p:spPr>
          <a:xfrm rot="16200000">
            <a:off x="2154255" y="227599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9" name="Месяц 12"/>
          <p:cNvSpPr/>
          <p:nvPr/>
        </p:nvSpPr>
        <p:spPr>
          <a:xfrm rot="16200000">
            <a:off x="6051981" y="74584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0" name="Месяц 11"/>
          <p:cNvSpPr/>
          <p:nvPr/>
        </p:nvSpPr>
        <p:spPr>
          <a:xfrm rot="16200000">
            <a:off x="6123989" y="2690059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1" name="Месяц 12"/>
          <p:cNvSpPr/>
          <p:nvPr/>
        </p:nvSpPr>
        <p:spPr>
          <a:xfrm rot="16200000">
            <a:off x="7420133" y="74584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2" name="Месяц 11"/>
          <p:cNvSpPr/>
          <p:nvPr/>
        </p:nvSpPr>
        <p:spPr>
          <a:xfrm rot="16200000">
            <a:off x="7427976" y="175395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3" name="Месяц 1"/>
          <p:cNvSpPr/>
          <p:nvPr/>
        </p:nvSpPr>
        <p:spPr>
          <a:xfrm rot="16200000">
            <a:off x="3436317" y="181902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5" name="Месяц 1"/>
          <p:cNvSpPr/>
          <p:nvPr/>
        </p:nvSpPr>
        <p:spPr>
          <a:xfrm rot="16200000">
            <a:off x="4759270" y="146592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7" name="Месяц 12"/>
          <p:cNvSpPr/>
          <p:nvPr/>
        </p:nvSpPr>
        <p:spPr>
          <a:xfrm rot="16200000">
            <a:off x="2811621" y="398620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8" name="Месяц 11"/>
          <p:cNvSpPr/>
          <p:nvPr/>
        </p:nvSpPr>
        <p:spPr>
          <a:xfrm rot="16200000">
            <a:off x="2845907" y="564238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9" name="Месяц 1"/>
          <p:cNvSpPr/>
          <p:nvPr/>
        </p:nvSpPr>
        <p:spPr>
          <a:xfrm rot="16200000">
            <a:off x="4119483" y="479640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1" name="Месяц 1"/>
          <p:cNvSpPr/>
          <p:nvPr/>
        </p:nvSpPr>
        <p:spPr>
          <a:xfrm rot="16200000">
            <a:off x="5444852" y="519963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2" name="Умножение 111"/>
          <p:cNvSpPr/>
          <p:nvPr/>
        </p:nvSpPr>
        <p:spPr>
          <a:xfrm>
            <a:off x="5300563" y="5487080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Месяц 12"/>
          <p:cNvSpPr/>
          <p:nvPr/>
        </p:nvSpPr>
        <p:spPr>
          <a:xfrm rot="16200000">
            <a:off x="6772061" y="398620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4" name="Месяц 11"/>
          <p:cNvSpPr/>
          <p:nvPr/>
        </p:nvSpPr>
        <p:spPr>
          <a:xfrm rot="16200000">
            <a:off x="6806347" y="564238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22" grpId="0" animBg="1"/>
      <p:bldP spid="22" grpId="1" animBg="1"/>
      <p:bldP spid="25" grpId="0" animBg="1"/>
      <p:bldP spid="25" grpId="1" animBg="1"/>
      <p:bldP spid="27" grpId="0" animBg="1"/>
      <p:bldP spid="27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6" grpId="0" animBg="1"/>
      <p:bldP spid="46" grpId="1" animBg="1"/>
      <p:bldP spid="56" grpId="0" animBg="1"/>
      <p:bldP spid="58" grpId="0" animBg="1"/>
      <p:bldP spid="62" grpId="0" animBg="1"/>
      <p:bldP spid="62" grpId="1" animBg="1"/>
      <p:bldP spid="64" grpId="0" animBg="1"/>
      <p:bldP spid="64" grpId="1" animBg="1"/>
      <p:bldP spid="68" grpId="0" animBg="1"/>
      <p:bldP spid="70" grpId="0" animBg="1"/>
      <p:bldP spid="16" grpId="0" animBg="1"/>
      <p:bldP spid="16" grpId="1" animBg="1"/>
      <p:bldP spid="24" grpId="0" animBg="1"/>
      <p:bldP spid="24" grpId="1" animBg="1"/>
      <p:bldP spid="43" grpId="0" animBg="1"/>
      <p:bldP spid="43" grpId="1" animBg="1"/>
      <p:bldP spid="44" grpId="0" animBg="1"/>
      <p:bldP spid="44" grpId="1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5" grpId="0" animBg="1"/>
      <p:bldP spid="107" grpId="0" animBg="1"/>
      <p:bldP spid="108" grpId="0" animBg="1"/>
      <p:bldP spid="109" grpId="0" animBg="1"/>
      <p:bldP spid="111" grpId="0" animBg="1"/>
      <p:bldP spid="113" grpId="0" animBg="1"/>
      <p:bldP spid="1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Умножение 44"/>
          <p:cNvSpPr/>
          <p:nvPr/>
        </p:nvSpPr>
        <p:spPr>
          <a:xfrm>
            <a:off x="4010238" y="2435132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множение 68"/>
          <p:cNvSpPr>
            <a:spLocks noChangeAspect="1"/>
          </p:cNvSpPr>
          <p:nvPr/>
        </p:nvSpPr>
        <p:spPr>
          <a:xfrm>
            <a:off x="6825208" y="278095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множение 66"/>
          <p:cNvSpPr/>
          <p:nvPr/>
        </p:nvSpPr>
        <p:spPr>
          <a:xfrm rot="5400000">
            <a:off x="6600786" y="2124387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5409455" y="274501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множение 67"/>
          <p:cNvSpPr>
            <a:spLocks noChangeAspect="1"/>
          </p:cNvSpPr>
          <p:nvPr/>
        </p:nvSpPr>
        <p:spPr>
          <a:xfrm>
            <a:off x="5457056" y="227687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4160912" y="191688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множение 65"/>
          <p:cNvSpPr/>
          <p:nvPr/>
        </p:nvSpPr>
        <p:spPr>
          <a:xfrm rot="5400000">
            <a:off x="3936490" y="291654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множение 83"/>
          <p:cNvSpPr>
            <a:spLocks noChangeAspect="1"/>
          </p:cNvSpPr>
          <p:nvPr/>
        </p:nvSpPr>
        <p:spPr>
          <a:xfrm>
            <a:off x="2864768" y="31409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множение 64"/>
          <p:cNvSpPr/>
          <p:nvPr/>
        </p:nvSpPr>
        <p:spPr>
          <a:xfrm rot="5400000">
            <a:off x="2640346" y="2120121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360712" y="728720"/>
            <a:ext cx="5245357" cy="1080120"/>
            <a:chOff x="125259" y="2123978"/>
            <a:chExt cx="5590794" cy="14700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77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59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527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290" y="2123978"/>
              <a:ext cx="1401763" cy="1470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3087267" y="116632"/>
            <a:ext cx="375846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Иван унёс острые инструменты.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2822312" y="188084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2859822" y="317700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4118456" y="274501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5452110" y="231291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6782752" y="188084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6820262" y="281695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4168693" y="10887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5417236" y="8368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4155966" y="1909949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5414600" y="274501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есяц 12"/>
          <p:cNvSpPr/>
          <p:nvPr/>
        </p:nvSpPr>
        <p:spPr>
          <a:xfrm rot="16200000">
            <a:off x="2883629" y="99304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3" name="Месяц 11"/>
          <p:cNvSpPr/>
          <p:nvPr/>
        </p:nvSpPr>
        <p:spPr>
          <a:xfrm rot="16200000">
            <a:off x="2891472" y="254604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4" name="Месяц 1"/>
          <p:cNvSpPr/>
          <p:nvPr/>
        </p:nvSpPr>
        <p:spPr>
          <a:xfrm rot="16200000">
            <a:off x="4173115" y="212824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6" name="Месяц 1"/>
          <p:cNvSpPr/>
          <p:nvPr/>
        </p:nvSpPr>
        <p:spPr>
          <a:xfrm rot="16200000">
            <a:off x="5474404" y="175401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7" name="Умножение 46"/>
          <p:cNvSpPr/>
          <p:nvPr/>
        </p:nvSpPr>
        <p:spPr>
          <a:xfrm>
            <a:off x="5335741" y="2064165"/>
            <a:ext cx="595198" cy="841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есяц 12"/>
          <p:cNvSpPr/>
          <p:nvPr/>
        </p:nvSpPr>
        <p:spPr>
          <a:xfrm rot="16200000">
            <a:off x="6844069" y="99304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9" name="Месяц 11"/>
          <p:cNvSpPr/>
          <p:nvPr/>
        </p:nvSpPr>
        <p:spPr>
          <a:xfrm rot="16200000">
            <a:off x="6851912" y="3050099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60" grpId="0" animBg="1"/>
      <p:bldP spid="62" grpId="0" animBg="1"/>
      <p:bldP spid="18" grpId="0" animBg="1"/>
      <p:bldP spid="18" grpId="1" animBg="1"/>
      <p:bldP spid="22" grpId="0" animBg="1"/>
      <p:bldP spid="22" grpId="1" animBg="1"/>
      <p:bldP spid="42" grpId="0" animBg="1"/>
      <p:bldP spid="43" grpId="0" animBg="1"/>
      <p:bldP spid="44" grpId="0" animBg="1"/>
      <p:bldP spid="46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Овал 71"/>
          <p:cNvSpPr>
            <a:spLocks noChangeAspect="1"/>
          </p:cNvSpPr>
          <p:nvPr/>
        </p:nvSpPr>
        <p:spPr>
          <a:xfrm>
            <a:off x="7905328" y="45811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множение 57"/>
          <p:cNvSpPr>
            <a:spLocks noChangeAspect="1"/>
          </p:cNvSpPr>
          <p:nvPr/>
        </p:nvSpPr>
        <p:spPr>
          <a:xfrm>
            <a:off x="8496796" y="488634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множение 63"/>
          <p:cNvSpPr/>
          <p:nvPr/>
        </p:nvSpPr>
        <p:spPr>
          <a:xfrm>
            <a:off x="7042162" y="501311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множение 67"/>
          <p:cNvSpPr/>
          <p:nvPr/>
        </p:nvSpPr>
        <p:spPr>
          <a:xfrm>
            <a:off x="6105128" y="468931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>
            <a:spLocks noChangeAspect="1"/>
          </p:cNvSpPr>
          <p:nvPr/>
        </p:nvSpPr>
        <p:spPr>
          <a:xfrm>
            <a:off x="1019979" y="48691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множение 66"/>
          <p:cNvSpPr/>
          <p:nvPr/>
        </p:nvSpPr>
        <p:spPr>
          <a:xfrm>
            <a:off x="3205674" y="472514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множение 62"/>
          <p:cNvSpPr/>
          <p:nvPr/>
        </p:nvSpPr>
        <p:spPr>
          <a:xfrm>
            <a:off x="2327677" y="501317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множение 59"/>
          <p:cNvSpPr/>
          <p:nvPr/>
        </p:nvSpPr>
        <p:spPr>
          <a:xfrm rot="5400000">
            <a:off x="1560226" y="482995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8505799" y="10168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ножение 61"/>
          <p:cNvSpPr/>
          <p:nvPr/>
        </p:nvSpPr>
        <p:spPr>
          <a:xfrm>
            <a:off x="7617296" y="148472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множение 56"/>
          <p:cNvSpPr>
            <a:spLocks noChangeAspect="1"/>
          </p:cNvSpPr>
          <p:nvPr/>
        </p:nvSpPr>
        <p:spPr>
          <a:xfrm>
            <a:off x="7050184" y="126876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множение 65"/>
          <p:cNvSpPr/>
          <p:nvPr/>
        </p:nvSpPr>
        <p:spPr>
          <a:xfrm>
            <a:off x="6105128" y="116092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множение 64"/>
          <p:cNvSpPr/>
          <p:nvPr/>
        </p:nvSpPr>
        <p:spPr>
          <a:xfrm>
            <a:off x="3224808" y="116084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множение 55"/>
          <p:cNvSpPr>
            <a:spLocks noChangeAspect="1"/>
          </p:cNvSpPr>
          <p:nvPr/>
        </p:nvSpPr>
        <p:spPr>
          <a:xfrm>
            <a:off x="2570728" y="126876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множение 58"/>
          <p:cNvSpPr/>
          <p:nvPr/>
        </p:nvSpPr>
        <p:spPr>
          <a:xfrm rot="5400000">
            <a:off x="815740" y="122955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815" y="3140968"/>
            <a:ext cx="152147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creazilla-store.fra1.digitaloceanspaces.com/cliparts/4306/ice-skates-clipart-m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349" y="-576"/>
            <a:ext cx="1440410" cy="11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2888" y="23208"/>
            <a:ext cx="964801" cy="107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>
            <a:spLocks noChangeAspect="1"/>
          </p:cNvSpPr>
          <p:nvPr/>
        </p:nvSpPr>
        <p:spPr>
          <a:xfrm>
            <a:off x="992560" y="10168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2576736" y="130480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3151630" y="112474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44204" y="1954020"/>
            <a:ext cx="3444700" cy="1042932"/>
            <a:chOff x="257352" y="1556790"/>
            <a:chExt cx="4163946" cy="147002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2" y="1556792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644204" y="5517232"/>
            <a:ext cx="3444700" cy="1042932"/>
            <a:chOff x="257352" y="1556790"/>
            <a:chExt cx="4163946" cy="1470027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2" y="1556792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5822938" y="1954020"/>
            <a:ext cx="3444700" cy="1042932"/>
            <a:chOff x="257352" y="1556790"/>
            <a:chExt cx="4163946" cy="1470027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2" y="1556792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Овал 31"/>
          <p:cNvSpPr>
            <a:spLocks noChangeAspect="1"/>
          </p:cNvSpPr>
          <p:nvPr/>
        </p:nvSpPr>
        <p:spPr>
          <a:xfrm>
            <a:off x="8484000" y="1016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7041232" y="130480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6042130" y="11428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1019979" y="48691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>
            <a:spLocks noChangeAspect="1"/>
          </p:cNvSpPr>
          <p:nvPr/>
        </p:nvSpPr>
        <p:spPr>
          <a:xfrm>
            <a:off x="1737047" y="45811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3151630" y="470636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6033120" y="467122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7905328" y="45811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8508811" y="492021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5822938" y="5517232"/>
            <a:ext cx="3444700" cy="1042932"/>
            <a:chOff x="257352" y="1556790"/>
            <a:chExt cx="4163946" cy="1470027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2" y="1556792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" name="Овал 52"/>
          <p:cNvSpPr>
            <a:spLocks noChangeAspect="1"/>
          </p:cNvSpPr>
          <p:nvPr/>
        </p:nvSpPr>
        <p:spPr>
          <a:xfrm>
            <a:off x="8484000" y="2061485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3342776" y="5876697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8471300" y="562469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1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224" y="3212976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127294" y="44312"/>
            <a:ext cx="385527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/>
              <a:t>- Назови картинку, определи в ней последний звук, правильно выбери и нажми символ этого звука.</a:t>
            </a:r>
            <a:endParaRPr lang="ru-RU" sz="1700" dirty="0"/>
          </a:p>
        </p:txBody>
      </p:sp>
      <p:sp>
        <p:nvSpPr>
          <p:cNvPr id="73" name="Месяц 11"/>
          <p:cNvSpPr/>
          <p:nvPr/>
        </p:nvSpPr>
        <p:spPr>
          <a:xfrm rot="16200000">
            <a:off x="1748772" y="1052473"/>
            <a:ext cx="370533" cy="875188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4" name="Месяц 1"/>
          <p:cNvSpPr/>
          <p:nvPr/>
        </p:nvSpPr>
        <p:spPr>
          <a:xfrm rot="16200000">
            <a:off x="3307117" y="2027174"/>
            <a:ext cx="370533" cy="934726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5" name="Месяц 1"/>
          <p:cNvSpPr/>
          <p:nvPr/>
        </p:nvSpPr>
        <p:spPr>
          <a:xfrm rot="16200000">
            <a:off x="7720062" y="1065277"/>
            <a:ext cx="370533" cy="8751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6" name="Месяц 1"/>
          <p:cNvSpPr/>
          <p:nvPr/>
        </p:nvSpPr>
        <p:spPr>
          <a:xfrm rot="16200000">
            <a:off x="2463897" y="4604187"/>
            <a:ext cx="370533" cy="8751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7" name="Месяц 1"/>
          <p:cNvSpPr/>
          <p:nvPr/>
        </p:nvSpPr>
        <p:spPr>
          <a:xfrm rot="16200000">
            <a:off x="7154495" y="4593669"/>
            <a:ext cx="370533" cy="8751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53" grpId="0" animBg="1"/>
      <p:bldP spid="54" grpId="0" animBg="1"/>
      <p:bldP spid="55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Овал 90"/>
          <p:cNvSpPr>
            <a:spLocks noChangeAspect="1"/>
          </p:cNvSpPr>
          <p:nvPr/>
        </p:nvSpPr>
        <p:spPr>
          <a:xfrm>
            <a:off x="8265368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множение 78"/>
          <p:cNvSpPr/>
          <p:nvPr/>
        </p:nvSpPr>
        <p:spPr>
          <a:xfrm>
            <a:off x="7424044" y="501311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множение 84"/>
          <p:cNvSpPr/>
          <p:nvPr/>
        </p:nvSpPr>
        <p:spPr>
          <a:xfrm rot="5400000">
            <a:off x="6576379" y="478875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множение 82"/>
          <p:cNvSpPr>
            <a:spLocks noChangeAspect="1"/>
          </p:cNvSpPr>
          <p:nvPr/>
        </p:nvSpPr>
        <p:spPr>
          <a:xfrm>
            <a:off x="6177136" y="479715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множение 88"/>
          <p:cNvSpPr/>
          <p:nvPr/>
        </p:nvSpPr>
        <p:spPr>
          <a:xfrm>
            <a:off x="3224808" y="468931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множение 81"/>
          <p:cNvSpPr>
            <a:spLocks noChangeAspect="1"/>
          </p:cNvSpPr>
          <p:nvPr/>
        </p:nvSpPr>
        <p:spPr>
          <a:xfrm>
            <a:off x="2584634" y="48332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множение 85"/>
          <p:cNvSpPr/>
          <p:nvPr/>
        </p:nvSpPr>
        <p:spPr>
          <a:xfrm rot="5400000">
            <a:off x="840146" y="482995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>
            <a:spLocks noChangeAspect="1"/>
          </p:cNvSpPr>
          <p:nvPr/>
        </p:nvSpPr>
        <p:spPr>
          <a:xfrm>
            <a:off x="6031950" y="112482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множение 83"/>
          <p:cNvSpPr/>
          <p:nvPr/>
        </p:nvSpPr>
        <p:spPr>
          <a:xfrm rot="5400000">
            <a:off x="8304571" y="126036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множение 77"/>
          <p:cNvSpPr/>
          <p:nvPr/>
        </p:nvSpPr>
        <p:spPr>
          <a:xfrm>
            <a:off x="7617296" y="148472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множение 80"/>
          <p:cNvSpPr>
            <a:spLocks noChangeAspect="1"/>
          </p:cNvSpPr>
          <p:nvPr/>
        </p:nvSpPr>
        <p:spPr>
          <a:xfrm>
            <a:off x="7000530" y="126876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>
            <a:off x="1016967" y="1018455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множение 79"/>
          <p:cNvSpPr>
            <a:spLocks noChangeAspect="1"/>
          </p:cNvSpPr>
          <p:nvPr/>
        </p:nvSpPr>
        <p:spPr>
          <a:xfrm>
            <a:off x="3312220" y="126876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множение 86"/>
          <p:cNvSpPr/>
          <p:nvPr/>
        </p:nvSpPr>
        <p:spPr>
          <a:xfrm>
            <a:off x="2485594" y="116092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множение 76"/>
          <p:cNvSpPr/>
          <p:nvPr/>
        </p:nvSpPr>
        <p:spPr>
          <a:xfrm>
            <a:off x="1621498" y="148472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44204" y="1954020"/>
            <a:ext cx="3444700" cy="1042932"/>
            <a:chOff x="257352" y="1556790"/>
            <a:chExt cx="4163946" cy="147002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2" y="1556792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644204" y="5517232"/>
            <a:ext cx="3444700" cy="1042932"/>
            <a:chOff x="257352" y="1556790"/>
            <a:chExt cx="4163946" cy="1470027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2" y="1556792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5822938" y="1954020"/>
            <a:ext cx="3444700" cy="1042932"/>
            <a:chOff x="257352" y="1556790"/>
            <a:chExt cx="4163946" cy="1470027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2" y="1556792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5822938" y="5517232"/>
            <a:ext cx="3444700" cy="1042932"/>
            <a:chOff x="257352" y="1556790"/>
            <a:chExt cx="4163946" cy="1470027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2" y="1556792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497" y="95171"/>
            <a:ext cx="958398" cy="95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6413" y="153193"/>
            <a:ext cx="947908" cy="97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1811" y="3336537"/>
            <a:ext cx="2209486" cy="112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 descr="https://creazilla-store.fra1.digitaloceanspaces.com/cliparts/5740/fox-clipart-md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411" y="3336537"/>
            <a:ext cx="1341754" cy="109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Овал 52"/>
          <p:cNvSpPr>
            <a:spLocks noChangeAspect="1"/>
          </p:cNvSpPr>
          <p:nvPr/>
        </p:nvSpPr>
        <p:spPr>
          <a:xfrm>
            <a:off x="2432720" y="112482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3324235" y="130480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6031950" y="112482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6996643" y="1306359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1016967" y="45811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6177136" y="4824625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6753200" y="45811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8481392" y="105273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1016967" y="10168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>
            <a:spLocks noChangeAspect="1"/>
          </p:cNvSpPr>
          <p:nvPr/>
        </p:nvSpPr>
        <p:spPr>
          <a:xfrm>
            <a:off x="8265524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>
            <a:spLocks noChangeAspect="1"/>
          </p:cNvSpPr>
          <p:nvPr/>
        </p:nvSpPr>
        <p:spPr>
          <a:xfrm>
            <a:off x="3286724" y="206148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8327196" y="2115485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>
            <a:spLocks noChangeAspect="1"/>
          </p:cNvSpPr>
          <p:nvPr/>
        </p:nvSpPr>
        <p:spPr>
          <a:xfrm>
            <a:off x="8265524" y="567869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3151630" y="467122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2576736" y="48692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Месяц 1"/>
          <p:cNvSpPr/>
          <p:nvPr/>
        </p:nvSpPr>
        <p:spPr>
          <a:xfrm rot="16200000">
            <a:off x="1733830" y="1012819"/>
            <a:ext cx="370533" cy="8751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5" name="Месяц 1"/>
          <p:cNvSpPr/>
          <p:nvPr/>
        </p:nvSpPr>
        <p:spPr>
          <a:xfrm rot="16200000">
            <a:off x="7704334" y="1041898"/>
            <a:ext cx="370533" cy="8751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8" name="Месяц 1"/>
          <p:cNvSpPr/>
          <p:nvPr/>
        </p:nvSpPr>
        <p:spPr>
          <a:xfrm rot="16200000">
            <a:off x="7536376" y="4557556"/>
            <a:ext cx="370533" cy="8751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3" name="Месяц 11"/>
          <p:cNvSpPr/>
          <p:nvPr/>
        </p:nvSpPr>
        <p:spPr>
          <a:xfrm rot="16200000">
            <a:off x="1805921" y="4616833"/>
            <a:ext cx="370533" cy="875188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4" name="Месяц 1"/>
          <p:cNvSpPr/>
          <p:nvPr/>
        </p:nvSpPr>
        <p:spPr>
          <a:xfrm rot="16200000">
            <a:off x="3335692" y="5591534"/>
            <a:ext cx="370533" cy="934726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61" grpId="0" animBg="1"/>
      <p:bldP spid="61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9" grpId="0" animBg="1"/>
      <p:bldP spid="71" grpId="0" animBg="1"/>
      <p:bldP spid="60" grpId="0" animBg="1"/>
      <p:bldP spid="60" grpId="1" animBg="1"/>
      <p:bldP spid="66" grpId="0" animBg="1"/>
      <p:bldP spid="66" grpId="1" animBg="1"/>
      <p:bldP spid="74" grpId="0" animBg="1"/>
      <p:bldP spid="75" grpId="0" animBg="1"/>
      <p:bldP spid="88" grpId="0" animBg="1"/>
      <p:bldP spid="93" grpId="0" animBg="1"/>
      <p:bldP spid="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64" y="51018"/>
            <a:ext cx="9649072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500" dirty="0"/>
              <a:t>Не секрет, что речь – одна из самых важных психических функций. Это процесс, который с одной стороны обеспечивает коммуникацию между людьми, с другой – способствует успешному выполнению разных видов деятельности.  Одним из основных условий, когда ребёнок входит в школьное обучение и эффективно усваивает навыки чтения и письма  это достаточно высокий уровень развития фонематических процессов. К первому классу у ребёнка должно быть сформировано достаточное внимание к звуковой стороне речи, а также сформированы умения различать звуки родного языка. Эти навыки формируются на протяжении дошкольного детства.</a:t>
            </a:r>
          </a:p>
          <a:p>
            <a:r>
              <a:rPr lang="ru-RU" sz="1500" dirty="0"/>
              <a:t>Фонематическая сторона речи подразумевает связанные между собой  такие психические процессы, как фонематический слух, фонематическое восприятие, фонематический анализ, фонематический синтез и фонематические представления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В работах многих авторов (М.Ф. Фомичёвой, </a:t>
            </a:r>
            <a:r>
              <a:rPr lang="ru-RU" sz="1500" dirty="0"/>
              <a:t>А.И. </a:t>
            </a:r>
            <a:r>
              <a:rPr lang="ru-RU" sz="1500" dirty="0" smtClean="0"/>
              <a:t>Максаковой , </a:t>
            </a:r>
            <a:r>
              <a:rPr lang="ru-RU" sz="1500" dirty="0"/>
              <a:t>В.В. </a:t>
            </a:r>
            <a:r>
              <a:rPr lang="ru-RU" sz="1500" dirty="0" smtClean="0"/>
              <a:t>Гербовой, </a:t>
            </a:r>
            <a:r>
              <a:rPr lang="ru-RU" sz="1500" dirty="0"/>
              <a:t>Г.А. </a:t>
            </a:r>
            <a:r>
              <a:rPr lang="ru-RU" sz="1500" dirty="0" smtClean="0"/>
              <a:t>Тумановой,  С.Л</a:t>
            </a:r>
            <a:r>
              <a:rPr lang="ru-RU" sz="1500" dirty="0"/>
              <a:t>. </a:t>
            </a:r>
            <a:r>
              <a:rPr lang="ru-RU" sz="1500" dirty="0" smtClean="0"/>
              <a:t>Новосёловой) проводятся методики и технологии формирования фонематических процессов, основанные на выстраивании понятия звук  с помощью зрительных образов, стимульных символов.</a:t>
            </a:r>
            <a:endParaRPr lang="ru-RU" sz="1500" dirty="0"/>
          </a:p>
          <a:p>
            <a:r>
              <a:rPr lang="ru-RU" sz="1500" dirty="0" smtClean="0"/>
              <a:t>Представленный комплект интерактивных развивающих игровых  фонов  </a:t>
            </a:r>
            <a:r>
              <a:rPr lang="ru-RU" sz="1500" dirty="0"/>
              <a:t>отражает технологию авторского </a:t>
            </a:r>
            <a:r>
              <a:rPr lang="ru-RU" sz="1500" dirty="0" smtClean="0"/>
              <a:t>подхода  </a:t>
            </a:r>
            <a:r>
              <a:rPr lang="ru-RU" sz="1500" dirty="0"/>
              <a:t>логопеда </a:t>
            </a:r>
            <a:r>
              <a:rPr lang="ru-RU" sz="1500" b="1" i="1" dirty="0"/>
              <a:t>Татьяны Александровны </a:t>
            </a:r>
            <a:r>
              <a:rPr lang="ru-RU" sz="1500" b="1" i="1" dirty="0" smtClean="0"/>
              <a:t>Ткаченко, </a:t>
            </a:r>
            <a:r>
              <a:rPr lang="ru-RU" sz="1500" dirty="0"/>
              <a:t>которая предложила </a:t>
            </a:r>
            <a:r>
              <a:rPr lang="ru-RU" sz="1500" dirty="0" smtClean="0"/>
              <a:t>обозначать звук символичным одноцветным изображением, что в свою очередь усилило дифференцировку </a:t>
            </a:r>
            <a:r>
              <a:rPr lang="ru-RU" sz="1500" dirty="0"/>
              <a:t>звуков </a:t>
            </a:r>
            <a:r>
              <a:rPr lang="ru-RU" sz="1500" dirty="0" smtClean="0"/>
              <a:t>на гласные и согласные звуки. А также, при создании игрового интерактивного альбома мы воспользовались опытом работы логопеда  </a:t>
            </a:r>
            <a:r>
              <a:rPr lang="ru-RU" sz="1500" b="1" i="1" dirty="0" smtClean="0"/>
              <a:t>Ануфриевой Надежды</a:t>
            </a:r>
            <a:r>
              <a:rPr lang="ru-RU" sz="1500" dirty="0" smtClean="0"/>
              <a:t>, которая, на наш взгляд, предлагает использовать в работе наиболее удобную для восприятию конфигурацию символов гласных звуков.  </a:t>
            </a:r>
            <a:r>
              <a:rPr lang="ru-RU" sz="1500" dirty="0"/>
              <a:t>Данный </a:t>
            </a:r>
            <a:r>
              <a:rPr lang="ru-RU" sz="1500" dirty="0" smtClean="0"/>
              <a:t>комплект интерактивных игр </a:t>
            </a:r>
            <a:r>
              <a:rPr lang="ru-RU" sz="1500" dirty="0"/>
              <a:t>способствует </a:t>
            </a:r>
            <a:r>
              <a:rPr lang="ru-RU" sz="1500" dirty="0" smtClean="0"/>
              <a:t>формированию  фонематического восприятия, а также навыков </a:t>
            </a:r>
            <a:r>
              <a:rPr lang="ru-RU" sz="1500" dirty="0"/>
              <a:t>звукового анализа и синтеза, лежащих в основе </a:t>
            </a:r>
            <a:r>
              <a:rPr lang="ru-RU" sz="1500" dirty="0" smtClean="0"/>
              <a:t>подготовки дошкольников </a:t>
            </a:r>
            <a:r>
              <a:rPr lang="ru-RU" sz="1500" dirty="0"/>
              <a:t>к усвоению грамоты. </a:t>
            </a:r>
            <a:r>
              <a:rPr lang="ru-RU" sz="1500" dirty="0" smtClean="0"/>
              <a:t>Комплект можно использовать</a:t>
            </a:r>
            <a:r>
              <a:rPr lang="ru-RU" sz="1500" dirty="0"/>
              <a:t>, усиленно стимулируя </a:t>
            </a:r>
            <a:r>
              <a:rPr lang="ru-RU" sz="1500" dirty="0" smtClean="0"/>
              <a:t> фонематическое </a:t>
            </a:r>
            <a:r>
              <a:rPr lang="ru-RU" sz="1500" dirty="0"/>
              <a:t>восприятие, </a:t>
            </a:r>
            <a:r>
              <a:rPr lang="ru-RU" sz="1500" dirty="0" smtClean="0"/>
              <a:t>звуковой анализ  </a:t>
            </a:r>
            <a:r>
              <a:rPr lang="ru-RU" sz="1500" dirty="0"/>
              <a:t>и </a:t>
            </a:r>
            <a:r>
              <a:rPr lang="ru-RU" sz="1500" dirty="0" smtClean="0"/>
              <a:t>синтез </a:t>
            </a:r>
            <a:r>
              <a:rPr lang="ru-RU" sz="1500" dirty="0"/>
              <a:t>уже </a:t>
            </a:r>
            <a:r>
              <a:rPr lang="ru-RU" sz="1500" dirty="0" smtClean="0"/>
              <a:t>с </a:t>
            </a:r>
            <a:r>
              <a:rPr lang="ru-RU" sz="1500" dirty="0"/>
              <a:t>4 </a:t>
            </a:r>
            <a:r>
              <a:rPr lang="ru-RU" sz="1500" dirty="0" smtClean="0"/>
              <a:t>лет. Подробное </a:t>
            </a:r>
            <a:r>
              <a:rPr lang="ru-RU" sz="1500" dirty="0"/>
              <a:t>описание </a:t>
            </a:r>
            <a:r>
              <a:rPr lang="ru-RU" sz="1500" dirty="0" smtClean="0"/>
              <a:t>каждой игры  </a:t>
            </a:r>
            <a:r>
              <a:rPr lang="ru-RU" sz="1500" dirty="0"/>
              <a:t>даёт возможность и начинающему </a:t>
            </a:r>
            <a:r>
              <a:rPr lang="ru-RU" sz="1500" dirty="0" smtClean="0"/>
              <a:t>педагогу и родителю, </a:t>
            </a:r>
            <a:r>
              <a:rPr lang="ru-RU" sz="1500" dirty="0"/>
              <a:t>не имеющему специальной подготовки, поэтапно формировать необходимые </a:t>
            </a:r>
            <a:r>
              <a:rPr lang="ru-RU" sz="1500" dirty="0" smtClean="0"/>
              <a:t>для овладения </a:t>
            </a:r>
            <a:r>
              <a:rPr lang="ru-RU" sz="1500" dirty="0"/>
              <a:t>чтением и письмом навыки звукового анализа и </a:t>
            </a:r>
            <a:r>
              <a:rPr lang="ru-RU" sz="1500" dirty="0" smtClean="0"/>
              <a:t>синтеза.</a:t>
            </a:r>
          </a:p>
          <a:p>
            <a:r>
              <a:rPr lang="ru-RU" sz="1500" dirty="0"/>
              <a:t>Игровые интерактивные фоны будут полезны для   детей с нормальным речевым развитием, а также с различными дефектами речи.</a:t>
            </a:r>
          </a:p>
          <a:p>
            <a:endParaRPr lang="ru-RU" sz="14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31300" y="51018"/>
            <a:ext cx="74742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 рекомендации для педагогов.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3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00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3134" y="112474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84848" y="112474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85248" y="112474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190578" y="2636912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590178" y="2636912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464" y="2636912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28464" y="414908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584848" y="414908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190578" y="414908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85248" y="544522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3590178" y="5373216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128464" y="5373216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463" y="714182"/>
            <a:ext cx="9649073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ДЕНЬГИ, </a:t>
            </a:r>
            <a:r>
              <a:rPr lang="en-US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ПЛЫВУ,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ЗНАЧКИ, </a:t>
            </a:r>
            <a:r>
              <a:rPr lang="en-US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ЕДУ, 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РЕКА, 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ТАБЛЕТКИ, </a:t>
            </a:r>
            <a:r>
              <a:rPr lang="en-US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КИНО, 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РУЧКИ, </a:t>
            </a:r>
            <a:r>
              <a:rPr lang="en-US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МЕТРО,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МАЙКИ, </a:t>
            </a:r>
            <a:r>
              <a:rPr lang="en-US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ВЕЗУ,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ДУДКА.</a:t>
            </a:r>
            <a:endParaRPr lang="ru-RU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/>
          <p:cNvSpPr/>
          <p:nvPr/>
        </p:nvSpPr>
        <p:spPr>
          <a:xfrm>
            <a:off x="992560" y="130493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>
            <a:spLocks noChangeAspect="1"/>
          </p:cNvSpPr>
          <p:nvPr/>
        </p:nvSpPr>
        <p:spPr>
          <a:xfrm>
            <a:off x="2288704" y="141277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2288704" y="143066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864768" y="126876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/>
          <p:nvPr/>
        </p:nvSpPr>
        <p:spPr>
          <a:xfrm rot="5400000">
            <a:off x="1607827" y="140437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1784648" y="121476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919382" y="125067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5446904" y="126876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4953000" y="144881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4213786" y="162873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 rot="5400000">
            <a:off x="3480036" y="144558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6393160" y="126876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3656856" y="123284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4953000" y="144881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5383878" y="126884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9047304" y="134076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множение 27"/>
          <p:cNvSpPr/>
          <p:nvPr/>
        </p:nvSpPr>
        <p:spPr>
          <a:xfrm rot="5400000">
            <a:off x="7536890" y="147638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28"/>
          <p:cNvSpPr>
            <a:spLocks noChangeAspect="1"/>
          </p:cNvSpPr>
          <p:nvPr/>
        </p:nvSpPr>
        <p:spPr>
          <a:xfrm>
            <a:off x="7268284" y="144882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триховая стрелка вправо 30"/>
          <p:cNvSpPr/>
          <p:nvPr/>
        </p:nvSpPr>
        <p:spPr>
          <a:xfrm rot="5400000">
            <a:off x="8306766" y="2060912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>
            <a:spLocks noChangeAspect="1"/>
          </p:cNvSpPr>
          <p:nvPr/>
        </p:nvSpPr>
        <p:spPr>
          <a:xfrm>
            <a:off x="7257256" y="148472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7715436" y="126876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8984278" y="137676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8076763" y="296098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множение 36"/>
          <p:cNvSpPr/>
          <p:nvPr/>
        </p:nvSpPr>
        <p:spPr>
          <a:xfrm rot="5400000">
            <a:off x="9096659" y="2957751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множение 37"/>
          <p:cNvSpPr/>
          <p:nvPr/>
        </p:nvSpPr>
        <p:spPr>
          <a:xfrm>
            <a:off x="8575061" y="306896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множение 38"/>
          <p:cNvSpPr/>
          <p:nvPr/>
        </p:nvSpPr>
        <p:spPr>
          <a:xfrm>
            <a:off x="7329264" y="281710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триховая стрелка вправо 40"/>
          <p:cNvSpPr/>
          <p:nvPr/>
        </p:nvSpPr>
        <p:spPr>
          <a:xfrm rot="10800000">
            <a:off x="6321152" y="270892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7268284" y="2799669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8076763" y="296098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9268171" y="270892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множение 45"/>
          <p:cNvSpPr/>
          <p:nvPr/>
        </p:nvSpPr>
        <p:spPr>
          <a:xfrm rot="5400000">
            <a:off x="3508744" y="2957751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953000" y="285301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Умножение 47"/>
          <p:cNvSpPr>
            <a:spLocks noChangeAspect="1"/>
          </p:cNvSpPr>
          <p:nvPr/>
        </p:nvSpPr>
        <p:spPr>
          <a:xfrm>
            <a:off x="5760492" y="292494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множение 48"/>
          <p:cNvSpPr/>
          <p:nvPr/>
        </p:nvSpPr>
        <p:spPr>
          <a:xfrm>
            <a:off x="4232920" y="3140904"/>
            <a:ext cx="595198" cy="7514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триховая стрелка вправо 50"/>
          <p:cNvSpPr/>
          <p:nvPr/>
        </p:nvSpPr>
        <p:spPr>
          <a:xfrm rot="10800000">
            <a:off x="2792761" y="270892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>
            <a:spLocks noChangeAspect="1"/>
          </p:cNvSpPr>
          <p:nvPr/>
        </p:nvSpPr>
        <p:spPr>
          <a:xfrm>
            <a:off x="4953000" y="28529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5767938" y="296097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3681263" y="274501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множение 56"/>
          <p:cNvSpPr>
            <a:spLocks noChangeAspect="1"/>
          </p:cNvSpPr>
          <p:nvPr/>
        </p:nvSpPr>
        <p:spPr>
          <a:xfrm>
            <a:off x="2278751" y="296357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множение 57"/>
          <p:cNvSpPr/>
          <p:nvPr/>
        </p:nvSpPr>
        <p:spPr>
          <a:xfrm rot="5400000">
            <a:off x="1602039" y="295775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множение 58"/>
          <p:cNvSpPr/>
          <p:nvPr/>
        </p:nvSpPr>
        <p:spPr>
          <a:xfrm>
            <a:off x="253346" y="278092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Штриховая стрелка вправо 60"/>
          <p:cNvSpPr/>
          <p:nvPr/>
        </p:nvSpPr>
        <p:spPr>
          <a:xfrm rot="5400000">
            <a:off x="1064544" y="3573080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200472" y="278092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1778859" y="274501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2284759" y="299695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2235773" y="422108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множение 66"/>
          <p:cNvSpPr/>
          <p:nvPr/>
        </p:nvSpPr>
        <p:spPr>
          <a:xfrm>
            <a:off x="605028" y="4617048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множение 67"/>
          <p:cNvSpPr/>
          <p:nvPr/>
        </p:nvSpPr>
        <p:spPr>
          <a:xfrm>
            <a:off x="1419278" y="433380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множение 68"/>
          <p:cNvSpPr>
            <a:spLocks noChangeAspect="1"/>
          </p:cNvSpPr>
          <p:nvPr/>
        </p:nvSpPr>
        <p:spPr>
          <a:xfrm>
            <a:off x="195142" y="447316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Штриховая стрелка вправо 70"/>
          <p:cNvSpPr/>
          <p:nvPr/>
        </p:nvSpPr>
        <p:spPr>
          <a:xfrm>
            <a:off x="2859438" y="420300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195142" y="450912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2235773" y="422108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1347270" y="429309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множение 75"/>
          <p:cNvSpPr>
            <a:spLocks noChangeAspect="1"/>
          </p:cNvSpPr>
          <p:nvPr/>
        </p:nvSpPr>
        <p:spPr>
          <a:xfrm>
            <a:off x="4953000" y="4420395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множение 77"/>
          <p:cNvSpPr/>
          <p:nvPr/>
        </p:nvSpPr>
        <p:spPr>
          <a:xfrm>
            <a:off x="5446904" y="429309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множение 78"/>
          <p:cNvSpPr/>
          <p:nvPr/>
        </p:nvSpPr>
        <p:spPr>
          <a:xfrm rot="5400000">
            <a:off x="3480036" y="446991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Штриховая стрелка вправо 80"/>
          <p:cNvSpPr/>
          <p:nvPr/>
        </p:nvSpPr>
        <p:spPr>
          <a:xfrm>
            <a:off x="6321152" y="4293096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3656856" y="425710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>
            <a:spLocks noChangeAspect="1"/>
          </p:cNvSpPr>
          <p:nvPr/>
        </p:nvSpPr>
        <p:spPr>
          <a:xfrm>
            <a:off x="5383878" y="429309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>
            <a:spLocks noChangeAspect="1"/>
          </p:cNvSpPr>
          <p:nvPr/>
        </p:nvSpPr>
        <p:spPr>
          <a:xfrm>
            <a:off x="4953000" y="447315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7977336" y="425718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множение 86"/>
          <p:cNvSpPr/>
          <p:nvPr/>
        </p:nvSpPr>
        <p:spPr>
          <a:xfrm>
            <a:off x="9057456" y="432916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множение 87"/>
          <p:cNvSpPr>
            <a:spLocks noChangeAspect="1"/>
          </p:cNvSpPr>
          <p:nvPr/>
        </p:nvSpPr>
        <p:spPr>
          <a:xfrm>
            <a:off x="8513840" y="450912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множение 88"/>
          <p:cNvSpPr/>
          <p:nvPr/>
        </p:nvSpPr>
        <p:spPr>
          <a:xfrm>
            <a:off x="7257256" y="465307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Штриховая стрелка вправо 90"/>
          <p:cNvSpPr/>
          <p:nvPr/>
        </p:nvSpPr>
        <p:spPr>
          <a:xfrm rot="5400000">
            <a:off x="8306766" y="5013240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>
            <a:off x="8985448" y="429309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>
            <a:spLocks noChangeAspect="1"/>
          </p:cNvSpPr>
          <p:nvPr/>
        </p:nvSpPr>
        <p:spPr>
          <a:xfrm>
            <a:off x="7977336" y="425718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>
            <a:spLocks noChangeAspect="1"/>
          </p:cNvSpPr>
          <p:nvPr/>
        </p:nvSpPr>
        <p:spPr>
          <a:xfrm>
            <a:off x="8519848" y="45271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множение 96"/>
          <p:cNvSpPr/>
          <p:nvPr/>
        </p:nvSpPr>
        <p:spPr>
          <a:xfrm rot="5400000">
            <a:off x="7099512" y="576606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множение 97"/>
          <p:cNvSpPr>
            <a:spLocks noChangeAspect="1"/>
          </p:cNvSpPr>
          <p:nvPr/>
        </p:nvSpPr>
        <p:spPr>
          <a:xfrm>
            <a:off x="9355562" y="573325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множение 98"/>
          <p:cNvSpPr/>
          <p:nvPr/>
        </p:nvSpPr>
        <p:spPr>
          <a:xfrm>
            <a:off x="8620078" y="562541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Штриховая стрелка вправо 100"/>
          <p:cNvSpPr/>
          <p:nvPr/>
        </p:nvSpPr>
        <p:spPr>
          <a:xfrm rot="10800000">
            <a:off x="6387831" y="5517232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>
            <a:spLocks noChangeAspect="1"/>
          </p:cNvSpPr>
          <p:nvPr/>
        </p:nvSpPr>
        <p:spPr>
          <a:xfrm>
            <a:off x="8548070" y="559508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>
            <a:spLocks noChangeAspect="1"/>
          </p:cNvSpPr>
          <p:nvPr/>
        </p:nvSpPr>
        <p:spPr>
          <a:xfrm>
            <a:off x="9363008" y="576928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>
            <a:spLocks noChangeAspect="1"/>
          </p:cNvSpPr>
          <p:nvPr/>
        </p:nvSpPr>
        <p:spPr>
          <a:xfrm>
            <a:off x="7276333" y="55533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>
            <a:spLocks noChangeAspect="1"/>
          </p:cNvSpPr>
          <p:nvPr/>
        </p:nvSpPr>
        <p:spPr>
          <a:xfrm>
            <a:off x="5772507" y="569728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множение 106"/>
          <p:cNvSpPr/>
          <p:nvPr/>
        </p:nvSpPr>
        <p:spPr>
          <a:xfrm rot="5400000">
            <a:off x="3504443" y="569405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Умножение 107"/>
          <p:cNvSpPr/>
          <p:nvPr/>
        </p:nvSpPr>
        <p:spPr>
          <a:xfrm>
            <a:off x="5025008" y="555340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множение 108"/>
          <p:cNvSpPr/>
          <p:nvPr/>
        </p:nvSpPr>
        <p:spPr>
          <a:xfrm>
            <a:off x="4232920" y="5877208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Штриховая стрелка вправо 110"/>
          <p:cNvSpPr/>
          <p:nvPr/>
        </p:nvSpPr>
        <p:spPr>
          <a:xfrm rot="10800000">
            <a:off x="2792761" y="5517232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>
            <a:spLocks noChangeAspect="1"/>
          </p:cNvSpPr>
          <p:nvPr/>
        </p:nvSpPr>
        <p:spPr>
          <a:xfrm>
            <a:off x="4953000" y="552307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>
            <a:spLocks noChangeAspect="1"/>
          </p:cNvSpPr>
          <p:nvPr/>
        </p:nvSpPr>
        <p:spPr>
          <a:xfrm>
            <a:off x="5772507" y="569728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>
            <a:spLocks noChangeAspect="1"/>
          </p:cNvSpPr>
          <p:nvPr/>
        </p:nvSpPr>
        <p:spPr>
          <a:xfrm>
            <a:off x="3681263" y="551723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>
            <a:spLocks noChangeAspect="1"/>
          </p:cNvSpPr>
          <p:nvPr/>
        </p:nvSpPr>
        <p:spPr>
          <a:xfrm>
            <a:off x="1928664" y="558932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множение 116"/>
          <p:cNvSpPr>
            <a:spLocks noChangeAspect="1"/>
          </p:cNvSpPr>
          <p:nvPr/>
        </p:nvSpPr>
        <p:spPr>
          <a:xfrm>
            <a:off x="200472" y="573325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множение 117"/>
          <p:cNvSpPr/>
          <p:nvPr/>
        </p:nvSpPr>
        <p:spPr>
          <a:xfrm>
            <a:off x="1189450" y="5877208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множение 118"/>
          <p:cNvSpPr/>
          <p:nvPr/>
        </p:nvSpPr>
        <p:spPr>
          <a:xfrm rot="5400000">
            <a:off x="480106" y="572485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>
            <a:off x="632520" y="548132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>
            <a:spLocks noChangeAspect="1"/>
          </p:cNvSpPr>
          <p:nvPr/>
        </p:nvSpPr>
        <p:spPr>
          <a:xfrm>
            <a:off x="1927494" y="558924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>
            <a:off x="200472" y="576929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0" y="0"/>
            <a:ext cx="9849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- Я буду называть слово, а ты определяй последний звук, на карточке выбери правильно и нажми символ этого звука.</a:t>
            </a:r>
            <a:endParaRPr lang="ru-RU" sz="1700" dirty="0"/>
          </a:p>
        </p:txBody>
      </p:sp>
      <p:sp>
        <p:nvSpPr>
          <p:cNvPr id="139" name="Месяц 222"/>
          <p:cNvSpPr/>
          <p:nvPr/>
        </p:nvSpPr>
        <p:spPr>
          <a:xfrm rot="16200000">
            <a:off x="406928" y="139385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1" name="Месяц 333"/>
          <p:cNvSpPr/>
          <p:nvPr/>
        </p:nvSpPr>
        <p:spPr>
          <a:xfrm rot="16200000">
            <a:off x="8438078" y="141641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2" name="Месяц 444"/>
          <p:cNvSpPr/>
          <p:nvPr/>
        </p:nvSpPr>
        <p:spPr>
          <a:xfrm rot="16200000">
            <a:off x="1203037" y="285467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3" name="Месяц 1"/>
          <p:cNvSpPr/>
          <p:nvPr/>
        </p:nvSpPr>
        <p:spPr>
          <a:xfrm rot="16200000">
            <a:off x="4367368" y="283407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4" name="Месяц 1"/>
          <p:cNvSpPr/>
          <p:nvPr/>
        </p:nvSpPr>
        <p:spPr>
          <a:xfrm rot="16200000">
            <a:off x="8710947" y="280069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5" name="Месяц 1"/>
          <p:cNvSpPr/>
          <p:nvPr/>
        </p:nvSpPr>
        <p:spPr>
          <a:xfrm rot="16200000">
            <a:off x="767904" y="434620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6" name="Месяц 555"/>
          <p:cNvSpPr/>
          <p:nvPr/>
        </p:nvSpPr>
        <p:spPr>
          <a:xfrm rot="16200000">
            <a:off x="4407721" y="436880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7" name="Месяц 1"/>
          <p:cNvSpPr/>
          <p:nvPr/>
        </p:nvSpPr>
        <p:spPr>
          <a:xfrm rot="16200000">
            <a:off x="7432317" y="438888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8" name="Месяц 1"/>
          <p:cNvSpPr/>
          <p:nvPr/>
        </p:nvSpPr>
        <p:spPr>
          <a:xfrm rot="16200000">
            <a:off x="1346122" y="560638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9" name="Месяц 1"/>
          <p:cNvSpPr/>
          <p:nvPr/>
        </p:nvSpPr>
        <p:spPr>
          <a:xfrm rot="16200000">
            <a:off x="4395796" y="5606419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0" name="Месяц 667"/>
          <p:cNvSpPr/>
          <p:nvPr/>
        </p:nvSpPr>
        <p:spPr>
          <a:xfrm rot="16200000">
            <a:off x="7979462" y="566299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1" name="Месяц 1"/>
          <p:cNvSpPr/>
          <p:nvPr/>
        </p:nvSpPr>
        <p:spPr>
          <a:xfrm rot="16200000">
            <a:off x="4358075" y="135599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4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9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4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4" grpId="0" animBg="1"/>
      <p:bldP spid="14" grpId="1" animBg="1"/>
      <p:bldP spid="15" grpId="0" animBg="1"/>
      <p:bldP spid="15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51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61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1" grpId="0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1" grpId="0" animBg="1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  <p:bldP spid="91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11" grpId="0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  <p:bldP spid="139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3134" y="692696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56856" y="692696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85248" y="692696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79918" y="2276872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6856" y="2276872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33794" y="2276872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28464" y="3861048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656856" y="3861048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185248" y="3861048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90578" y="544522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3662186" y="544522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128464" y="544522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4866" y="75377"/>
            <a:ext cx="9648000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СТЕКЛО,  </a:t>
            </a:r>
            <a:r>
              <a:rPr lang="ru-RU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ВАСЕЛЬКИ, 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ПЕНА,  ХОЖУ,  ИЩУ,  ОЛЕНИ,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ЛИЦО,  СТРЕЛА,  ВИЖУ,  СВЕТЛО,  УЧУ,  ПЕРО. </a:t>
            </a:r>
            <a:endParaRPr lang="ru-RU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982408" y="83671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1784648" y="80080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>
            <a:spLocks noChangeAspect="1"/>
          </p:cNvSpPr>
          <p:nvPr/>
        </p:nvSpPr>
        <p:spPr>
          <a:xfrm>
            <a:off x="2288704" y="98072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2288704" y="1016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864768" y="845756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/>
          <p:cNvSpPr/>
          <p:nvPr/>
        </p:nvSpPr>
        <p:spPr>
          <a:xfrm>
            <a:off x="200472" y="1196688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1784648" y="83671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919382" y="87262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>
            <a:spLocks noChangeAspect="1"/>
          </p:cNvSpPr>
          <p:nvPr/>
        </p:nvSpPr>
        <p:spPr>
          <a:xfrm>
            <a:off x="5112420" y="101677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4357802" y="87288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 rot="5400000">
            <a:off x="3549839" y="101353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6393160" y="845756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3735102" y="80080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4303758" y="85480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5124435" y="10481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8985448" y="90880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 rot="5400000">
            <a:off x="7536890" y="104433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множение 27"/>
          <p:cNvSpPr/>
          <p:nvPr/>
        </p:nvSpPr>
        <p:spPr>
          <a:xfrm>
            <a:off x="8265368" y="126869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28"/>
          <p:cNvSpPr>
            <a:spLocks noChangeAspect="1"/>
          </p:cNvSpPr>
          <p:nvPr/>
        </p:nvSpPr>
        <p:spPr>
          <a:xfrm>
            <a:off x="7268284" y="105273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триховая стрелка вправо 30"/>
          <p:cNvSpPr/>
          <p:nvPr/>
        </p:nvSpPr>
        <p:spPr>
          <a:xfrm rot="5400000">
            <a:off x="8322252" y="1628864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>
            <a:spLocks noChangeAspect="1"/>
          </p:cNvSpPr>
          <p:nvPr/>
        </p:nvSpPr>
        <p:spPr>
          <a:xfrm>
            <a:off x="7257256" y="108877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7713711" y="80080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8984278" y="90872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9345488" y="260094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множение 36"/>
          <p:cNvSpPr/>
          <p:nvPr/>
        </p:nvSpPr>
        <p:spPr>
          <a:xfrm>
            <a:off x="8039192" y="241119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10800000">
            <a:off x="6393160" y="242088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множение 39"/>
          <p:cNvSpPr/>
          <p:nvPr/>
        </p:nvSpPr>
        <p:spPr>
          <a:xfrm>
            <a:off x="7257256" y="2780864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множение 41"/>
          <p:cNvSpPr/>
          <p:nvPr/>
        </p:nvSpPr>
        <p:spPr>
          <a:xfrm rot="5400000">
            <a:off x="8664611" y="255650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8841432" y="23849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7976166" y="242096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9345488" y="260094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3728864" y="263691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множение 46"/>
          <p:cNvSpPr/>
          <p:nvPr/>
        </p:nvSpPr>
        <p:spPr>
          <a:xfrm>
            <a:off x="4701208" y="2780864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множение 47"/>
          <p:cNvSpPr/>
          <p:nvPr/>
        </p:nvSpPr>
        <p:spPr>
          <a:xfrm>
            <a:off x="5518912" y="249289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множение 48"/>
          <p:cNvSpPr/>
          <p:nvPr/>
        </p:nvSpPr>
        <p:spPr>
          <a:xfrm rot="5400000">
            <a:off x="4008498" y="262851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триховая стрелка вправо 50"/>
          <p:cNvSpPr/>
          <p:nvPr/>
        </p:nvSpPr>
        <p:spPr>
          <a:xfrm rot="10800000">
            <a:off x="2864769" y="2420932"/>
            <a:ext cx="648072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3728864" y="261805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>
            <a:spLocks noChangeAspect="1"/>
          </p:cNvSpPr>
          <p:nvPr/>
        </p:nvSpPr>
        <p:spPr>
          <a:xfrm>
            <a:off x="4187044" y="23849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5455886" y="247411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множение 55"/>
          <p:cNvSpPr/>
          <p:nvPr/>
        </p:nvSpPr>
        <p:spPr>
          <a:xfrm rot="5400000">
            <a:off x="2039875" y="2597711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множение 57"/>
          <p:cNvSpPr>
            <a:spLocks noChangeAspect="1"/>
          </p:cNvSpPr>
          <p:nvPr/>
        </p:nvSpPr>
        <p:spPr>
          <a:xfrm>
            <a:off x="1027974" y="260095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множение 58"/>
          <p:cNvSpPr/>
          <p:nvPr/>
        </p:nvSpPr>
        <p:spPr>
          <a:xfrm>
            <a:off x="272480" y="245706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Штриховая стрелка вправо 60"/>
          <p:cNvSpPr/>
          <p:nvPr/>
        </p:nvSpPr>
        <p:spPr>
          <a:xfrm rot="5400000">
            <a:off x="1136576" y="3212976"/>
            <a:ext cx="360040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211500" y="244131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1033982" y="2638599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2211387" y="234888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200472" y="3933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множение 66"/>
          <p:cNvSpPr>
            <a:spLocks noChangeAspect="1"/>
          </p:cNvSpPr>
          <p:nvPr/>
        </p:nvSpPr>
        <p:spPr>
          <a:xfrm>
            <a:off x="1505308" y="416707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множение 67"/>
          <p:cNvSpPr/>
          <p:nvPr/>
        </p:nvSpPr>
        <p:spPr>
          <a:xfrm>
            <a:off x="1990520" y="400506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множение 68"/>
          <p:cNvSpPr/>
          <p:nvPr/>
        </p:nvSpPr>
        <p:spPr>
          <a:xfrm>
            <a:off x="757402" y="436504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Штриховая стрелка вправо 70"/>
          <p:cNvSpPr/>
          <p:nvPr/>
        </p:nvSpPr>
        <p:spPr>
          <a:xfrm>
            <a:off x="2864768" y="4005064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200472" y="3933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1496616" y="418512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1927494" y="400506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множение 75"/>
          <p:cNvSpPr/>
          <p:nvPr/>
        </p:nvSpPr>
        <p:spPr>
          <a:xfrm rot="5400000">
            <a:off x="5549437" y="4146443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>
            <a:spLocks noChangeAspect="1"/>
          </p:cNvSpPr>
          <p:nvPr/>
        </p:nvSpPr>
        <p:spPr>
          <a:xfrm>
            <a:off x="3723534" y="400506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множение 77"/>
          <p:cNvSpPr/>
          <p:nvPr/>
        </p:nvSpPr>
        <p:spPr>
          <a:xfrm>
            <a:off x="5005874" y="436504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множение 78"/>
          <p:cNvSpPr>
            <a:spLocks noChangeAspect="1"/>
          </p:cNvSpPr>
          <p:nvPr/>
        </p:nvSpPr>
        <p:spPr>
          <a:xfrm>
            <a:off x="4551036" y="418512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Штриховая стрелка вправо 80"/>
          <p:cNvSpPr/>
          <p:nvPr/>
        </p:nvSpPr>
        <p:spPr>
          <a:xfrm>
            <a:off x="6393160" y="4005064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3723534" y="400506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4557044" y="422108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>
            <a:spLocks noChangeAspect="1"/>
          </p:cNvSpPr>
          <p:nvPr/>
        </p:nvSpPr>
        <p:spPr>
          <a:xfrm>
            <a:off x="5734449" y="3933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8481392" y="422108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множение 86"/>
          <p:cNvSpPr/>
          <p:nvPr/>
        </p:nvSpPr>
        <p:spPr>
          <a:xfrm>
            <a:off x="9038322" y="404124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множение 87"/>
          <p:cNvSpPr/>
          <p:nvPr/>
        </p:nvSpPr>
        <p:spPr>
          <a:xfrm>
            <a:off x="7742178" y="436504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множение 88"/>
          <p:cNvSpPr/>
          <p:nvPr/>
        </p:nvSpPr>
        <p:spPr>
          <a:xfrm rot="5400000">
            <a:off x="7078231" y="418188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Штриховая стрелка вправо 90"/>
          <p:cNvSpPr/>
          <p:nvPr/>
        </p:nvSpPr>
        <p:spPr>
          <a:xfrm rot="5400000">
            <a:off x="8323559" y="4795825"/>
            <a:ext cx="357386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>
            <a:spLocks noChangeAspect="1"/>
          </p:cNvSpPr>
          <p:nvPr/>
        </p:nvSpPr>
        <p:spPr>
          <a:xfrm>
            <a:off x="7263494" y="396915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>
            <a:spLocks noChangeAspect="1"/>
          </p:cNvSpPr>
          <p:nvPr/>
        </p:nvSpPr>
        <p:spPr>
          <a:xfrm>
            <a:off x="8968874" y="40231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>
            <a:spLocks noChangeAspect="1"/>
          </p:cNvSpPr>
          <p:nvPr/>
        </p:nvSpPr>
        <p:spPr>
          <a:xfrm>
            <a:off x="8481392" y="422115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>
            <a:spLocks noChangeAspect="1"/>
          </p:cNvSpPr>
          <p:nvPr/>
        </p:nvSpPr>
        <p:spPr>
          <a:xfrm>
            <a:off x="9297887" y="55533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множение 96"/>
          <p:cNvSpPr/>
          <p:nvPr/>
        </p:nvSpPr>
        <p:spPr>
          <a:xfrm>
            <a:off x="7833320" y="566124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множение 97"/>
          <p:cNvSpPr/>
          <p:nvPr/>
        </p:nvSpPr>
        <p:spPr>
          <a:xfrm>
            <a:off x="8560189" y="594921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множение 98"/>
          <p:cNvSpPr>
            <a:spLocks noChangeAspect="1"/>
          </p:cNvSpPr>
          <p:nvPr/>
        </p:nvSpPr>
        <p:spPr>
          <a:xfrm>
            <a:off x="7272660" y="580526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Штриховая стрелка вправо 100"/>
          <p:cNvSpPr/>
          <p:nvPr/>
        </p:nvSpPr>
        <p:spPr>
          <a:xfrm rot="10800000">
            <a:off x="6321152" y="5553236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>
            <a:spLocks noChangeAspect="1"/>
          </p:cNvSpPr>
          <p:nvPr/>
        </p:nvSpPr>
        <p:spPr>
          <a:xfrm>
            <a:off x="7277020" y="584130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>
            <a:spLocks noChangeAspect="1"/>
          </p:cNvSpPr>
          <p:nvPr/>
        </p:nvSpPr>
        <p:spPr>
          <a:xfrm>
            <a:off x="9302820" y="55533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>
            <a:spLocks noChangeAspect="1"/>
          </p:cNvSpPr>
          <p:nvPr/>
        </p:nvSpPr>
        <p:spPr>
          <a:xfrm>
            <a:off x="7760142" y="566132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>
            <a:spLocks noChangeAspect="1"/>
          </p:cNvSpPr>
          <p:nvPr/>
        </p:nvSpPr>
        <p:spPr>
          <a:xfrm>
            <a:off x="3756283" y="5821869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множение 106"/>
          <p:cNvSpPr/>
          <p:nvPr/>
        </p:nvSpPr>
        <p:spPr>
          <a:xfrm>
            <a:off x="4944018" y="566971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Умножение 107"/>
          <p:cNvSpPr/>
          <p:nvPr/>
        </p:nvSpPr>
        <p:spPr>
          <a:xfrm rot="5400000">
            <a:off x="5592674" y="583807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множение 108"/>
          <p:cNvSpPr/>
          <p:nvPr/>
        </p:nvSpPr>
        <p:spPr>
          <a:xfrm>
            <a:off x="4160912" y="594921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Штриховая стрелка вправо 110"/>
          <p:cNvSpPr/>
          <p:nvPr/>
        </p:nvSpPr>
        <p:spPr>
          <a:xfrm rot="10800000">
            <a:off x="2864768" y="5553236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>
            <a:spLocks noChangeAspect="1"/>
          </p:cNvSpPr>
          <p:nvPr/>
        </p:nvSpPr>
        <p:spPr>
          <a:xfrm>
            <a:off x="3756283" y="580526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>
            <a:spLocks noChangeAspect="1"/>
          </p:cNvSpPr>
          <p:nvPr/>
        </p:nvSpPr>
        <p:spPr>
          <a:xfrm>
            <a:off x="5755232" y="55892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>
            <a:spLocks noChangeAspect="1"/>
          </p:cNvSpPr>
          <p:nvPr/>
        </p:nvSpPr>
        <p:spPr>
          <a:xfrm>
            <a:off x="4880992" y="566124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>
            <a:spLocks noChangeAspect="1"/>
          </p:cNvSpPr>
          <p:nvPr/>
        </p:nvSpPr>
        <p:spPr>
          <a:xfrm>
            <a:off x="656927" y="5557905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множение 116"/>
          <p:cNvSpPr>
            <a:spLocks noChangeAspect="1"/>
          </p:cNvSpPr>
          <p:nvPr/>
        </p:nvSpPr>
        <p:spPr>
          <a:xfrm>
            <a:off x="200472" y="576930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множение 117"/>
          <p:cNvSpPr/>
          <p:nvPr/>
        </p:nvSpPr>
        <p:spPr>
          <a:xfrm>
            <a:off x="1981538" y="566124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множение 118"/>
          <p:cNvSpPr/>
          <p:nvPr/>
        </p:nvSpPr>
        <p:spPr>
          <a:xfrm>
            <a:off x="1189450" y="594921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>
            <a:off x="656927" y="55533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>
            <a:spLocks noChangeAspect="1"/>
          </p:cNvSpPr>
          <p:nvPr/>
        </p:nvSpPr>
        <p:spPr>
          <a:xfrm>
            <a:off x="1915223" y="5639869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>
            <a:off x="200472" y="580526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Месяц 1"/>
          <p:cNvSpPr/>
          <p:nvPr/>
        </p:nvSpPr>
        <p:spPr>
          <a:xfrm rot="16200000">
            <a:off x="340375" y="93490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8" name="Месяц 222"/>
          <p:cNvSpPr/>
          <p:nvPr/>
        </p:nvSpPr>
        <p:spPr>
          <a:xfrm rot="16200000">
            <a:off x="5691182" y="88528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9" name="Месяц 1"/>
          <p:cNvSpPr/>
          <p:nvPr/>
        </p:nvSpPr>
        <p:spPr>
          <a:xfrm rot="16200000">
            <a:off x="8425125" y="100735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0" name="Месяц 333"/>
          <p:cNvSpPr/>
          <p:nvPr/>
        </p:nvSpPr>
        <p:spPr>
          <a:xfrm rot="16200000">
            <a:off x="1637046" y="251094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1" name="Месяц 1"/>
          <p:cNvSpPr/>
          <p:nvPr/>
        </p:nvSpPr>
        <p:spPr>
          <a:xfrm rot="16200000">
            <a:off x="4854790" y="251169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2" name="Месяц 1"/>
          <p:cNvSpPr/>
          <p:nvPr/>
        </p:nvSpPr>
        <p:spPr>
          <a:xfrm rot="16200000">
            <a:off x="7417928" y="251000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3" name="Месяц 1"/>
          <p:cNvSpPr/>
          <p:nvPr/>
        </p:nvSpPr>
        <p:spPr>
          <a:xfrm rot="16200000">
            <a:off x="910984" y="407994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4" name="Месяц 1"/>
          <p:cNvSpPr/>
          <p:nvPr/>
        </p:nvSpPr>
        <p:spPr>
          <a:xfrm rot="16200000">
            <a:off x="5165779" y="409235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5" name="Месяц 1"/>
          <p:cNvSpPr/>
          <p:nvPr/>
        </p:nvSpPr>
        <p:spPr>
          <a:xfrm rot="16200000">
            <a:off x="7923018" y="409418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6" name="Месяц 1"/>
          <p:cNvSpPr/>
          <p:nvPr/>
        </p:nvSpPr>
        <p:spPr>
          <a:xfrm rot="16200000">
            <a:off x="8732017" y="568069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7" name="Месяц 1"/>
          <p:cNvSpPr/>
          <p:nvPr/>
        </p:nvSpPr>
        <p:spPr>
          <a:xfrm rot="16200000">
            <a:off x="4323788" y="567886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8" name="Месяц 1"/>
          <p:cNvSpPr/>
          <p:nvPr/>
        </p:nvSpPr>
        <p:spPr>
          <a:xfrm rot="16200000">
            <a:off x="1339678" y="569358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4" grpId="0" animBg="1"/>
      <p:bldP spid="14" grpId="1" animBg="1"/>
      <p:bldP spid="15" grpId="0" animBg="1"/>
      <p:bldP spid="15" grpId="1" animBg="1"/>
      <p:bldP spid="21" grpId="0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61" grpId="0" animBg="1"/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71" grpId="0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1" grpId="0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91" grpId="0" animBg="1"/>
      <p:bldP spid="92" grpId="0" animBg="1"/>
      <p:bldP spid="92" grpId="1" animBg="1"/>
      <p:bldP spid="94" grpId="0" animBg="1"/>
      <p:bldP spid="94" grpId="1" animBg="1"/>
      <p:bldP spid="95" grpId="0" animBg="1"/>
      <p:bldP spid="95" grpId="1" animBg="1"/>
      <p:bldP spid="101" grpId="0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11" grpId="0" animBg="1"/>
      <p:bldP spid="112" grpId="0" animBg="1"/>
      <p:bldP spid="112" grpId="1" animBg="1"/>
      <p:bldP spid="114" grpId="0" animBg="1"/>
      <p:bldP spid="114" grpId="1" animBg="1"/>
      <p:bldP spid="115" grpId="0" animBg="1"/>
      <p:bldP spid="115" grpId="1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3793" y="620688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56856" y="620688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185248" y="620688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185248" y="220486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662187" y="220486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28464" y="220486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28464" y="378904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662186" y="378904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7185248" y="3789040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7185248" y="5445224"/>
            <a:ext cx="2592288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>
            <a:spLocks noChangeAspect="1"/>
          </p:cNvSpPr>
          <p:nvPr/>
        </p:nvSpPr>
        <p:spPr>
          <a:xfrm>
            <a:off x="8508811" y="576929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множение 113"/>
          <p:cNvSpPr/>
          <p:nvPr/>
        </p:nvSpPr>
        <p:spPr>
          <a:xfrm>
            <a:off x="9043144" y="558933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множение 112"/>
          <p:cNvSpPr>
            <a:spLocks noChangeAspect="1"/>
          </p:cNvSpPr>
          <p:nvPr/>
        </p:nvSpPr>
        <p:spPr>
          <a:xfrm>
            <a:off x="7257256" y="414650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>
            <a:spLocks noChangeAspect="1"/>
          </p:cNvSpPr>
          <p:nvPr/>
        </p:nvSpPr>
        <p:spPr>
          <a:xfrm>
            <a:off x="7760142" y="393305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464" y="116632"/>
            <a:ext cx="9648000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ВЕДРО,  ЖАРА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НЕСУ,  СТРАНА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ХАЛВА,  ИВА,  КРИЧУ,  БЕРЁЗА,  ДЕВОЧКА,  СИЖУ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Умножение 12"/>
          <p:cNvSpPr/>
          <p:nvPr/>
        </p:nvSpPr>
        <p:spPr>
          <a:xfrm>
            <a:off x="784821" y="112468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224878" y="72879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>
            <a:spLocks noChangeAspect="1"/>
          </p:cNvSpPr>
          <p:nvPr/>
        </p:nvSpPr>
        <p:spPr>
          <a:xfrm>
            <a:off x="2285503" y="9447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1559641" y="83671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864768" y="72870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27891" y="72879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1477154" y="811161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2292092" y="985369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5455886" y="76470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множение 23"/>
          <p:cNvSpPr>
            <a:spLocks noChangeAspect="1"/>
          </p:cNvSpPr>
          <p:nvPr/>
        </p:nvSpPr>
        <p:spPr>
          <a:xfrm>
            <a:off x="4946246" y="90872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>
            <a:off x="4213786" y="112468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 rot="5400000">
            <a:off x="3549839" y="94152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6393160" y="72870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3735102" y="65678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>
            <a:spLocks noChangeAspect="1"/>
          </p:cNvSpPr>
          <p:nvPr/>
        </p:nvSpPr>
        <p:spPr>
          <a:xfrm>
            <a:off x="5455886" y="7647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>
            <a:spLocks noChangeAspect="1"/>
          </p:cNvSpPr>
          <p:nvPr/>
        </p:nvSpPr>
        <p:spPr>
          <a:xfrm>
            <a:off x="4953000" y="9447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8503481" y="1016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множение 33"/>
          <p:cNvSpPr/>
          <p:nvPr/>
        </p:nvSpPr>
        <p:spPr>
          <a:xfrm>
            <a:off x="9052126" y="76470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/>
          <p:cNvSpPr/>
          <p:nvPr/>
        </p:nvSpPr>
        <p:spPr>
          <a:xfrm rot="5400000">
            <a:off x="7764190" y="97233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7310130" y="112468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триховая стрелка вправо 37"/>
          <p:cNvSpPr/>
          <p:nvPr/>
        </p:nvSpPr>
        <p:spPr>
          <a:xfrm rot="5400000">
            <a:off x="8319438" y="1556856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8980118" y="76470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7941011" y="76470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8503481" y="1016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множение 42"/>
          <p:cNvSpPr/>
          <p:nvPr/>
        </p:nvSpPr>
        <p:spPr>
          <a:xfrm>
            <a:off x="7827990" y="270885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8548070" y="234888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множение 44"/>
          <p:cNvSpPr>
            <a:spLocks noChangeAspect="1"/>
          </p:cNvSpPr>
          <p:nvPr/>
        </p:nvSpPr>
        <p:spPr>
          <a:xfrm>
            <a:off x="9336958" y="245693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множение 45"/>
          <p:cNvSpPr/>
          <p:nvPr/>
        </p:nvSpPr>
        <p:spPr>
          <a:xfrm rot="5400000">
            <a:off x="7099512" y="252570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 rot="10800000">
            <a:off x="6387831" y="234888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>
            <a:spLocks noChangeAspect="1"/>
          </p:cNvSpPr>
          <p:nvPr/>
        </p:nvSpPr>
        <p:spPr>
          <a:xfrm>
            <a:off x="7279346" y="227687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>
            <a:spLocks noChangeAspect="1"/>
          </p:cNvSpPr>
          <p:nvPr/>
        </p:nvSpPr>
        <p:spPr>
          <a:xfrm>
            <a:off x="8548070" y="2344175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9343547" y="249283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>
            <a:spLocks noChangeAspect="1"/>
          </p:cNvSpPr>
          <p:nvPr/>
        </p:nvSpPr>
        <p:spPr>
          <a:xfrm>
            <a:off x="4232921" y="234888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множение 53"/>
          <p:cNvSpPr/>
          <p:nvPr/>
        </p:nvSpPr>
        <p:spPr>
          <a:xfrm rot="5400000">
            <a:off x="5592675" y="255650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множение 54"/>
          <p:cNvSpPr/>
          <p:nvPr/>
        </p:nvSpPr>
        <p:spPr>
          <a:xfrm>
            <a:off x="5031798" y="270885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множение 55"/>
          <p:cNvSpPr>
            <a:spLocks noChangeAspect="1"/>
          </p:cNvSpPr>
          <p:nvPr/>
        </p:nvSpPr>
        <p:spPr>
          <a:xfrm>
            <a:off x="3744269" y="256490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10800000">
            <a:off x="2864768" y="234888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3748629" y="258863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5774429" y="234888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4231750" y="234888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1923334" y="234896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множение 63"/>
          <p:cNvSpPr>
            <a:spLocks noChangeAspect="1"/>
          </p:cNvSpPr>
          <p:nvPr/>
        </p:nvSpPr>
        <p:spPr>
          <a:xfrm>
            <a:off x="1451726" y="256490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множение 64"/>
          <p:cNvSpPr/>
          <p:nvPr/>
        </p:nvSpPr>
        <p:spPr>
          <a:xfrm rot="5400000">
            <a:off x="707406" y="255650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множение 65"/>
          <p:cNvSpPr/>
          <p:nvPr/>
        </p:nvSpPr>
        <p:spPr>
          <a:xfrm>
            <a:off x="195142" y="270885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Штриховая стрелка вправо 67"/>
          <p:cNvSpPr/>
          <p:nvPr/>
        </p:nvSpPr>
        <p:spPr>
          <a:xfrm rot="5400000">
            <a:off x="1244652" y="3141032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1923334" y="234888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>
            <a:spLocks noChangeAspect="1"/>
          </p:cNvSpPr>
          <p:nvPr/>
        </p:nvSpPr>
        <p:spPr>
          <a:xfrm>
            <a:off x="884227" y="237794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1457734" y="25829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>
            <a:off x="2288704" y="418512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множение 73"/>
          <p:cNvSpPr/>
          <p:nvPr/>
        </p:nvSpPr>
        <p:spPr>
          <a:xfrm rot="5400000">
            <a:off x="1602039" y="410987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множение 74"/>
          <p:cNvSpPr/>
          <p:nvPr/>
        </p:nvSpPr>
        <p:spPr>
          <a:xfrm>
            <a:off x="1019420" y="429303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множение 75"/>
          <p:cNvSpPr/>
          <p:nvPr/>
        </p:nvSpPr>
        <p:spPr>
          <a:xfrm>
            <a:off x="253346" y="393305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Штриховая стрелка вправо 77"/>
          <p:cNvSpPr/>
          <p:nvPr/>
        </p:nvSpPr>
        <p:spPr>
          <a:xfrm>
            <a:off x="2885066" y="3933144"/>
            <a:ext cx="627774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>
            <a:spLocks noChangeAspect="1"/>
          </p:cNvSpPr>
          <p:nvPr/>
        </p:nvSpPr>
        <p:spPr>
          <a:xfrm>
            <a:off x="200472" y="391504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>
            <a:spLocks noChangeAspect="1"/>
          </p:cNvSpPr>
          <p:nvPr/>
        </p:nvSpPr>
        <p:spPr>
          <a:xfrm>
            <a:off x="1778859" y="386104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2284759" y="416403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4880992" y="400514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множение 83"/>
          <p:cNvSpPr/>
          <p:nvPr/>
        </p:nvSpPr>
        <p:spPr>
          <a:xfrm rot="5400000">
            <a:off x="5592674" y="418188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множение 84"/>
          <p:cNvSpPr/>
          <p:nvPr/>
        </p:nvSpPr>
        <p:spPr>
          <a:xfrm>
            <a:off x="4160912" y="429303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множение 85"/>
          <p:cNvSpPr>
            <a:spLocks noChangeAspect="1"/>
          </p:cNvSpPr>
          <p:nvPr/>
        </p:nvSpPr>
        <p:spPr>
          <a:xfrm>
            <a:off x="3728864" y="411312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триховая стрелка вправо 87"/>
          <p:cNvSpPr/>
          <p:nvPr/>
        </p:nvSpPr>
        <p:spPr>
          <a:xfrm>
            <a:off x="6393160" y="384296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>
            <a:spLocks noChangeAspect="1"/>
          </p:cNvSpPr>
          <p:nvPr/>
        </p:nvSpPr>
        <p:spPr>
          <a:xfrm>
            <a:off x="3728864" y="4134229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5755232" y="3933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>
            <a:spLocks noChangeAspect="1"/>
          </p:cNvSpPr>
          <p:nvPr/>
        </p:nvSpPr>
        <p:spPr>
          <a:xfrm>
            <a:off x="4880992" y="3985653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множение 94"/>
          <p:cNvSpPr/>
          <p:nvPr/>
        </p:nvSpPr>
        <p:spPr>
          <a:xfrm rot="5400000">
            <a:off x="9115736" y="414068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множение 95"/>
          <p:cNvSpPr/>
          <p:nvPr/>
        </p:nvSpPr>
        <p:spPr>
          <a:xfrm>
            <a:off x="8554859" y="429303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>
            <a:spLocks noChangeAspect="1"/>
          </p:cNvSpPr>
          <p:nvPr/>
        </p:nvSpPr>
        <p:spPr>
          <a:xfrm>
            <a:off x="7257256" y="418512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9297490" y="3933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>
            <a:spLocks noChangeAspect="1"/>
          </p:cNvSpPr>
          <p:nvPr/>
        </p:nvSpPr>
        <p:spPr>
          <a:xfrm>
            <a:off x="8984278" y="558924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множение 103"/>
          <p:cNvSpPr/>
          <p:nvPr/>
        </p:nvSpPr>
        <p:spPr>
          <a:xfrm>
            <a:off x="7742178" y="594921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множение 104"/>
          <p:cNvSpPr/>
          <p:nvPr/>
        </p:nvSpPr>
        <p:spPr>
          <a:xfrm rot="5400000">
            <a:off x="7078231" y="576606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 noChangeAspect="1"/>
          </p:cNvSpPr>
          <p:nvPr/>
        </p:nvSpPr>
        <p:spPr>
          <a:xfrm>
            <a:off x="7263494" y="55533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>
            <a:spLocks noChangeAspect="1"/>
          </p:cNvSpPr>
          <p:nvPr/>
        </p:nvSpPr>
        <p:spPr>
          <a:xfrm>
            <a:off x="8508811" y="576929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Штриховая стрелка вправо 110"/>
          <p:cNvSpPr/>
          <p:nvPr/>
        </p:nvSpPr>
        <p:spPr>
          <a:xfrm rot="5400000">
            <a:off x="8319438" y="4725168"/>
            <a:ext cx="36000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>
            <a:spLocks noChangeAspect="1"/>
          </p:cNvSpPr>
          <p:nvPr/>
        </p:nvSpPr>
        <p:spPr>
          <a:xfrm>
            <a:off x="7761312" y="393305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Месяц 1"/>
          <p:cNvSpPr/>
          <p:nvPr/>
        </p:nvSpPr>
        <p:spPr>
          <a:xfrm rot="16200000">
            <a:off x="947697" y="85381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8" name="Месяц 1"/>
          <p:cNvSpPr/>
          <p:nvPr/>
        </p:nvSpPr>
        <p:spPr>
          <a:xfrm rot="16200000">
            <a:off x="4392453" y="85381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0" name="Месяц 1"/>
          <p:cNvSpPr/>
          <p:nvPr/>
        </p:nvSpPr>
        <p:spPr>
          <a:xfrm rot="16200000">
            <a:off x="7445477" y="85846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1" name="Месяц 1"/>
          <p:cNvSpPr/>
          <p:nvPr/>
        </p:nvSpPr>
        <p:spPr>
          <a:xfrm rot="16200000">
            <a:off x="339431" y="244084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2" name="Месяц 1"/>
          <p:cNvSpPr/>
          <p:nvPr/>
        </p:nvSpPr>
        <p:spPr>
          <a:xfrm rot="16200000">
            <a:off x="5178157" y="244084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3" name="Месяц 1"/>
          <p:cNvSpPr/>
          <p:nvPr/>
        </p:nvSpPr>
        <p:spPr>
          <a:xfrm rot="16200000">
            <a:off x="7972279" y="244084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4" name="Месяц 1"/>
          <p:cNvSpPr/>
          <p:nvPr/>
        </p:nvSpPr>
        <p:spPr>
          <a:xfrm rot="16200000">
            <a:off x="1163709" y="402225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5" name="Месяц 1"/>
          <p:cNvSpPr/>
          <p:nvPr/>
        </p:nvSpPr>
        <p:spPr>
          <a:xfrm rot="16200000">
            <a:off x="4297178" y="402760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6" name="Месяц 1"/>
          <p:cNvSpPr/>
          <p:nvPr/>
        </p:nvSpPr>
        <p:spPr>
          <a:xfrm rot="16200000">
            <a:off x="8726739" y="402225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7" name="Месяц 1"/>
          <p:cNvSpPr/>
          <p:nvPr/>
        </p:nvSpPr>
        <p:spPr>
          <a:xfrm rot="16200000">
            <a:off x="7897743" y="566299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8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8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8" grpId="0" animBg="1"/>
      <p:bldP spid="79" grpId="0" animBg="1"/>
      <p:bldP spid="79" grpId="1" animBg="1"/>
      <p:bldP spid="81" grpId="0" animBg="1"/>
      <p:bldP spid="81" grpId="1" animBg="1"/>
      <p:bldP spid="82" grpId="0" animBg="1"/>
      <p:bldP spid="82" grpId="1" animBg="1"/>
      <p:bldP spid="88" grpId="0" animBg="1"/>
      <p:bldP spid="89" grpId="0" animBg="1"/>
      <p:bldP spid="89" grpId="1" animBg="1"/>
      <p:bldP spid="91" grpId="0" animBg="1"/>
      <p:bldP spid="91" grpId="1" animBg="1"/>
      <p:bldP spid="92" grpId="0" animBg="1"/>
      <p:bldP spid="92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07" grpId="0" animBg="1"/>
      <p:bldP spid="107" grpId="1" animBg="1"/>
      <p:bldP spid="110" grpId="0" animBg="1"/>
      <p:bldP spid="110" grpId="1" animBg="1"/>
      <p:bldP spid="111" grpId="0" animBg="1"/>
      <p:bldP spid="101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Умножение 83"/>
          <p:cNvSpPr/>
          <p:nvPr/>
        </p:nvSpPr>
        <p:spPr>
          <a:xfrm rot="5400000">
            <a:off x="4080506" y="1368125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6897216" y="48692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8481392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множение 75"/>
          <p:cNvSpPr>
            <a:spLocks noChangeAspect="1"/>
          </p:cNvSpPr>
          <p:nvPr/>
        </p:nvSpPr>
        <p:spPr>
          <a:xfrm>
            <a:off x="7848724" y="4869160"/>
            <a:ext cx="344636" cy="3600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множение 74"/>
          <p:cNvSpPr/>
          <p:nvPr/>
        </p:nvSpPr>
        <p:spPr>
          <a:xfrm rot="5400000">
            <a:off x="6144331" y="482995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множение 73"/>
          <p:cNvSpPr/>
          <p:nvPr/>
        </p:nvSpPr>
        <p:spPr>
          <a:xfrm>
            <a:off x="5601072" y="501317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416496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множение 72"/>
          <p:cNvSpPr/>
          <p:nvPr/>
        </p:nvSpPr>
        <p:spPr>
          <a:xfrm>
            <a:off x="1765514" y="4941168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множение 71"/>
          <p:cNvSpPr/>
          <p:nvPr/>
        </p:nvSpPr>
        <p:spPr>
          <a:xfrm rot="5400000">
            <a:off x="1103771" y="482995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множение 70"/>
          <p:cNvSpPr>
            <a:spLocks noChangeAspect="1"/>
          </p:cNvSpPr>
          <p:nvPr/>
        </p:nvSpPr>
        <p:spPr>
          <a:xfrm>
            <a:off x="2736156" y="486916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>
            <a:spLocks noChangeAspect="1"/>
          </p:cNvSpPr>
          <p:nvPr/>
        </p:nvSpPr>
        <p:spPr>
          <a:xfrm>
            <a:off x="6393160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множение 55"/>
          <p:cNvSpPr/>
          <p:nvPr/>
        </p:nvSpPr>
        <p:spPr>
          <a:xfrm>
            <a:off x="8625408" y="123292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множение 54"/>
          <p:cNvSpPr>
            <a:spLocks noChangeAspect="1"/>
          </p:cNvSpPr>
          <p:nvPr/>
        </p:nvSpPr>
        <p:spPr>
          <a:xfrm>
            <a:off x="6897216" y="137681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множение 51"/>
          <p:cNvSpPr/>
          <p:nvPr/>
        </p:nvSpPr>
        <p:spPr>
          <a:xfrm>
            <a:off x="5581938" y="1556728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множение 39"/>
          <p:cNvSpPr>
            <a:spLocks noChangeAspect="1"/>
          </p:cNvSpPr>
          <p:nvPr/>
        </p:nvSpPr>
        <p:spPr>
          <a:xfrm>
            <a:off x="2864768" y="1371074"/>
            <a:ext cx="344636" cy="365693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416496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28796" y="249663"/>
            <a:ext cx="1919881" cy="881114"/>
            <a:chOff x="345071" y="188640"/>
            <a:chExt cx="2191150" cy="107633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71" y="188640"/>
              <a:ext cx="1183621" cy="572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600" y="692696"/>
              <a:ext cx="1183621" cy="572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857" y="191542"/>
            <a:ext cx="1542603" cy="96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1064856" y="3285048"/>
            <a:ext cx="2664008" cy="1008048"/>
            <a:chOff x="920696" y="3501072"/>
            <a:chExt cx="2664008" cy="1008048"/>
          </a:xfrm>
        </p:grpSpPr>
        <p:pic>
          <p:nvPicPr>
            <p:cNvPr id="8" name="Picture 6" descr="https://www.clipartmax.com/png/full/55-553985_tiger-shark-free-content-clip-art-tiger-shark-free-content-clip-art.png"/>
            <p:cNvPicPr preferRelativeResize="0"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96" y="3501072"/>
              <a:ext cx="1296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s://www.clipartmax.com/png/full/55-553985_tiger-shark-free-content-clip-art-tiger-shark-free-content-clip-art.png"/>
            <p:cNvPicPr preferRelativeResize="0"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704" y="3933120"/>
              <a:ext cx="1296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097" y="3166834"/>
            <a:ext cx="1716478" cy="134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множение 11"/>
          <p:cNvSpPr/>
          <p:nvPr/>
        </p:nvSpPr>
        <p:spPr>
          <a:xfrm>
            <a:off x="1477482" y="126876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>
            <a:spLocks noChangeAspect="1"/>
          </p:cNvSpPr>
          <p:nvPr/>
        </p:nvSpPr>
        <p:spPr>
          <a:xfrm>
            <a:off x="935956" y="137681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946801" y="141277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1423438" y="126876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932633" y="2060848"/>
            <a:ext cx="2940247" cy="1044000"/>
            <a:chOff x="281217" y="1556790"/>
            <a:chExt cx="4140081" cy="147002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Овал 14"/>
          <p:cNvSpPr>
            <a:spLocks noChangeAspect="1"/>
          </p:cNvSpPr>
          <p:nvPr/>
        </p:nvSpPr>
        <p:spPr>
          <a:xfrm>
            <a:off x="415326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1160983" y="216895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>
            <a:grpSpLocks noChangeAspect="1"/>
          </p:cNvGrpSpPr>
          <p:nvPr/>
        </p:nvGrpSpPr>
        <p:grpSpPr>
          <a:xfrm>
            <a:off x="932633" y="5517232"/>
            <a:ext cx="2940247" cy="1044000"/>
            <a:chOff x="281217" y="1556790"/>
            <a:chExt cx="4140081" cy="147002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6153213" y="5517232"/>
            <a:ext cx="2940247" cy="1044000"/>
            <a:chOff x="281217" y="1556790"/>
            <a:chExt cx="4140081" cy="1470027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Группа 34"/>
          <p:cNvGrpSpPr>
            <a:grpSpLocks noChangeAspect="1"/>
          </p:cNvGrpSpPr>
          <p:nvPr/>
        </p:nvGrpSpPr>
        <p:grpSpPr>
          <a:xfrm>
            <a:off x="6153213" y="2060848"/>
            <a:ext cx="2940247" cy="1044000"/>
            <a:chOff x="281217" y="1556790"/>
            <a:chExt cx="4140081" cy="1470027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Овал 43"/>
          <p:cNvSpPr>
            <a:spLocks noChangeAspect="1"/>
          </p:cNvSpPr>
          <p:nvPr/>
        </p:nvSpPr>
        <p:spPr>
          <a:xfrm>
            <a:off x="6372978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6924635" y="14128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8481392" y="121484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>
            <a:spLocks noChangeAspect="1"/>
          </p:cNvSpPr>
          <p:nvPr/>
        </p:nvSpPr>
        <p:spPr>
          <a:xfrm>
            <a:off x="6393160" y="216895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6345559" y="46172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1280592" y="46172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2748171" y="490803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>
            <a:spLocks noChangeAspect="1"/>
          </p:cNvSpPr>
          <p:nvPr/>
        </p:nvSpPr>
        <p:spPr>
          <a:xfrm>
            <a:off x="1063398" y="566132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6465168" y="585932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8264198" y="566132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 noChangeAspect="1"/>
          </p:cNvSpPr>
          <p:nvPr/>
        </p:nvSpPr>
        <p:spPr>
          <a:xfrm>
            <a:off x="416496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>
            <a:spLocks noChangeAspect="1"/>
          </p:cNvSpPr>
          <p:nvPr/>
        </p:nvSpPr>
        <p:spPr>
          <a:xfrm>
            <a:off x="6897216" y="48691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8481392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4232920" y="116088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множение 85"/>
          <p:cNvSpPr/>
          <p:nvPr/>
        </p:nvSpPr>
        <p:spPr>
          <a:xfrm rot="5400000">
            <a:off x="9096659" y="1387953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>
            <a:spLocks noChangeAspect="1"/>
          </p:cNvSpPr>
          <p:nvPr/>
        </p:nvSpPr>
        <p:spPr>
          <a:xfrm>
            <a:off x="9297887" y="1124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множение 87"/>
          <p:cNvSpPr/>
          <p:nvPr/>
        </p:nvSpPr>
        <p:spPr>
          <a:xfrm>
            <a:off x="3935321" y="508512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множение 89"/>
          <p:cNvSpPr>
            <a:spLocks noChangeAspect="1"/>
          </p:cNvSpPr>
          <p:nvPr/>
        </p:nvSpPr>
        <p:spPr>
          <a:xfrm>
            <a:off x="9297887" y="481526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9297887" y="485126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870807" y="143945"/>
            <a:ext cx="55395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700" dirty="0" smtClean="0"/>
              <a:t>Назови картинку, определи в ней </a:t>
            </a:r>
            <a:r>
              <a:rPr lang="ru-RU" sz="1700" dirty="0"/>
              <a:t>первый и последний </a:t>
            </a:r>
            <a:r>
              <a:rPr lang="ru-RU" sz="1700" dirty="0" smtClean="0"/>
              <a:t>звуки, правильно выбери и нажми символы </a:t>
            </a:r>
          </a:p>
          <a:p>
            <a:pPr algn="ctr"/>
            <a:r>
              <a:rPr lang="ru-RU" sz="1700" dirty="0" smtClean="0"/>
              <a:t>этих звуков. </a:t>
            </a:r>
            <a:endParaRPr lang="ru-RU" sz="1700" dirty="0"/>
          </a:p>
        </p:txBody>
      </p:sp>
      <p:sp>
        <p:nvSpPr>
          <p:cNvPr id="95" name="Месяц 111"/>
          <p:cNvSpPr/>
          <p:nvPr/>
        </p:nvSpPr>
        <p:spPr>
          <a:xfrm rot="16200000">
            <a:off x="3657723" y="128290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6" name="Месяц 222"/>
          <p:cNvSpPr/>
          <p:nvPr/>
        </p:nvSpPr>
        <p:spPr>
          <a:xfrm rot="16200000">
            <a:off x="3209609" y="227595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7" name="Месяц 1"/>
          <p:cNvSpPr/>
          <p:nvPr/>
        </p:nvSpPr>
        <p:spPr>
          <a:xfrm rot="16200000">
            <a:off x="5744815" y="128593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8" name="Месяц 1"/>
          <p:cNvSpPr/>
          <p:nvPr/>
        </p:nvSpPr>
        <p:spPr>
          <a:xfrm rot="16200000">
            <a:off x="1928664" y="4671179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9" name="Месяц 1"/>
          <p:cNvSpPr/>
          <p:nvPr/>
        </p:nvSpPr>
        <p:spPr>
          <a:xfrm rot="16200000">
            <a:off x="4116479" y="481425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0" name="Месяц 1"/>
          <p:cNvSpPr/>
          <p:nvPr/>
        </p:nvSpPr>
        <p:spPr>
          <a:xfrm rot="16200000">
            <a:off x="5773476" y="474012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1" name="Прям 1"/>
          <p:cNvSpPr/>
          <p:nvPr/>
        </p:nvSpPr>
        <p:spPr>
          <a:xfrm>
            <a:off x="2648744" y="1412776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 2"/>
          <p:cNvSpPr/>
          <p:nvPr/>
        </p:nvSpPr>
        <p:spPr>
          <a:xfrm>
            <a:off x="7658640" y="1445753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 3"/>
          <p:cNvSpPr/>
          <p:nvPr/>
        </p:nvSpPr>
        <p:spPr>
          <a:xfrm>
            <a:off x="8233298" y="2430261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 2"/>
          <p:cNvSpPr/>
          <p:nvPr/>
        </p:nvSpPr>
        <p:spPr>
          <a:xfrm>
            <a:off x="3152800" y="4964740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 3"/>
          <p:cNvSpPr/>
          <p:nvPr/>
        </p:nvSpPr>
        <p:spPr>
          <a:xfrm>
            <a:off x="2991223" y="5895199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 1"/>
          <p:cNvSpPr/>
          <p:nvPr/>
        </p:nvSpPr>
        <p:spPr>
          <a:xfrm>
            <a:off x="7623336" y="4908901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5" grpId="0" animBg="1"/>
      <p:bldP spid="15" grpId="1" animBg="1"/>
      <p:bldP spid="24" grpId="0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7" grpId="0" animBg="1"/>
      <p:bldP spid="57" grpId="1" animBg="1"/>
      <p:bldP spid="62" grpId="0" animBg="1"/>
      <p:bldP spid="62" grpId="1" animBg="1"/>
      <p:bldP spid="64" grpId="0" animBg="1"/>
      <p:bldP spid="64" grpId="1" animBg="1"/>
      <p:bldP spid="67" grpId="0" animBg="1"/>
      <p:bldP spid="69" grpId="0" animBg="1"/>
      <p:bldP spid="70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7" grpId="0" animBg="1"/>
      <p:bldP spid="87" grpId="1" animBg="1"/>
      <p:bldP spid="91" grpId="0" animBg="1"/>
      <p:bldP spid="91" grpId="1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/>
          <p:cNvSpPr>
            <a:spLocks noChangeAspect="1"/>
          </p:cNvSpPr>
          <p:nvPr/>
        </p:nvSpPr>
        <p:spPr>
          <a:xfrm>
            <a:off x="1496616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6105128" y="11967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2000672" y="137680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множение 84"/>
          <p:cNvSpPr/>
          <p:nvPr/>
        </p:nvSpPr>
        <p:spPr>
          <a:xfrm rot="5400000">
            <a:off x="2471923" y="482995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множение 86"/>
          <p:cNvSpPr/>
          <p:nvPr/>
        </p:nvSpPr>
        <p:spPr>
          <a:xfrm>
            <a:off x="776536" y="501311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множение 82"/>
          <p:cNvSpPr>
            <a:spLocks noChangeAspect="1"/>
          </p:cNvSpPr>
          <p:nvPr/>
        </p:nvSpPr>
        <p:spPr>
          <a:xfrm>
            <a:off x="359892" y="48332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множение 88"/>
          <p:cNvSpPr/>
          <p:nvPr/>
        </p:nvSpPr>
        <p:spPr>
          <a:xfrm rot="5400000">
            <a:off x="7728507" y="137357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множение 87"/>
          <p:cNvSpPr/>
          <p:nvPr/>
        </p:nvSpPr>
        <p:spPr>
          <a:xfrm>
            <a:off x="6929550" y="154160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множение 81"/>
          <p:cNvSpPr>
            <a:spLocks noChangeAspect="1"/>
          </p:cNvSpPr>
          <p:nvPr/>
        </p:nvSpPr>
        <p:spPr>
          <a:xfrm>
            <a:off x="5601072" y="137681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множение 75"/>
          <p:cNvSpPr/>
          <p:nvPr/>
        </p:nvSpPr>
        <p:spPr>
          <a:xfrm rot="5400000">
            <a:off x="3264011" y="133237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множение 79"/>
          <p:cNvSpPr/>
          <p:nvPr/>
        </p:nvSpPr>
        <p:spPr>
          <a:xfrm>
            <a:off x="1280592" y="119675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множение 78"/>
          <p:cNvSpPr>
            <a:spLocks noChangeAspect="1"/>
          </p:cNvSpPr>
          <p:nvPr/>
        </p:nvSpPr>
        <p:spPr>
          <a:xfrm>
            <a:off x="560512" y="1376816"/>
            <a:ext cx="344636" cy="35995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385055" y="230585"/>
            <a:ext cx="1776114" cy="1050374"/>
            <a:chOff x="920552" y="0"/>
            <a:chExt cx="2022402" cy="131102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52" y="0"/>
              <a:ext cx="974291" cy="92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663" y="386009"/>
              <a:ext cx="974291" cy="92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0811" y="153442"/>
            <a:ext cx="2075430" cy="9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https://cdn.pixabay.com/photo/2014/12/22/00/00/pineapples-576576_12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115" y="3247032"/>
            <a:ext cx="1724200" cy="130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9566" y="3474578"/>
            <a:ext cx="1110364" cy="103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932633" y="2060848"/>
            <a:ext cx="2940247" cy="1044000"/>
            <a:chOff x="281217" y="1556790"/>
            <a:chExt cx="4140081" cy="147002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932633" y="5517232"/>
            <a:ext cx="2940247" cy="1044000"/>
            <a:chOff x="281217" y="1556790"/>
            <a:chExt cx="4140081" cy="1470027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Группа 27"/>
          <p:cNvGrpSpPr>
            <a:grpSpLocks noChangeAspect="1"/>
          </p:cNvGrpSpPr>
          <p:nvPr/>
        </p:nvGrpSpPr>
        <p:grpSpPr>
          <a:xfrm>
            <a:off x="6153213" y="5517232"/>
            <a:ext cx="2940247" cy="1044000"/>
            <a:chOff x="281217" y="1556790"/>
            <a:chExt cx="4140081" cy="1470027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6153213" y="2060848"/>
            <a:ext cx="2940247" cy="1044000"/>
            <a:chOff x="281217" y="1556790"/>
            <a:chExt cx="4140081" cy="1470027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Овал 36"/>
          <p:cNvSpPr>
            <a:spLocks noChangeAspect="1"/>
          </p:cNvSpPr>
          <p:nvPr/>
        </p:nvSpPr>
        <p:spPr>
          <a:xfrm>
            <a:off x="1136576" y="117874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3440832" y="1124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5601072" y="14128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7929735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2648744" y="46172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344488" y="48692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1264081" y="2420847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2000672" y="137680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6284768" y="2222847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6103958" y="11968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>
            <a:spLocks noChangeAspect="1"/>
          </p:cNvSpPr>
          <p:nvPr/>
        </p:nvSpPr>
        <p:spPr>
          <a:xfrm>
            <a:off x="1083257" y="56792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1496616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множение 80"/>
          <p:cNvSpPr/>
          <p:nvPr/>
        </p:nvSpPr>
        <p:spPr>
          <a:xfrm>
            <a:off x="7977336" y="472514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множение 83"/>
          <p:cNvSpPr>
            <a:spLocks noChangeAspect="1"/>
          </p:cNvSpPr>
          <p:nvPr/>
        </p:nvSpPr>
        <p:spPr>
          <a:xfrm>
            <a:off x="7041232" y="4835912"/>
            <a:ext cx="344636" cy="35444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множение 85"/>
          <p:cNvSpPr/>
          <p:nvPr/>
        </p:nvSpPr>
        <p:spPr>
          <a:xfrm rot="5400000">
            <a:off x="5496259" y="482995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>
            <a:spLocks noChangeAspect="1"/>
          </p:cNvSpPr>
          <p:nvPr/>
        </p:nvSpPr>
        <p:spPr>
          <a:xfrm>
            <a:off x="5673080" y="46172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>
            <a:spLocks noChangeAspect="1"/>
          </p:cNvSpPr>
          <p:nvPr/>
        </p:nvSpPr>
        <p:spPr>
          <a:xfrm>
            <a:off x="7905328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множение 76"/>
          <p:cNvSpPr/>
          <p:nvPr/>
        </p:nvSpPr>
        <p:spPr>
          <a:xfrm>
            <a:off x="3925754" y="116084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3925754" y="114279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множение 93"/>
          <p:cNvSpPr>
            <a:spLocks noChangeAspect="1"/>
          </p:cNvSpPr>
          <p:nvPr/>
        </p:nvSpPr>
        <p:spPr>
          <a:xfrm>
            <a:off x="9245154" y="135883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>
            <a:spLocks noChangeAspect="1"/>
          </p:cNvSpPr>
          <p:nvPr/>
        </p:nvSpPr>
        <p:spPr>
          <a:xfrm>
            <a:off x="9257169" y="137419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множение 95"/>
          <p:cNvSpPr/>
          <p:nvPr/>
        </p:nvSpPr>
        <p:spPr>
          <a:xfrm>
            <a:off x="3997762" y="501311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множение 97"/>
          <p:cNvSpPr>
            <a:spLocks noChangeAspect="1"/>
          </p:cNvSpPr>
          <p:nvPr/>
        </p:nvSpPr>
        <p:spPr>
          <a:xfrm>
            <a:off x="8706950" y="48331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>
            <a:spLocks noChangeAspect="1"/>
          </p:cNvSpPr>
          <p:nvPr/>
        </p:nvSpPr>
        <p:spPr>
          <a:xfrm>
            <a:off x="8705065" y="48692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 1"/>
          <p:cNvSpPr/>
          <p:nvPr/>
        </p:nvSpPr>
        <p:spPr>
          <a:xfrm>
            <a:off x="330192" y="1428079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Месяц 11"/>
          <p:cNvSpPr/>
          <p:nvPr/>
        </p:nvSpPr>
        <p:spPr>
          <a:xfrm rot="16200000">
            <a:off x="2864177" y="1273000"/>
            <a:ext cx="317858" cy="64177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4" name="Месяц 1"/>
          <p:cNvSpPr/>
          <p:nvPr/>
        </p:nvSpPr>
        <p:spPr>
          <a:xfrm rot="16200000">
            <a:off x="3203334" y="2258603"/>
            <a:ext cx="288034" cy="648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5" name="Месяц 1"/>
          <p:cNvSpPr/>
          <p:nvPr/>
        </p:nvSpPr>
        <p:spPr>
          <a:xfrm rot="16200000">
            <a:off x="7098797" y="127050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6" name="Месяц 1"/>
          <p:cNvSpPr/>
          <p:nvPr/>
        </p:nvSpPr>
        <p:spPr>
          <a:xfrm rot="16200000">
            <a:off x="929888" y="473162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8" name="Месяц 11"/>
          <p:cNvSpPr/>
          <p:nvPr/>
        </p:nvSpPr>
        <p:spPr>
          <a:xfrm rot="16200000">
            <a:off x="6307961" y="4734120"/>
            <a:ext cx="317858" cy="64177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9" name="Месяц 1"/>
          <p:cNvSpPr/>
          <p:nvPr/>
        </p:nvSpPr>
        <p:spPr>
          <a:xfrm rot="16200000">
            <a:off x="6482980" y="5730307"/>
            <a:ext cx="288034" cy="61784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0" name="Месяц 11"/>
          <p:cNvSpPr/>
          <p:nvPr/>
        </p:nvSpPr>
        <p:spPr>
          <a:xfrm rot="16200000">
            <a:off x="9291421" y="4707204"/>
            <a:ext cx="317858" cy="64177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1" name="Месяц 1"/>
          <p:cNvSpPr/>
          <p:nvPr/>
        </p:nvSpPr>
        <p:spPr>
          <a:xfrm rot="16200000">
            <a:off x="8477876" y="5730306"/>
            <a:ext cx="288034" cy="61784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2" name="Месяц 1"/>
          <p:cNvSpPr/>
          <p:nvPr/>
        </p:nvSpPr>
        <p:spPr>
          <a:xfrm rot="16200000">
            <a:off x="4142051" y="474811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3" name="Прям 2"/>
          <p:cNvSpPr/>
          <p:nvPr/>
        </p:nvSpPr>
        <p:spPr>
          <a:xfrm>
            <a:off x="3134265" y="4874753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 3"/>
          <p:cNvSpPr/>
          <p:nvPr/>
        </p:nvSpPr>
        <p:spPr>
          <a:xfrm>
            <a:off x="3023106" y="5895213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 2"/>
          <p:cNvSpPr/>
          <p:nvPr/>
        </p:nvSpPr>
        <p:spPr>
          <a:xfrm>
            <a:off x="8433956" y="1374190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 3"/>
          <p:cNvSpPr/>
          <p:nvPr/>
        </p:nvSpPr>
        <p:spPr>
          <a:xfrm>
            <a:off x="8229846" y="2394650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 1"/>
          <p:cNvSpPr/>
          <p:nvPr/>
        </p:nvSpPr>
        <p:spPr>
          <a:xfrm>
            <a:off x="6874774" y="4874753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  <p:bldP spid="46" grpId="0" animBg="1"/>
      <p:bldP spid="46" grpId="1" animBg="1"/>
      <p:bldP spid="48" grpId="0" animBg="1"/>
      <p:bldP spid="48" grpId="1" animBg="1"/>
      <p:bldP spid="61" grpId="0" animBg="1"/>
      <p:bldP spid="64" grpId="0" animBg="1"/>
      <p:bldP spid="64" grpId="1" animBg="1"/>
      <p:bldP spid="65" grpId="0" animBg="1"/>
      <p:bldP spid="66" grpId="0" animBg="1"/>
      <p:bldP spid="66" grpId="1" animBg="1"/>
      <p:bldP spid="68" grpId="0" animBg="1"/>
      <p:bldP spid="72" grpId="0" animBg="1"/>
      <p:bldP spid="72" grpId="1" animBg="1"/>
      <p:bldP spid="90" grpId="0" animBg="1"/>
      <p:bldP spid="90" grpId="1" animBg="1"/>
      <p:bldP spid="92" grpId="0" animBg="1"/>
      <p:bldP spid="92" grpId="1" animBg="1"/>
      <p:bldP spid="78" grpId="0" animBg="1"/>
      <p:bldP spid="78" grpId="1" animBg="1"/>
      <p:bldP spid="95" grpId="0" animBg="1"/>
      <p:bldP spid="95" grpId="1" animBg="1"/>
      <p:bldP spid="99" grpId="0" animBg="1"/>
      <p:bldP spid="99" grpId="1" animBg="1"/>
      <p:bldP spid="102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Овал 78"/>
          <p:cNvSpPr>
            <a:spLocks noChangeAspect="1"/>
          </p:cNvSpPr>
          <p:nvPr/>
        </p:nvSpPr>
        <p:spPr>
          <a:xfrm>
            <a:off x="947971" y="14128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множение 100"/>
          <p:cNvSpPr/>
          <p:nvPr/>
        </p:nvSpPr>
        <p:spPr>
          <a:xfrm rot="5400000">
            <a:off x="264082" y="133237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3079622" y="11968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1163995" y="48691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3223638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7617296" y="472522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6924635" y="48691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множение 81"/>
          <p:cNvSpPr>
            <a:spLocks noChangeAspect="1"/>
          </p:cNvSpPr>
          <p:nvPr/>
        </p:nvSpPr>
        <p:spPr>
          <a:xfrm>
            <a:off x="1568624" y="1412776"/>
            <a:ext cx="344636" cy="32399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932633" y="2060848"/>
            <a:ext cx="2940247" cy="1044000"/>
            <a:chOff x="281217" y="1556790"/>
            <a:chExt cx="4140081" cy="147002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932633" y="5517232"/>
            <a:ext cx="2940247" cy="1044000"/>
            <a:chOff x="281217" y="1556790"/>
            <a:chExt cx="4140081" cy="147002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6153213" y="5517232"/>
            <a:ext cx="2940247" cy="1044000"/>
            <a:chOff x="281217" y="1556790"/>
            <a:chExt cx="4140081" cy="147002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6153213" y="2060848"/>
            <a:ext cx="2940247" cy="1044000"/>
            <a:chOff x="281217" y="1556790"/>
            <a:chExt cx="4140081" cy="147002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4562" y="186528"/>
            <a:ext cx="975518" cy="111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9221" y="186528"/>
            <a:ext cx="1199325" cy="111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0883" y="3440807"/>
            <a:ext cx="1050342" cy="109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79" y="3440807"/>
            <a:ext cx="1349018" cy="11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Овал 45"/>
          <p:cNvSpPr>
            <a:spLocks noChangeAspect="1"/>
          </p:cNvSpPr>
          <p:nvPr/>
        </p:nvSpPr>
        <p:spPr>
          <a:xfrm>
            <a:off x="3014495" y="2222847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40903" y="1124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3080792" y="11968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1259467" y="587723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3008784" y="5679231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3224808" y="465313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1163995" y="48691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6484661" y="5877231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8235075" y="5679231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7617296" y="472514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6924635" y="48691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множение 66"/>
          <p:cNvSpPr/>
          <p:nvPr/>
        </p:nvSpPr>
        <p:spPr>
          <a:xfrm rot="5400000">
            <a:off x="8472994" y="140437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множение 67"/>
          <p:cNvSpPr/>
          <p:nvPr/>
        </p:nvSpPr>
        <p:spPr>
          <a:xfrm rot="5400000">
            <a:off x="1463811" y="486076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множение 68"/>
          <p:cNvSpPr/>
          <p:nvPr/>
        </p:nvSpPr>
        <p:spPr>
          <a:xfrm rot="5400000">
            <a:off x="5448658" y="486076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множение 69"/>
          <p:cNvSpPr/>
          <p:nvPr/>
        </p:nvSpPr>
        <p:spPr>
          <a:xfrm>
            <a:off x="2379762" y="153981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множение 70"/>
          <p:cNvSpPr/>
          <p:nvPr/>
        </p:nvSpPr>
        <p:spPr>
          <a:xfrm>
            <a:off x="2504728" y="501311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множение 71"/>
          <p:cNvSpPr/>
          <p:nvPr/>
        </p:nvSpPr>
        <p:spPr>
          <a:xfrm>
            <a:off x="8481392" y="501311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множение 73"/>
          <p:cNvSpPr>
            <a:spLocks noChangeAspect="1"/>
          </p:cNvSpPr>
          <p:nvPr/>
        </p:nvSpPr>
        <p:spPr>
          <a:xfrm>
            <a:off x="7185248" y="137681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множение 74"/>
          <p:cNvSpPr/>
          <p:nvPr/>
        </p:nvSpPr>
        <p:spPr>
          <a:xfrm>
            <a:off x="5745088" y="126876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5673080" y="121484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>
            <a:spLocks noChangeAspect="1"/>
          </p:cNvSpPr>
          <p:nvPr/>
        </p:nvSpPr>
        <p:spPr>
          <a:xfrm>
            <a:off x="7212667" y="141277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>
            <a:spLocks noChangeAspect="1"/>
          </p:cNvSpPr>
          <p:nvPr/>
        </p:nvSpPr>
        <p:spPr>
          <a:xfrm>
            <a:off x="8649815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множение 85"/>
          <p:cNvSpPr>
            <a:spLocks noChangeAspect="1"/>
          </p:cNvSpPr>
          <p:nvPr/>
        </p:nvSpPr>
        <p:spPr>
          <a:xfrm>
            <a:off x="503908" y="4869160"/>
            <a:ext cx="344636" cy="3600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множение 86"/>
          <p:cNvSpPr>
            <a:spLocks noChangeAspect="1"/>
          </p:cNvSpPr>
          <p:nvPr/>
        </p:nvSpPr>
        <p:spPr>
          <a:xfrm>
            <a:off x="6336556" y="4869160"/>
            <a:ext cx="344636" cy="3600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>
            <a:spLocks noChangeAspect="1"/>
          </p:cNvSpPr>
          <p:nvPr/>
        </p:nvSpPr>
        <p:spPr>
          <a:xfrm>
            <a:off x="1640632" y="465313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5601072" y="465313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множение 75"/>
          <p:cNvSpPr/>
          <p:nvPr/>
        </p:nvSpPr>
        <p:spPr>
          <a:xfrm rot="5400000">
            <a:off x="3720466" y="1342289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>
            <a:spLocks noChangeAspect="1"/>
          </p:cNvSpPr>
          <p:nvPr/>
        </p:nvSpPr>
        <p:spPr>
          <a:xfrm>
            <a:off x="3897287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множение 94"/>
          <p:cNvSpPr>
            <a:spLocks noChangeAspect="1"/>
          </p:cNvSpPr>
          <p:nvPr/>
        </p:nvSpPr>
        <p:spPr>
          <a:xfrm>
            <a:off x="9288884" y="1433935"/>
            <a:ext cx="344636" cy="342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множение 96"/>
          <p:cNvSpPr>
            <a:spLocks noChangeAspect="1"/>
          </p:cNvSpPr>
          <p:nvPr/>
        </p:nvSpPr>
        <p:spPr>
          <a:xfrm>
            <a:off x="4036195" y="483316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>
            <a:spLocks noChangeAspect="1"/>
          </p:cNvSpPr>
          <p:nvPr/>
        </p:nvSpPr>
        <p:spPr>
          <a:xfrm>
            <a:off x="4044315" y="48691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множение 98"/>
          <p:cNvSpPr/>
          <p:nvPr/>
        </p:nvSpPr>
        <p:spPr>
          <a:xfrm rot="5400000">
            <a:off x="8977050" y="4809389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9153871" y="465313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>
            <a:spLocks noChangeAspect="1"/>
          </p:cNvSpPr>
          <p:nvPr/>
        </p:nvSpPr>
        <p:spPr>
          <a:xfrm>
            <a:off x="1280592" y="245692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>
            <a:spLocks noChangeAspect="1"/>
          </p:cNvSpPr>
          <p:nvPr/>
        </p:nvSpPr>
        <p:spPr>
          <a:xfrm>
            <a:off x="947971" y="141277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 1"/>
          <p:cNvSpPr/>
          <p:nvPr/>
        </p:nvSpPr>
        <p:spPr>
          <a:xfrm>
            <a:off x="1368118" y="1433935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 1"/>
          <p:cNvSpPr/>
          <p:nvPr/>
        </p:nvSpPr>
        <p:spPr>
          <a:xfrm>
            <a:off x="282321" y="4920550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 1"/>
          <p:cNvSpPr/>
          <p:nvPr/>
        </p:nvSpPr>
        <p:spPr>
          <a:xfrm>
            <a:off x="6105128" y="4907056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 1"/>
          <p:cNvSpPr/>
          <p:nvPr/>
        </p:nvSpPr>
        <p:spPr>
          <a:xfrm>
            <a:off x="9153871" y="1460919"/>
            <a:ext cx="724803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Месяц 1"/>
          <p:cNvSpPr/>
          <p:nvPr/>
        </p:nvSpPr>
        <p:spPr>
          <a:xfrm rot="16200000">
            <a:off x="2686256" y="474225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0" name="Месяц 1"/>
          <p:cNvSpPr/>
          <p:nvPr/>
        </p:nvSpPr>
        <p:spPr>
          <a:xfrm rot="16200000">
            <a:off x="8625283" y="474225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1" name="Месяц 1"/>
          <p:cNvSpPr/>
          <p:nvPr/>
        </p:nvSpPr>
        <p:spPr>
          <a:xfrm rot="16200000">
            <a:off x="2542143" y="127123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2" name="Месяц 111"/>
          <p:cNvSpPr/>
          <p:nvPr/>
        </p:nvSpPr>
        <p:spPr>
          <a:xfrm rot="16200000">
            <a:off x="6700053" y="128290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3" name="Месяц 222"/>
          <p:cNvSpPr/>
          <p:nvPr/>
        </p:nvSpPr>
        <p:spPr>
          <a:xfrm rot="16200000">
            <a:off x="6502249" y="227595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6" name="Месяц 115"/>
          <p:cNvSpPr/>
          <p:nvPr/>
        </p:nvSpPr>
        <p:spPr>
          <a:xfrm rot="16200000">
            <a:off x="8136390" y="130495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7" name="Месяц 222"/>
          <p:cNvSpPr/>
          <p:nvPr/>
        </p:nvSpPr>
        <p:spPr>
          <a:xfrm rot="16200000">
            <a:off x="8501423" y="227595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7" grpId="1" animBg="1"/>
      <p:bldP spid="48" grpId="0" animBg="1"/>
      <p:bldP spid="48" grpId="1" animBg="1"/>
      <p:bldP spid="52" grpId="0" animBg="1"/>
      <p:bldP spid="55" grpId="0" animBg="1"/>
      <p:bldP spid="56" grpId="0" animBg="1"/>
      <p:bldP spid="56" grpId="1" animBg="1"/>
      <p:bldP spid="57" grpId="0" animBg="1"/>
      <p:bldP spid="57" grpId="1" animBg="1"/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3" grpId="0" animBg="1"/>
      <p:bldP spid="103" grpId="1" animBg="1"/>
      <p:bldP spid="104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6" grpId="0" animBg="1"/>
      <p:bldP spid="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93" y="50851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45" name="Умножение 144"/>
          <p:cNvSpPr/>
          <p:nvPr/>
        </p:nvSpPr>
        <p:spPr>
          <a:xfrm>
            <a:off x="1761084" y="5763650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1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1484784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93" y="14847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" name="Picture 27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14847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09" name="Умножение 108"/>
          <p:cNvSpPr/>
          <p:nvPr/>
        </p:nvSpPr>
        <p:spPr>
          <a:xfrm>
            <a:off x="297723" y="2091605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456" y="620688"/>
            <a:ext cx="97930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САДЫ,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САДИКИ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КУСТИКИ, КУСТЫ, БАНТИКИ, БАНТЫ</a:t>
            </a: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УСЫ, УСИКИ,  МОСТЫ  </a:t>
            </a: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864768" y="170080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6393160" y="170080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4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848" y="14847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39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85" y="14847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977" y="1484784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7" name="Picture 18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32849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93" y="32849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15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848" y="32849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85" y="32849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7" name="Picture 12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32849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9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977" y="32849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2" name="Picture 9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50851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7" name="Picture 6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848" y="50851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85" y="50851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2" name="Picture 3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50851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977" y="50851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76" name="Штриховая стрелка вправо 75"/>
          <p:cNvSpPr/>
          <p:nvPr/>
        </p:nvSpPr>
        <p:spPr>
          <a:xfrm rot="5400000">
            <a:off x="8355330" y="2618910"/>
            <a:ext cx="324036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Штриховая стрелка вправо 76"/>
          <p:cNvSpPr/>
          <p:nvPr/>
        </p:nvSpPr>
        <p:spPr>
          <a:xfrm rot="5400000">
            <a:off x="1226586" y="4409306"/>
            <a:ext cx="324036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Штриховая стрелка вправо 77"/>
          <p:cNvSpPr/>
          <p:nvPr/>
        </p:nvSpPr>
        <p:spPr>
          <a:xfrm>
            <a:off x="2864768" y="5373216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Штриховая стрелка вправо 78"/>
          <p:cNvSpPr/>
          <p:nvPr/>
        </p:nvSpPr>
        <p:spPr>
          <a:xfrm>
            <a:off x="6393160" y="539544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Штриховая стрелка вправо 79"/>
          <p:cNvSpPr/>
          <p:nvPr/>
        </p:nvSpPr>
        <p:spPr>
          <a:xfrm rot="10800000">
            <a:off x="6393160" y="350100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Штриховая стрелка вправо 80"/>
          <p:cNvSpPr/>
          <p:nvPr/>
        </p:nvSpPr>
        <p:spPr>
          <a:xfrm rot="10800000">
            <a:off x="2864768" y="350100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множение 109"/>
          <p:cNvSpPr>
            <a:spLocks noChangeAspect="1"/>
          </p:cNvSpPr>
          <p:nvPr/>
        </p:nvSpPr>
        <p:spPr>
          <a:xfrm>
            <a:off x="5471139" y="1910266"/>
            <a:ext cx="395241" cy="32343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601072" y="1196752"/>
            <a:ext cx="1332951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6456" y="26194"/>
            <a:ext cx="97930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- Назови </a:t>
            </a:r>
            <a:r>
              <a:rPr lang="ru-RU" sz="1700" dirty="0"/>
              <a:t>в каждом услышанном слове последний </a:t>
            </a:r>
            <a:r>
              <a:rPr lang="ru-RU" sz="1700" dirty="0" smtClean="0"/>
              <a:t>звук, правильно выбери  </a:t>
            </a:r>
            <a:r>
              <a:rPr lang="ru-RU" sz="1700" dirty="0"/>
              <a:t>и </a:t>
            </a:r>
            <a:r>
              <a:rPr lang="ru-RU" sz="1700" dirty="0" smtClean="0"/>
              <a:t>нажми соответствующий </a:t>
            </a:r>
            <a:r>
              <a:rPr lang="ru-RU" sz="1700" dirty="0"/>
              <a:t>ему символ. </a:t>
            </a:r>
          </a:p>
        </p:txBody>
      </p:sp>
      <p:sp>
        <p:nvSpPr>
          <p:cNvPr id="87" name="Прям 1"/>
          <p:cNvSpPr/>
          <p:nvPr/>
        </p:nvSpPr>
        <p:spPr>
          <a:xfrm>
            <a:off x="1640632" y="1988840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Месяц 2"/>
          <p:cNvSpPr/>
          <p:nvPr/>
        </p:nvSpPr>
        <p:spPr>
          <a:xfrm rot="16200000">
            <a:off x="4047653" y="1563877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2" name="Умножение 91"/>
          <p:cNvSpPr>
            <a:spLocks noChangeAspect="1"/>
          </p:cNvSpPr>
          <p:nvPr/>
        </p:nvSpPr>
        <p:spPr>
          <a:xfrm>
            <a:off x="9011555" y="1863125"/>
            <a:ext cx="395241" cy="32343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множение 92"/>
          <p:cNvSpPr>
            <a:spLocks noChangeAspect="1"/>
          </p:cNvSpPr>
          <p:nvPr/>
        </p:nvSpPr>
        <p:spPr>
          <a:xfrm>
            <a:off x="5482245" y="3735333"/>
            <a:ext cx="395241" cy="32343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множение 93"/>
          <p:cNvSpPr>
            <a:spLocks noChangeAspect="1"/>
          </p:cNvSpPr>
          <p:nvPr/>
        </p:nvSpPr>
        <p:spPr>
          <a:xfrm>
            <a:off x="5482245" y="5571536"/>
            <a:ext cx="395241" cy="32343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множение 94"/>
          <p:cNvSpPr/>
          <p:nvPr/>
        </p:nvSpPr>
        <p:spPr>
          <a:xfrm>
            <a:off x="272714" y="3846583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множение 95"/>
          <p:cNvSpPr/>
          <p:nvPr/>
        </p:nvSpPr>
        <p:spPr>
          <a:xfrm>
            <a:off x="7341582" y="3846583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множение 96"/>
          <p:cNvSpPr/>
          <p:nvPr/>
        </p:nvSpPr>
        <p:spPr>
          <a:xfrm>
            <a:off x="7341582" y="5646785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Месяц 1"/>
          <p:cNvSpPr/>
          <p:nvPr/>
        </p:nvSpPr>
        <p:spPr>
          <a:xfrm rot="16200000">
            <a:off x="507176" y="1580553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9" name="Месяц 4"/>
          <p:cNvSpPr/>
          <p:nvPr/>
        </p:nvSpPr>
        <p:spPr>
          <a:xfrm rot="16200000">
            <a:off x="532185" y="3348739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1" name="Месяц 9"/>
          <p:cNvSpPr/>
          <p:nvPr/>
        </p:nvSpPr>
        <p:spPr>
          <a:xfrm rot="16200000">
            <a:off x="7597049" y="5161903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2" name="Месяц 6"/>
          <p:cNvSpPr/>
          <p:nvPr/>
        </p:nvSpPr>
        <p:spPr>
          <a:xfrm rot="16200000">
            <a:off x="7596627" y="3370259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3" name="Прям 2"/>
          <p:cNvSpPr/>
          <p:nvPr/>
        </p:nvSpPr>
        <p:spPr>
          <a:xfrm>
            <a:off x="5169024" y="1921327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 5"/>
          <p:cNvSpPr/>
          <p:nvPr/>
        </p:nvSpPr>
        <p:spPr>
          <a:xfrm>
            <a:off x="5154520" y="3771026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Месяц 22"/>
          <p:cNvSpPr/>
          <p:nvPr/>
        </p:nvSpPr>
        <p:spPr>
          <a:xfrm rot="16200000">
            <a:off x="7569327" y="1575644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9" name="Прям 2"/>
          <p:cNvSpPr/>
          <p:nvPr/>
        </p:nvSpPr>
        <p:spPr>
          <a:xfrm>
            <a:off x="8705667" y="1903765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 23"/>
          <p:cNvSpPr/>
          <p:nvPr/>
        </p:nvSpPr>
        <p:spPr>
          <a:xfrm>
            <a:off x="8683988" y="3743879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Месяц 22"/>
          <p:cNvSpPr/>
          <p:nvPr/>
        </p:nvSpPr>
        <p:spPr>
          <a:xfrm rot="16200000">
            <a:off x="4060020" y="3370381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2" name="Прям 33"/>
          <p:cNvSpPr/>
          <p:nvPr/>
        </p:nvSpPr>
        <p:spPr>
          <a:xfrm>
            <a:off x="1626131" y="3771026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 44"/>
          <p:cNvSpPr/>
          <p:nvPr/>
        </p:nvSpPr>
        <p:spPr>
          <a:xfrm>
            <a:off x="163300" y="5607737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Месяц 1"/>
          <p:cNvSpPr/>
          <p:nvPr/>
        </p:nvSpPr>
        <p:spPr>
          <a:xfrm rot="16200000">
            <a:off x="1984508" y="5271458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6" name="Месяц 44"/>
          <p:cNvSpPr/>
          <p:nvPr/>
        </p:nvSpPr>
        <p:spPr>
          <a:xfrm rot="16200000">
            <a:off x="4033564" y="5205453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7" name="Прям 2"/>
          <p:cNvSpPr/>
          <p:nvPr/>
        </p:nvSpPr>
        <p:spPr>
          <a:xfrm>
            <a:off x="5143414" y="5613367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 44"/>
          <p:cNvSpPr/>
          <p:nvPr/>
        </p:nvSpPr>
        <p:spPr>
          <a:xfrm>
            <a:off x="8683988" y="5584586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76" grpId="0" animBg="1"/>
      <p:bldP spid="76" grpId="1" animBg="1"/>
      <p:bldP spid="77" grpId="0" animBg="1"/>
      <p:bldP spid="78" grpId="0" animBg="1"/>
      <p:bldP spid="79" grpId="0" animBg="1"/>
      <p:bldP spid="80" grpId="0" animBg="1"/>
      <p:bldP spid="81" grpId="0" animBg="1"/>
      <p:bldP spid="87" grpId="1" animBg="1"/>
      <p:bldP spid="91" grpId="1" animBg="1"/>
      <p:bldP spid="128" grpId="0" animBg="1"/>
      <p:bldP spid="129" grpId="0" animBg="1"/>
      <p:bldP spid="131" grpId="0" animBg="1"/>
      <p:bldP spid="132" grpId="0" animBg="1"/>
      <p:bldP spid="133" grpId="0" animBg="1"/>
      <p:bldP spid="135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7" grpId="0" animBg="1"/>
      <p:bldP spid="1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6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14847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93" y="14847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4" name="Штриховая стрелка вправо 13"/>
          <p:cNvSpPr/>
          <p:nvPr/>
        </p:nvSpPr>
        <p:spPr>
          <a:xfrm>
            <a:off x="2864768" y="1606576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6393160" y="162880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4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848" y="14847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39" name="Pictur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85" y="14847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2" name="Picture 21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1484784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977" y="1484784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7" name="Picture 18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32849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93" y="32849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15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848" y="32849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85" y="32849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7" name="Picture 1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32849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977" y="32849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2" name="Picture 9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50851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93" y="50851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7" name="Picture 6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848" y="50851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85" y="50851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2" name="Picture 3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50851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977" y="50851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76" name="Штриховая стрелка вправо 75"/>
          <p:cNvSpPr/>
          <p:nvPr/>
        </p:nvSpPr>
        <p:spPr>
          <a:xfrm rot="5400000">
            <a:off x="8355330" y="2618910"/>
            <a:ext cx="324036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Штриховая стрелка вправо 76"/>
          <p:cNvSpPr/>
          <p:nvPr/>
        </p:nvSpPr>
        <p:spPr>
          <a:xfrm rot="5400000">
            <a:off x="1226586" y="4409306"/>
            <a:ext cx="324036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Штриховая стрелка вправо 77"/>
          <p:cNvSpPr/>
          <p:nvPr/>
        </p:nvSpPr>
        <p:spPr>
          <a:xfrm>
            <a:off x="2864768" y="5373216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Штриховая стрелка вправо 78"/>
          <p:cNvSpPr/>
          <p:nvPr/>
        </p:nvSpPr>
        <p:spPr>
          <a:xfrm>
            <a:off x="6393160" y="5395440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Штриховая стрелка вправо 79"/>
          <p:cNvSpPr/>
          <p:nvPr/>
        </p:nvSpPr>
        <p:spPr>
          <a:xfrm rot="10800000">
            <a:off x="6393160" y="350100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Штриховая стрелка вправо 80"/>
          <p:cNvSpPr/>
          <p:nvPr/>
        </p:nvSpPr>
        <p:spPr>
          <a:xfrm rot="10800000">
            <a:off x="2864768" y="350100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6456" y="188640"/>
            <a:ext cx="9793088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МОСТИКИ,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НОСИКИ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НОСЫ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НОРКИ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НОРЫ</a:t>
            </a: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</a:t>
            </a:r>
          </a:p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ГОРЫ,  ГОРКИ,  ЕНОТЫ,  КОТЫ. 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Умножение 84"/>
          <p:cNvSpPr>
            <a:spLocks noChangeAspect="1"/>
          </p:cNvSpPr>
          <p:nvPr/>
        </p:nvSpPr>
        <p:spPr>
          <a:xfrm>
            <a:off x="1893463" y="1998138"/>
            <a:ext cx="395241" cy="26943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Месяц 1"/>
          <p:cNvSpPr/>
          <p:nvPr/>
        </p:nvSpPr>
        <p:spPr>
          <a:xfrm rot="16200000">
            <a:off x="476684" y="1635885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3" name="Прям 1"/>
          <p:cNvSpPr/>
          <p:nvPr/>
        </p:nvSpPr>
        <p:spPr>
          <a:xfrm>
            <a:off x="1598055" y="1988840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множение 100"/>
          <p:cNvSpPr>
            <a:spLocks noChangeAspect="1"/>
          </p:cNvSpPr>
          <p:nvPr/>
        </p:nvSpPr>
        <p:spPr>
          <a:xfrm>
            <a:off x="5493863" y="2007436"/>
            <a:ext cx="395241" cy="26943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множение 103"/>
          <p:cNvSpPr>
            <a:spLocks noChangeAspect="1"/>
          </p:cNvSpPr>
          <p:nvPr/>
        </p:nvSpPr>
        <p:spPr>
          <a:xfrm>
            <a:off x="9057456" y="3798264"/>
            <a:ext cx="395241" cy="26943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множение 112"/>
          <p:cNvSpPr>
            <a:spLocks noChangeAspect="1"/>
          </p:cNvSpPr>
          <p:nvPr/>
        </p:nvSpPr>
        <p:spPr>
          <a:xfrm>
            <a:off x="1928664" y="5589240"/>
            <a:ext cx="395241" cy="26943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 2"/>
          <p:cNvSpPr/>
          <p:nvPr/>
        </p:nvSpPr>
        <p:spPr>
          <a:xfrm>
            <a:off x="5154523" y="2026728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 4"/>
          <p:cNvSpPr/>
          <p:nvPr/>
        </p:nvSpPr>
        <p:spPr>
          <a:xfrm>
            <a:off x="8682915" y="3759932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 7"/>
          <p:cNvSpPr/>
          <p:nvPr/>
        </p:nvSpPr>
        <p:spPr>
          <a:xfrm>
            <a:off x="1626131" y="5577114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множение 117"/>
          <p:cNvSpPr/>
          <p:nvPr/>
        </p:nvSpPr>
        <p:spPr>
          <a:xfrm>
            <a:off x="7329264" y="1987752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множение 118"/>
          <p:cNvSpPr/>
          <p:nvPr/>
        </p:nvSpPr>
        <p:spPr>
          <a:xfrm>
            <a:off x="3825509" y="3852720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Умножение 119"/>
          <p:cNvSpPr/>
          <p:nvPr/>
        </p:nvSpPr>
        <p:spPr>
          <a:xfrm>
            <a:off x="225109" y="3862096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множение 120"/>
          <p:cNvSpPr/>
          <p:nvPr/>
        </p:nvSpPr>
        <p:spPr>
          <a:xfrm>
            <a:off x="3800872" y="5669085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Умножение 121"/>
          <p:cNvSpPr/>
          <p:nvPr/>
        </p:nvSpPr>
        <p:spPr>
          <a:xfrm>
            <a:off x="7353901" y="5669085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Месяц 3"/>
          <p:cNvSpPr/>
          <p:nvPr/>
        </p:nvSpPr>
        <p:spPr>
          <a:xfrm rot="16200000">
            <a:off x="7563727" y="1505182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4" name="Месяц 5"/>
          <p:cNvSpPr/>
          <p:nvPr/>
        </p:nvSpPr>
        <p:spPr>
          <a:xfrm rot="16200000">
            <a:off x="4040935" y="3360887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5" name="Месяц 6"/>
          <p:cNvSpPr/>
          <p:nvPr/>
        </p:nvSpPr>
        <p:spPr>
          <a:xfrm rot="16200000">
            <a:off x="501771" y="3360886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6" name="Месяц 8"/>
          <p:cNvSpPr/>
          <p:nvPr/>
        </p:nvSpPr>
        <p:spPr>
          <a:xfrm rot="16200000">
            <a:off x="4035335" y="5188968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7" name="Месяц 9"/>
          <p:cNvSpPr/>
          <p:nvPr/>
        </p:nvSpPr>
        <p:spPr>
          <a:xfrm rot="16200000">
            <a:off x="7588364" y="5188967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8" name="Месяц 2"/>
          <p:cNvSpPr/>
          <p:nvPr/>
        </p:nvSpPr>
        <p:spPr>
          <a:xfrm rot="16200000">
            <a:off x="4047653" y="1563877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9" name="Месяц 4"/>
          <p:cNvSpPr/>
          <p:nvPr/>
        </p:nvSpPr>
        <p:spPr>
          <a:xfrm rot="16200000">
            <a:off x="7594546" y="3369323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0" name="Месяц 7"/>
          <p:cNvSpPr/>
          <p:nvPr/>
        </p:nvSpPr>
        <p:spPr>
          <a:xfrm rot="16200000">
            <a:off x="512543" y="5167553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1" name="Прям 3"/>
          <p:cNvSpPr/>
          <p:nvPr/>
        </p:nvSpPr>
        <p:spPr>
          <a:xfrm>
            <a:off x="8697416" y="1945614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 6"/>
          <p:cNvSpPr/>
          <p:nvPr/>
        </p:nvSpPr>
        <p:spPr>
          <a:xfrm>
            <a:off x="1598054" y="3752807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 5"/>
          <p:cNvSpPr/>
          <p:nvPr/>
        </p:nvSpPr>
        <p:spPr>
          <a:xfrm>
            <a:off x="5154522" y="3752807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 8"/>
          <p:cNvSpPr/>
          <p:nvPr/>
        </p:nvSpPr>
        <p:spPr>
          <a:xfrm>
            <a:off x="5154521" y="5565656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 9"/>
          <p:cNvSpPr/>
          <p:nvPr/>
        </p:nvSpPr>
        <p:spPr>
          <a:xfrm>
            <a:off x="8697416" y="5594333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76" grpId="0" animBg="1"/>
      <p:bldP spid="77" grpId="1" animBg="1"/>
      <p:bldP spid="78" grpId="1" animBg="1"/>
      <p:bldP spid="79" grpId="0" animBg="1"/>
      <p:bldP spid="80" grpId="1" animBg="1"/>
      <p:bldP spid="81" grpId="1" animBg="1"/>
      <p:bldP spid="68" grpId="0" animBg="1"/>
      <p:bldP spid="73" grpId="0" animBg="1"/>
      <p:bldP spid="115" grpId="0" animBg="1"/>
      <p:bldP spid="116" grpId="0" animBg="1"/>
      <p:bldP spid="117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14847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93" y="14847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4" name="Штриховая стрелка вправо 13"/>
          <p:cNvSpPr/>
          <p:nvPr/>
        </p:nvSpPr>
        <p:spPr>
          <a:xfrm>
            <a:off x="2864768" y="161768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6393160" y="161768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848" y="14847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85" y="14847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2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1484784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977" y="1484784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7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32849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93" y="32849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848" y="32849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85" y="32849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7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32849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977" y="32849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2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50851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93" y="50851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7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848" y="5085180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85" y="5085180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2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5085182"/>
            <a:ext cx="1282709" cy="1296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977" y="5085182"/>
            <a:ext cx="1282567" cy="12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76" name="Штриховая стрелка вправо 75"/>
          <p:cNvSpPr/>
          <p:nvPr/>
        </p:nvSpPr>
        <p:spPr>
          <a:xfrm rot="5400000">
            <a:off x="8355330" y="2618910"/>
            <a:ext cx="324036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Штриховая стрелка вправо 76"/>
          <p:cNvSpPr/>
          <p:nvPr/>
        </p:nvSpPr>
        <p:spPr>
          <a:xfrm rot="5400000">
            <a:off x="1226586" y="4409306"/>
            <a:ext cx="324036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Штриховая стрелка вправо 77"/>
          <p:cNvSpPr/>
          <p:nvPr/>
        </p:nvSpPr>
        <p:spPr>
          <a:xfrm>
            <a:off x="2864768" y="538432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Штриховая стрелка вправо 78"/>
          <p:cNvSpPr/>
          <p:nvPr/>
        </p:nvSpPr>
        <p:spPr>
          <a:xfrm>
            <a:off x="6393160" y="538432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Штриховая стрелка вправо 79"/>
          <p:cNvSpPr/>
          <p:nvPr/>
        </p:nvSpPr>
        <p:spPr>
          <a:xfrm rot="10800000">
            <a:off x="6393160" y="350100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Штриховая стрелка вправо 80"/>
          <p:cNvSpPr/>
          <p:nvPr/>
        </p:nvSpPr>
        <p:spPr>
          <a:xfrm rot="10800000">
            <a:off x="2864768" y="3501008"/>
            <a:ext cx="648072" cy="79208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6456" y="188640"/>
            <a:ext cx="9793088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КОТИКИ,  ПЛОТЫ, 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ПЛОТИКИ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ЛАПКИ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ЛАПЫ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РЫБЫ,  РЫБКИ,  СЛОНЫ,  СЛОНИКИ.</a:t>
            </a: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Умножение 97"/>
          <p:cNvSpPr>
            <a:spLocks noChangeAspect="1"/>
          </p:cNvSpPr>
          <p:nvPr/>
        </p:nvSpPr>
        <p:spPr>
          <a:xfrm>
            <a:off x="1965471" y="1988840"/>
            <a:ext cx="395241" cy="26943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Умножение 107"/>
          <p:cNvSpPr>
            <a:spLocks noChangeAspect="1"/>
          </p:cNvSpPr>
          <p:nvPr/>
        </p:nvSpPr>
        <p:spPr>
          <a:xfrm>
            <a:off x="9022255" y="1935428"/>
            <a:ext cx="395241" cy="26943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множение 108"/>
          <p:cNvSpPr>
            <a:spLocks noChangeAspect="1"/>
          </p:cNvSpPr>
          <p:nvPr/>
        </p:nvSpPr>
        <p:spPr>
          <a:xfrm>
            <a:off x="7582095" y="3762334"/>
            <a:ext cx="395241" cy="26943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множение 109"/>
          <p:cNvSpPr>
            <a:spLocks noChangeAspect="1"/>
          </p:cNvSpPr>
          <p:nvPr/>
        </p:nvSpPr>
        <p:spPr>
          <a:xfrm>
            <a:off x="9010639" y="5604601"/>
            <a:ext cx="395241" cy="26943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множение 110"/>
          <p:cNvSpPr>
            <a:spLocks noChangeAspect="1"/>
          </p:cNvSpPr>
          <p:nvPr/>
        </p:nvSpPr>
        <p:spPr>
          <a:xfrm>
            <a:off x="1953855" y="5578412"/>
            <a:ext cx="395241" cy="26943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множение 111"/>
          <p:cNvSpPr/>
          <p:nvPr/>
        </p:nvSpPr>
        <p:spPr>
          <a:xfrm>
            <a:off x="5241032" y="2037159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множение 112"/>
          <p:cNvSpPr/>
          <p:nvPr/>
        </p:nvSpPr>
        <p:spPr>
          <a:xfrm>
            <a:off x="3806472" y="3841249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множение 113"/>
          <p:cNvSpPr/>
          <p:nvPr/>
        </p:nvSpPr>
        <p:spPr>
          <a:xfrm>
            <a:off x="278080" y="3841249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Умножение 114"/>
          <p:cNvSpPr/>
          <p:nvPr/>
        </p:nvSpPr>
        <p:spPr>
          <a:xfrm>
            <a:off x="5241032" y="5646783"/>
            <a:ext cx="839459" cy="17279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Месяц 1"/>
          <p:cNvSpPr/>
          <p:nvPr/>
        </p:nvSpPr>
        <p:spPr>
          <a:xfrm rot="16200000">
            <a:off x="495589" y="1635885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7" name="Месяц 3"/>
          <p:cNvSpPr/>
          <p:nvPr/>
        </p:nvSpPr>
        <p:spPr>
          <a:xfrm rot="16200000">
            <a:off x="7569327" y="1595829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9" name="Месяц 4"/>
          <p:cNvSpPr/>
          <p:nvPr/>
        </p:nvSpPr>
        <p:spPr>
          <a:xfrm rot="16200000">
            <a:off x="9039878" y="3405326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0" name="Месяц 9"/>
          <p:cNvSpPr/>
          <p:nvPr/>
        </p:nvSpPr>
        <p:spPr>
          <a:xfrm rot="16200000">
            <a:off x="7569327" y="5185401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2" name="Месяц 7"/>
          <p:cNvSpPr/>
          <p:nvPr/>
        </p:nvSpPr>
        <p:spPr>
          <a:xfrm rot="16200000">
            <a:off x="495588" y="5205453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3" name="Прям 1"/>
          <p:cNvSpPr/>
          <p:nvPr/>
        </p:nvSpPr>
        <p:spPr>
          <a:xfrm>
            <a:off x="1640632" y="1988840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 3"/>
          <p:cNvSpPr/>
          <p:nvPr/>
        </p:nvSpPr>
        <p:spPr>
          <a:xfrm>
            <a:off x="8694530" y="1949253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 9"/>
          <p:cNvSpPr/>
          <p:nvPr/>
        </p:nvSpPr>
        <p:spPr>
          <a:xfrm>
            <a:off x="8694530" y="5643252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 7"/>
          <p:cNvSpPr/>
          <p:nvPr/>
        </p:nvSpPr>
        <p:spPr>
          <a:xfrm>
            <a:off x="1626130" y="5595542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 2"/>
          <p:cNvSpPr/>
          <p:nvPr/>
        </p:nvSpPr>
        <p:spPr>
          <a:xfrm>
            <a:off x="3686287" y="1945614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 6"/>
          <p:cNvSpPr/>
          <p:nvPr/>
        </p:nvSpPr>
        <p:spPr>
          <a:xfrm>
            <a:off x="1626129" y="3803357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 8"/>
          <p:cNvSpPr/>
          <p:nvPr/>
        </p:nvSpPr>
        <p:spPr>
          <a:xfrm>
            <a:off x="3728864" y="5583505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Месяц 2"/>
          <p:cNvSpPr/>
          <p:nvPr/>
        </p:nvSpPr>
        <p:spPr>
          <a:xfrm rot="16200000">
            <a:off x="5470323" y="1542336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2" name="Месяц 5"/>
          <p:cNvSpPr/>
          <p:nvPr/>
        </p:nvSpPr>
        <p:spPr>
          <a:xfrm rot="16200000">
            <a:off x="4040934" y="3355051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3" name="Месяц 6"/>
          <p:cNvSpPr/>
          <p:nvPr/>
        </p:nvSpPr>
        <p:spPr>
          <a:xfrm rot="16200000">
            <a:off x="521590" y="3355050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4" name="Месяц 8"/>
          <p:cNvSpPr/>
          <p:nvPr/>
        </p:nvSpPr>
        <p:spPr>
          <a:xfrm rot="16200000">
            <a:off x="5505304" y="5145468"/>
            <a:ext cx="370533" cy="104309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5" name="Прям 5"/>
          <p:cNvSpPr/>
          <p:nvPr/>
        </p:nvSpPr>
        <p:spPr>
          <a:xfrm>
            <a:off x="5155047" y="3746971"/>
            <a:ext cx="1050689" cy="2592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 1"/>
          <p:cNvSpPr/>
          <p:nvPr/>
        </p:nvSpPr>
        <p:spPr>
          <a:xfrm>
            <a:off x="7254370" y="3759932"/>
            <a:ext cx="1050689" cy="2742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14" grpId="0" animBg="1"/>
      <p:bldP spid="20" grpId="1" animBg="1"/>
      <p:bldP spid="76" grpId="1" animBg="1"/>
      <p:bldP spid="77" grpId="0" animBg="1"/>
      <p:bldP spid="78" grpId="1" animBg="1"/>
      <p:bldP spid="79" grpId="1" animBg="1"/>
      <p:bldP spid="80" grpId="1" animBg="1"/>
      <p:bldP spid="81" grpId="1" animBg="1"/>
      <p:bldP spid="116" grpId="0" animBg="1"/>
      <p:bldP spid="117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Развернутая стрелка 69"/>
          <p:cNvSpPr/>
          <p:nvPr/>
        </p:nvSpPr>
        <p:spPr>
          <a:xfrm>
            <a:off x="6393160" y="4797152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368824" y="5229200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звернутая стрелка 68"/>
          <p:cNvSpPr/>
          <p:nvPr/>
        </p:nvSpPr>
        <p:spPr>
          <a:xfrm>
            <a:off x="3080792" y="4797152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Развернутая стрелка 65"/>
          <p:cNvSpPr/>
          <p:nvPr/>
        </p:nvSpPr>
        <p:spPr>
          <a:xfrm>
            <a:off x="4836403" y="2924944"/>
            <a:ext cx="1988805" cy="504056"/>
          </a:xfrm>
          <a:prstGeom prst="utur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Развернутая стрелка 67"/>
          <p:cNvSpPr/>
          <p:nvPr/>
        </p:nvSpPr>
        <p:spPr>
          <a:xfrm>
            <a:off x="1524035" y="2924944"/>
            <a:ext cx="1988805" cy="504056"/>
          </a:xfrm>
          <a:prstGeom prst="utur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Развернутая стрелка 64"/>
          <p:cNvSpPr/>
          <p:nvPr/>
        </p:nvSpPr>
        <p:spPr>
          <a:xfrm>
            <a:off x="6393160" y="1124744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Развернутая стрелка 63"/>
          <p:cNvSpPr/>
          <p:nvPr/>
        </p:nvSpPr>
        <p:spPr>
          <a:xfrm>
            <a:off x="3080792" y="1124744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406" y="683404"/>
            <a:ext cx="98495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ГОЛОВА,  КОНФЕТЫ,  ИДУ,  СКАМЕЙКА, 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ОКНО,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КРИКНУ,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МАЙКА,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ЛИМОНЫ,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ОТОЙДИ.</a:t>
            </a:r>
            <a:endParaRPr lang="en-US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56" y="155679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776536" y="16700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7977292" y="2564948"/>
            <a:ext cx="648072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8824" y="155679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81192" y="155679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8697416" y="185006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456" y="335699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2028091" y="368106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68824" y="335699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4953000" y="34650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681192" y="335699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6753200" y="350108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6456" y="5229200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81192" y="5229200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5400000">
            <a:off x="1173750" y="4437156"/>
            <a:ext cx="648072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128464" y="534249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множение 89"/>
          <p:cNvSpPr/>
          <p:nvPr/>
        </p:nvSpPr>
        <p:spPr>
          <a:xfrm>
            <a:off x="109330" y="195797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множение 90"/>
          <p:cNvSpPr/>
          <p:nvPr/>
        </p:nvSpPr>
        <p:spPr>
          <a:xfrm>
            <a:off x="4200459" y="195797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множение 91"/>
          <p:cNvSpPr/>
          <p:nvPr/>
        </p:nvSpPr>
        <p:spPr>
          <a:xfrm>
            <a:off x="8051518" y="1957972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множение 92"/>
          <p:cNvSpPr/>
          <p:nvPr/>
        </p:nvSpPr>
        <p:spPr>
          <a:xfrm>
            <a:off x="8399729" y="378904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множение 93"/>
          <p:cNvSpPr/>
          <p:nvPr/>
        </p:nvSpPr>
        <p:spPr>
          <a:xfrm>
            <a:off x="5817096" y="378904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множение 94"/>
          <p:cNvSpPr/>
          <p:nvPr/>
        </p:nvSpPr>
        <p:spPr>
          <a:xfrm>
            <a:off x="109330" y="378904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множение 95"/>
          <p:cNvSpPr/>
          <p:nvPr/>
        </p:nvSpPr>
        <p:spPr>
          <a:xfrm>
            <a:off x="921722" y="5630444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множение 96"/>
          <p:cNvSpPr/>
          <p:nvPr/>
        </p:nvSpPr>
        <p:spPr>
          <a:xfrm>
            <a:off x="4719012" y="5630444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множение 97"/>
          <p:cNvSpPr/>
          <p:nvPr/>
        </p:nvSpPr>
        <p:spPr>
          <a:xfrm rot="5400000">
            <a:off x="1397238" y="184682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множение 98"/>
          <p:cNvSpPr/>
          <p:nvPr/>
        </p:nvSpPr>
        <p:spPr>
          <a:xfrm rot="5400000">
            <a:off x="4714603" y="184682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множение 99"/>
          <p:cNvSpPr/>
          <p:nvPr/>
        </p:nvSpPr>
        <p:spPr>
          <a:xfrm rot="5400000">
            <a:off x="7391089" y="180562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множение 100"/>
          <p:cNvSpPr/>
          <p:nvPr/>
        </p:nvSpPr>
        <p:spPr>
          <a:xfrm rot="5400000">
            <a:off x="7368467" y="367783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множение 101"/>
          <p:cNvSpPr/>
          <p:nvPr/>
        </p:nvSpPr>
        <p:spPr>
          <a:xfrm rot="5400000">
            <a:off x="1391803" y="367783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множение 102"/>
          <p:cNvSpPr/>
          <p:nvPr/>
        </p:nvSpPr>
        <p:spPr>
          <a:xfrm rot="5400000">
            <a:off x="1391802" y="551923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множение 103"/>
          <p:cNvSpPr/>
          <p:nvPr/>
        </p:nvSpPr>
        <p:spPr>
          <a:xfrm rot="5400000">
            <a:off x="4080506" y="558084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множение 104"/>
          <p:cNvSpPr/>
          <p:nvPr/>
        </p:nvSpPr>
        <p:spPr>
          <a:xfrm rot="5400000">
            <a:off x="8160555" y="551923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множение 105"/>
          <p:cNvSpPr>
            <a:spLocks noChangeAspect="1"/>
          </p:cNvSpPr>
          <p:nvPr/>
        </p:nvSpPr>
        <p:spPr>
          <a:xfrm>
            <a:off x="2016076" y="181402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множение 106"/>
          <p:cNvSpPr>
            <a:spLocks noChangeAspect="1"/>
          </p:cNvSpPr>
          <p:nvPr/>
        </p:nvSpPr>
        <p:spPr>
          <a:xfrm>
            <a:off x="5313040" y="181402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Умножение 107"/>
          <p:cNvSpPr>
            <a:spLocks noChangeAspect="1"/>
          </p:cNvSpPr>
          <p:nvPr/>
        </p:nvSpPr>
        <p:spPr>
          <a:xfrm>
            <a:off x="7977336" y="368107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множение 108"/>
          <p:cNvSpPr>
            <a:spLocks noChangeAspect="1"/>
          </p:cNvSpPr>
          <p:nvPr/>
        </p:nvSpPr>
        <p:spPr>
          <a:xfrm>
            <a:off x="5457056" y="368107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множение 109"/>
          <p:cNvSpPr>
            <a:spLocks noChangeAspect="1"/>
          </p:cNvSpPr>
          <p:nvPr/>
        </p:nvSpPr>
        <p:spPr>
          <a:xfrm>
            <a:off x="2072680" y="555328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множение 110"/>
          <p:cNvSpPr>
            <a:spLocks noChangeAspect="1"/>
          </p:cNvSpPr>
          <p:nvPr/>
        </p:nvSpPr>
        <p:spPr>
          <a:xfrm>
            <a:off x="5413637" y="555328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множение 111"/>
          <p:cNvSpPr>
            <a:spLocks noChangeAspect="1"/>
          </p:cNvSpPr>
          <p:nvPr/>
        </p:nvSpPr>
        <p:spPr>
          <a:xfrm>
            <a:off x="8784828" y="555328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множение 112"/>
          <p:cNvSpPr>
            <a:spLocks noChangeAspect="1"/>
          </p:cNvSpPr>
          <p:nvPr/>
        </p:nvSpPr>
        <p:spPr>
          <a:xfrm>
            <a:off x="2621027" y="181402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множение 113"/>
          <p:cNvSpPr>
            <a:spLocks noChangeAspect="1"/>
          </p:cNvSpPr>
          <p:nvPr/>
        </p:nvSpPr>
        <p:spPr>
          <a:xfrm>
            <a:off x="9245763" y="181402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Умножение 114"/>
          <p:cNvSpPr>
            <a:spLocks noChangeAspect="1"/>
          </p:cNvSpPr>
          <p:nvPr/>
        </p:nvSpPr>
        <p:spPr>
          <a:xfrm>
            <a:off x="9273480" y="364502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множение 115"/>
          <p:cNvSpPr>
            <a:spLocks noChangeAspect="1"/>
          </p:cNvSpPr>
          <p:nvPr/>
        </p:nvSpPr>
        <p:spPr>
          <a:xfrm>
            <a:off x="3647688" y="364502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множение 116"/>
          <p:cNvSpPr>
            <a:spLocks noChangeAspect="1"/>
          </p:cNvSpPr>
          <p:nvPr/>
        </p:nvSpPr>
        <p:spPr>
          <a:xfrm>
            <a:off x="2648744" y="364502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множение 117"/>
          <p:cNvSpPr>
            <a:spLocks noChangeAspect="1"/>
          </p:cNvSpPr>
          <p:nvPr/>
        </p:nvSpPr>
        <p:spPr>
          <a:xfrm>
            <a:off x="2592140" y="552247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множение 118"/>
          <p:cNvSpPr>
            <a:spLocks noChangeAspect="1"/>
          </p:cNvSpPr>
          <p:nvPr/>
        </p:nvSpPr>
        <p:spPr>
          <a:xfrm>
            <a:off x="6940337" y="552247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Умножение 119"/>
          <p:cNvSpPr/>
          <p:nvPr/>
        </p:nvSpPr>
        <p:spPr>
          <a:xfrm>
            <a:off x="3522407" y="167000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множение 120"/>
          <p:cNvSpPr/>
          <p:nvPr/>
        </p:nvSpPr>
        <p:spPr>
          <a:xfrm>
            <a:off x="6825208" y="167000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Умножение 121"/>
          <p:cNvSpPr/>
          <p:nvPr/>
        </p:nvSpPr>
        <p:spPr>
          <a:xfrm>
            <a:off x="4296226" y="350100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Умножение 122"/>
          <p:cNvSpPr/>
          <p:nvPr/>
        </p:nvSpPr>
        <p:spPr>
          <a:xfrm>
            <a:off x="829410" y="353718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Умножение 123"/>
          <p:cNvSpPr/>
          <p:nvPr/>
        </p:nvSpPr>
        <p:spPr>
          <a:xfrm>
            <a:off x="3522407" y="541442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множение 124"/>
          <p:cNvSpPr/>
          <p:nvPr/>
        </p:nvSpPr>
        <p:spPr>
          <a:xfrm>
            <a:off x="7617296" y="537858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1568624" y="16648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>
            <a:spLocks noChangeAspect="1"/>
          </p:cNvSpPr>
          <p:nvPr/>
        </p:nvSpPr>
        <p:spPr>
          <a:xfrm>
            <a:off x="4880992" y="16648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>
            <a:spLocks noChangeAspect="1"/>
          </p:cNvSpPr>
          <p:nvPr/>
        </p:nvSpPr>
        <p:spPr>
          <a:xfrm>
            <a:off x="7569695" y="16648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>
            <a:off x="1568624" y="34650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>
            <a:off x="7545288" y="34650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>
            <a:spLocks noChangeAspect="1"/>
          </p:cNvSpPr>
          <p:nvPr/>
        </p:nvSpPr>
        <p:spPr>
          <a:xfrm>
            <a:off x="1568624" y="533730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>
            <a:spLocks noChangeAspect="1"/>
          </p:cNvSpPr>
          <p:nvPr/>
        </p:nvSpPr>
        <p:spPr>
          <a:xfrm>
            <a:off x="4257327" y="533730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>
            <a:spLocks noChangeAspect="1"/>
          </p:cNvSpPr>
          <p:nvPr/>
        </p:nvSpPr>
        <p:spPr>
          <a:xfrm>
            <a:off x="8337376" y="533730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2028091" y="18448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>
            <a:spLocks noChangeAspect="1"/>
          </p:cNvSpPr>
          <p:nvPr/>
        </p:nvSpPr>
        <p:spPr>
          <a:xfrm>
            <a:off x="5340459" y="18448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>
            <a:spLocks noChangeAspect="1"/>
          </p:cNvSpPr>
          <p:nvPr/>
        </p:nvSpPr>
        <p:spPr>
          <a:xfrm>
            <a:off x="8004755" y="371703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>
            <a:spLocks noChangeAspect="1"/>
          </p:cNvSpPr>
          <p:nvPr/>
        </p:nvSpPr>
        <p:spPr>
          <a:xfrm>
            <a:off x="5457056" y="371703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>
            <a:off x="2072680" y="5589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>
            <a:spLocks noChangeAspect="1"/>
          </p:cNvSpPr>
          <p:nvPr/>
        </p:nvSpPr>
        <p:spPr>
          <a:xfrm>
            <a:off x="5412467" y="5589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>
            <a:spLocks noChangeAspect="1"/>
          </p:cNvSpPr>
          <p:nvPr/>
        </p:nvSpPr>
        <p:spPr>
          <a:xfrm>
            <a:off x="8796843" y="5589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439662" y="170088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>
            <a:spLocks noChangeAspect="1"/>
          </p:cNvSpPr>
          <p:nvPr/>
        </p:nvSpPr>
        <p:spPr>
          <a:xfrm>
            <a:off x="6752030" y="170080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>
            <a:spLocks noChangeAspect="1"/>
          </p:cNvSpPr>
          <p:nvPr/>
        </p:nvSpPr>
        <p:spPr>
          <a:xfrm>
            <a:off x="4160912" y="348302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>
            <a:spLocks noChangeAspect="1"/>
          </p:cNvSpPr>
          <p:nvPr/>
        </p:nvSpPr>
        <p:spPr>
          <a:xfrm>
            <a:off x="776536" y="350100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>
            <a:spLocks noChangeAspect="1"/>
          </p:cNvSpPr>
          <p:nvPr/>
        </p:nvSpPr>
        <p:spPr>
          <a:xfrm>
            <a:off x="3459381" y="5388409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>
            <a:spLocks noChangeAspect="1"/>
          </p:cNvSpPr>
          <p:nvPr/>
        </p:nvSpPr>
        <p:spPr>
          <a:xfrm>
            <a:off x="7545288" y="537321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>
            <a:spLocks noChangeAspect="1"/>
          </p:cNvSpPr>
          <p:nvPr/>
        </p:nvSpPr>
        <p:spPr>
          <a:xfrm>
            <a:off x="776536" y="170080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>
            <a:off x="8697416" y="188086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6753200" y="350100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>
            <a:off x="4953000" y="346509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>
            <a:spLocks noChangeAspect="1"/>
          </p:cNvSpPr>
          <p:nvPr/>
        </p:nvSpPr>
        <p:spPr>
          <a:xfrm>
            <a:off x="2028091" y="368106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127294" y="537321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37128" y="7144"/>
            <a:ext cx="98124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- Назови </a:t>
            </a:r>
            <a:r>
              <a:rPr lang="ru-RU" sz="1700" dirty="0"/>
              <a:t>в каждом услышанном слове последний гласный </a:t>
            </a:r>
            <a:r>
              <a:rPr lang="ru-RU" sz="1700" dirty="0" smtClean="0"/>
              <a:t>звук,  правильно выбери и нажми символ этого звука.</a:t>
            </a:r>
            <a:endParaRPr lang="ru-RU" sz="1700" dirty="0"/>
          </a:p>
        </p:txBody>
      </p:sp>
      <p:sp>
        <p:nvSpPr>
          <p:cNvPr id="168" name="Месяц 1"/>
          <p:cNvSpPr/>
          <p:nvPr/>
        </p:nvSpPr>
        <p:spPr>
          <a:xfrm rot="16200000">
            <a:off x="282048" y="168194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9" name="Прям 1"/>
          <p:cNvSpPr/>
          <p:nvPr/>
        </p:nvSpPr>
        <p:spPr>
          <a:xfrm>
            <a:off x="2504728" y="1865410"/>
            <a:ext cx="628965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Месяц 1"/>
          <p:cNvSpPr/>
          <p:nvPr/>
        </p:nvSpPr>
        <p:spPr>
          <a:xfrm rot="16200000">
            <a:off x="4354041" y="168194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1" name="Прям 2"/>
          <p:cNvSpPr/>
          <p:nvPr/>
        </p:nvSpPr>
        <p:spPr>
          <a:xfrm>
            <a:off x="5787337" y="1886052"/>
            <a:ext cx="677831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Месяц 1"/>
          <p:cNvSpPr/>
          <p:nvPr/>
        </p:nvSpPr>
        <p:spPr>
          <a:xfrm rot="16200000">
            <a:off x="8214395" y="168155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3" name="Прям 1"/>
          <p:cNvSpPr/>
          <p:nvPr/>
        </p:nvSpPr>
        <p:spPr>
          <a:xfrm>
            <a:off x="9129464" y="1865410"/>
            <a:ext cx="652795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Месяц 1"/>
          <p:cNvSpPr/>
          <p:nvPr/>
        </p:nvSpPr>
        <p:spPr>
          <a:xfrm rot="16200000">
            <a:off x="272180" y="351819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5" name="Прям 1"/>
          <p:cNvSpPr/>
          <p:nvPr/>
        </p:nvSpPr>
        <p:spPr>
          <a:xfrm>
            <a:off x="2507369" y="3698928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 1"/>
          <p:cNvSpPr/>
          <p:nvPr/>
        </p:nvSpPr>
        <p:spPr>
          <a:xfrm>
            <a:off x="3440832" y="3700203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Месяц 1"/>
          <p:cNvSpPr/>
          <p:nvPr/>
        </p:nvSpPr>
        <p:spPr>
          <a:xfrm rot="16200000">
            <a:off x="5979976" y="351827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8" name="Прям 1"/>
          <p:cNvSpPr/>
          <p:nvPr/>
        </p:nvSpPr>
        <p:spPr>
          <a:xfrm>
            <a:off x="9133957" y="3716595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Месяц 1"/>
          <p:cNvSpPr/>
          <p:nvPr/>
        </p:nvSpPr>
        <p:spPr>
          <a:xfrm rot="16200000">
            <a:off x="8562606" y="351315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0" name="Месяц 1"/>
          <p:cNvSpPr/>
          <p:nvPr/>
        </p:nvSpPr>
        <p:spPr>
          <a:xfrm rot="16200000">
            <a:off x="1065522" y="534755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1" name="Прям 1"/>
          <p:cNvSpPr/>
          <p:nvPr/>
        </p:nvSpPr>
        <p:spPr>
          <a:xfrm>
            <a:off x="2471918" y="5579022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Месяц 1"/>
          <p:cNvSpPr/>
          <p:nvPr/>
        </p:nvSpPr>
        <p:spPr>
          <a:xfrm rot="16200000">
            <a:off x="4889550" y="535997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3" name="Прям 3"/>
          <p:cNvSpPr/>
          <p:nvPr/>
        </p:nvSpPr>
        <p:spPr>
          <a:xfrm>
            <a:off x="5830805" y="5553272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 1"/>
          <p:cNvSpPr/>
          <p:nvPr/>
        </p:nvSpPr>
        <p:spPr>
          <a:xfrm>
            <a:off x="6804938" y="5579022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Месяц 111"/>
          <p:cNvSpPr/>
          <p:nvPr/>
        </p:nvSpPr>
        <p:spPr>
          <a:xfrm rot="16200000">
            <a:off x="9331350" y="539039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 tmFilter="0, 0; .2, .5; .8, .5; 1, 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" dur="250" autoRev="1" fill="hold"/>
                                        <p:tgtEl>
                                          <p:spTgt spid="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66" grpId="0" animBg="1"/>
      <p:bldP spid="68" grpId="0" animBg="1"/>
      <p:bldP spid="65" grpId="0" animBg="1"/>
      <p:bldP spid="64" grpId="0" animBg="1"/>
      <p:bldP spid="12" grpId="0" animBg="1"/>
      <p:bldP spid="62" grpId="0" animBg="1"/>
      <p:bldP spid="10" grpId="0" animBg="1"/>
      <p:bldP spid="10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9" grpId="0" animBg="1"/>
      <p:bldP spid="139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7" grpId="0" animBg="1"/>
      <p:bldP spid="7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8" grpId="0" animBg="1"/>
      <p:bldP spid="18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52" grpId="0" animBg="1"/>
      <p:bldP spid="152" grpId="1" animBg="1"/>
      <p:bldP spid="144" grpId="0" animBg="1"/>
      <p:bldP spid="144" grpId="1" animBg="1"/>
      <p:bldP spid="30" grpId="0" animBg="1"/>
      <p:bldP spid="30" grpId="1" animBg="1"/>
      <p:bldP spid="138" grpId="0" animBg="1"/>
      <p:bldP spid="138" grpId="1" animBg="1"/>
      <p:bldP spid="145" grpId="0" animBg="1"/>
      <p:bldP spid="145" grpId="1" animBg="1"/>
      <p:bldP spid="83" grpId="0" animBg="1"/>
      <p:bldP spid="83" grpId="1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860" y="34380"/>
            <a:ext cx="9579668" cy="1563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 интерактивных игровых фонах используются следующие обозначения:</a:t>
            </a:r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Данный </a:t>
            </a:r>
            <a:r>
              <a:rPr lang="ru-RU" sz="1600" dirty="0"/>
              <a:t>комплект игр рассчитан для детей старшей группы (</a:t>
            </a:r>
            <a:r>
              <a:rPr lang="ru-RU" sz="1600" dirty="0" smtClean="0"/>
              <a:t>5-7 </a:t>
            </a:r>
            <a:r>
              <a:rPr lang="ru-RU" sz="1600" dirty="0"/>
              <a:t>лет) по образовательной области «Речевое развитие</a:t>
            </a:r>
            <a:r>
              <a:rPr lang="ru-RU" sz="1600" dirty="0" smtClean="0"/>
              <a:t>».</a:t>
            </a:r>
            <a:endParaRPr lang="ru-RU" sz="1600" dirty="0"/>
          </a:p>
          <a:p>
            <a:r>
              <a:rPr lang="ru-RU" sz="1600" dirty="0"/>
              <a:t>Для формирования </a:t>
            </a:r>
            <a:r>
              <a:rPr lang="ru-RU" sz="1600" dirty="0" smtClean="0"/>
              <a:t>фонематических процессов в комплекте </a:t>
            </a:r>
            <a:r>
              <a:rPr lang="ru-RU" sz="1600" dirty="0"/>
              <a:t>предлагаются игровые фоны</a:t>
            </a:r>
            <a:r>
              <a:rPr lang="ru-RU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Определение в словах первого гласного </a:t>
            </a:r>
            <a:r>
              <a:rPr lang="ru-RU" sz="1500" b="1" dirty="0" smtClean="0"/>
              <a:t>У </a:t>
            </a:r>
            <a:r>
              <a:rPr lang="ru-RU" sz="1500" dirty="0" smtClean="0"/>
              <a:t>                                                              </a:t>
            </a:r>
            <a:r>
              <a:rPr lang="ru-RU" sz="1500" dirty="0" smtClean="0"/>
              <a:t> </a:t>
            </a:r>
            <a:r>
              <a:rPr lang="ru-RU" sz="1500" b="1" dirty="0" smtClean="0"/>
              <a:t>СЛАЙД </a:t>
            </a:r>
            <a:r>
              <a:rPr lang="ru-RU" sz="1500" b="1" dirty="0" smtClean="0"/>
              <a:t>№ 6</a:t>
            </a:r>
            <a:endParaRPr lang="ru-RU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Определение в словах первого гласного звука </a:t>
            </a:r>
            <a:r>
              <a:rPr lang="ru-RU" sz="1500" b="1" dirty="0" smtClean="0"/>
              <a:t>У</a:t>
            </a:r>
            <a:r>
              <a:rPr lang="ru-RU" sz="1500" dirty="0" smtClean="0"/>
              <a:t> или </a:t>
            </a:r>
            <a:r>
              <a:rPr lang="ru-RU" sz="1500" b="1" dirty="0" smtClean="0"/>
              <a:t>А</a:t>
            </a:r>
            <a:r>
              <a:rPr lang="ru-RU" sz="1500" dirty="0" smtClean="0"/>
              <a:t>                                       </a:t>
            </a:r>
            <a:r>
              <a:rPr lang="ru-RU" sz="1500" dirty="0" smtClean="0"/>
              <a:t>   </a:t>
            </a:r>
            <a:r>
              <a:rPr lang="ru-RU" sz="1500" b="1" dirty="0" smtClean="0"/>
              <a:t>СЛАЙД </a:t>
            </a:r>
            <a:r>
              <a:rPr lang="ru-RU" sz="1500" b="1" dirty="0" smtClean="0"/>
              <a:t>№ 7</a:t>
            </a:r>
            <a:endParaRPr lang="ru-RU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Определение в словах последнего звука </a:t>
            </a:r>
            <a:r>
              <a:rPr lang="ru-RU" sz="1500" b="1" dirty="0" smtClean="0"/>
              <a:t>Ы</a:t>
            </a:r>
            <a:r>
              <a:rPr lang="ru-RU" sz="1500" dirty="0" smtClean="0"/>
              <a:t> или </a:t>
            </a:r>
            <a:r>
              <a:rPr lang="ru-RU" sz="1500" b="1" dirty="0" smtClean="0"/>
              <a:t>И</a:t>
            </a:r>
            <a:r>
              <a:rPr lang="ru-RU" sz="1500" dirty="0" smtClean="0"/>
              <a:t>                                                </a:t>
            </a:r>
            <a:r>
              <a:rPr lang="ru-RU" sz="1500" dirty="0" smtClean="0"/>
              <a:t>   </a:t>
            </a:r>
            <a:r>
              <a:rPr lang="ru-RU" sz="1500" b="1" dirty="0" smtClean="0"/>
              <a:t>СЛАЙД № 8 </a:t>
            </a:r>
            <a:endParaRPr lang="ru-RU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Анализ и синтез сочетаний из 2-х и З-х гласных </a:t>
            </a:r>
            <a:r>
              <a:rPr lang="ru-RU" sz="1500" dirty="0" smtClean="0"/>
              <a:t>звуков                                    </a:t>
            </a:r>
            <a:r>
              <a:rPr lang="ru-RU" sz="1500" dirty="0" smtClean="0"/>
              <a:t>      </a:t>
            </a:r>
            <a:r>
              <a:rPr lang="ru-RU" sz="1500" b="1" dirty="0" smtClean="0"/>
              <a:t>СЛАЙДЫ </a:t>
            </a:r>
            <a:r>
              <a:rPr lang="ru-RU" sz="1500" b="1" dirty="0" smtClean="0"/>
              <a:t>№ </a:t>
            </a:r>
            <a:r>
              <a:rPr lang="ru-RU" sz="1500" b="1" dirty="0" smtClean="0"/>
              <a:t> 9-10-11</a:t>
            </a:r>
            <a:endParaRPr lang="ru-RU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Определение </a:t>
            </a:r>
            <a:r>
              <a:rPr lang="ru-RU" sz="1500" dirty="0"/>
              <a:t>в словах первого гласного звука </a:t>
            </a:r>
            <a:r>
              <a:rPr lang="ru-RU" sz="1500" b="1" dirty="0" smtClean="0"/>
              <a:t>И</a:t>
            </a:r>
            <a:r>
              <a:rPr lang="ru-RU" sz="1500" dirty="0" smtClean="0"/>
              <a:t> или </a:t>
            </a:r>
            <a:r>
              <a:rPr lang="ru-RU" sz="1500" b="1" dirty="0" smtClean="0"/>
              <a:t>О                                      </a:t>
            </a:r>
            <a:r>
              <a:rPr lang="ru-RU" sz="1500" b="1" dirty="0" smtClean="0"/>
              <a:t>   </a:t>
            </a:r>
            <a:r>
              <a:rPr lang="ru-RU" sz="1500" b="1" dirty="0" smtClean="0"/>
              <a:t>СЛАЙД </a:t>
            </a:r>
            <a:r>
              <a:rPr lang="ru-RU" sz="1500" b="1" dirty="0" smtClean="0"/>
              <a:t>№ 12</a:t>
            </a:r>
            <a:endParaRPr lang="ru-RU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Определение </a:t>
            </a:r>
            <a:r>
              <a:rPr lang="ru-RU" sz="1500" dirty="0"/>
              <a:t>в словах первого гласного звука </a:t>
            </a:r>
            <a:r>
              <a:rPr lang="ru-RU" sz="1500" b="1" dirty="0" smtClean="0"/>
              <a:t>У</a:t>
            </a:r>
            <a:r>
              <a:rPr lang="ru-RU" sz="1500" b="1" dirty="0"/>
              <a:t>,</a:t>
            </a:r>
            <a:r>
              <a:rPr lang="ru-RU" sz="1500" dirty="0"/>
              <a:t> </a:t>
            </a:r>
            <a:r>
              <a:rPr lang="ru-RU" sz="1500" b="1" dirty="0"/>
              <a:t>И, </a:t>
            </a:r>
            <a:r>
              <a:rPr lang="ru-RU" sz="1500" b="1" dirty="0" smtClean="0"/>
              <a:t>О, А                                       СЛАЙДЫ № 13-14</a:t>
            </a:r>
            <a:endParaRPr lang="ru-RU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Определение </a:t>
            </a:r>
            <a:r>
              <a:rPr lang="ru-RU" sz="1500" dirty="0"/>
              <a:t>в </a:t>
            </a:r>
            <a:r>
              <a:rPr lang="ru-RU" sz="1500" dirty="0" smtClean="0"/>
              <a:t>словах предложения первого  </a:t>
            </a:r>
            <a:r>
              <a:rPr lang="ru-RU" sz="1500" dirty="0"/>
              <a:t>гласного звука </a:t>
            </a:r>
            <a:r>
              <a:rPr lang="ru-RU" sz="1500" b="1" dirty="0" smtClean="0"/>
              <a:t>А,У</a:t>
            </a:r>
            <a:r>
              <a:rPr lang="ru-RU" sz="1500" b="1" dirty="0"/>
              <a:t>, </a:t>
            </a:r>
            <a:r>
              <a:rPr lang="ru-RU" sz="1500" b="1" dirty="0" smtClean="0"/>
              <a:t>И,О   </a:t>
            </a:r>
            <a:r>
              <a:rPr lang="ru-RU" sz="1500" b="1" dirty="0" smtClean="0"/>
              <a:t>          СЛАЙДЫ № 15-16-17</a:t>
            </a:r>
            <a:endParaRPr lang="ru-RU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Определение </a:t>
            </a:r>
            <a:r>
              <a:rPr lang="ru-RU" sz="1500" dirty="0"/>
              <a:t>в словах последнего гласного звука </a:t>
            </a:r>
            <a:r>
              <a:rPr lang="ru-RU" sz="1500" b="1" dirty="0" smtClean="0"/>
              <a:t>А,У</a:t>
            </a:r>
            <a:r>
              <a:rPr lang="ru-RU" sz="1500" b="1" dirty="0"/>
              <a:t>, </a:t>
            </a:r>
            <a:r>
              <a:rPr lang="ru-RU" sz="1500" b="1" dirty="0" smtClean="0"/>
              <a:t>И,О                                 </a:t>
            </a:r>
            <a:r>
              <a:rPr lang="ru-RU" sz="1500" b="1" dirty="0" smtClean="0"/>
              <a:t> СЛАЙДЫ № 18 - 19</a:t>
            </a:r>
            <a:r>
              <a:rPr lang="ru-RU" sz="1500" dirty="0" smtClean="0"/>
              <a:t> </a:t>
            </a:r>
            <a:r>
              <a:rPr lang="ru-RU" sz="1500" b="1" dirty="0"/>
              <a:t>-20-21-22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Определение </a:t>
            </a:r>
            <a:r>
              <a:rPr lang="ru-RU" sz="1500" dirty="0"/>
              <a:t>в словах первого и последнего гласных </a:t>
            </a:r>
            <a:r>
              <a:rPr lang="ru-RU" sz="1500" dirty="0" smtClean="0"/>
              <a:t>звуков                         </a:t>
            </a:r>
            <a:r>
              <a:rPr lang="ru-RU" sz="1500" dirty="0" smtClean="0"/>
              <a:t>    </a:t>
            </a:r>
            <a:r>
              <a:rPr lang="ru-RU" sz="1500" b="1" dirty="0" smtClean="0"/>
              <a:t>СЛАЙДЫ </a:t>
            </a:r>
            <a:r>
              <a:rPr lang="ru-RU" sz="1500" b="1" dirty="0" smtClean="0"/>
              <a:t>№ </a:t>
            </a:r>
            <a:r>
              <a:rPr lang="ru-RU" sz="1500" b="1" dirty="0" smtClean="0"/>
              <a:t>23-24-25</a:t>
            </a:r>
            <a:endParaRPr lang="ru-RU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Назвать в каждом услышанном слове последний звук и </a:t>
            </a:r>
            <a:r>
              <a:rPr lang="ru-RU" sz="1500" dirty="0" smtClean="0"/>
              <a:t>показать</a:t>
            </a:r>
          </a:p>
          <a:p>
            <a:r>
              <a:rPr lang="ru-RU" sz="1500" dirty="0"/>
              <a:t> </a:t>
            </a:r>
            <a:r>
              <a:rPr lang="ru-RU" sz="1500" dirty="0" smtClean="0"/>
              <a:t>    </a:t>
            </a:r>
            <a:r>
              <a:rPr lang="ru-RU" sz="1500" dirty="0" smtClean="0"/>
              <a:t> </a:t>
            </a:r>
            <a:r>
              <a:rPr lang="ru-RU" sz="1500" dirty="0"/>
              <a:t>соответствующий ему символ. </a:t>
            </a:r>
            <a:r>
              <a:rPr lang="ru-RU" sz="1500" dirty="0" smtClean="0"/>
              <a:t>                                                                                      </a:t>
            </a:r>
            <a:r>
              <a:rPr lang="ru-RU" sz="1500" b="1" dirty="0" smtClean="0"/>
              <a:t>СЛАЙДЫ № 26-27-28</a:t>
            </a:r>
            <a:endParaRPr lang="ru-RU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Определение в словах последнего гласного звука </a:t>
            </a:r>
            <a:r>
              <a:rPr lang="ru-RU" sz="1500" b="1" dirty="0"/>
              <a:t>А, У, И, О, Ы               </a:t>
            </a:r>
            <a:r>
              <a:rPr lang="ru-RU" sz="1500" b="1" dirty="0" smtClean="0"/>
              <a:t>            СЛАЙДЫ № 29-30-31-32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Определи </a:t>
            </a:r>
            <a:r>
              <a:rPr lang="ru-RU" sz="1400" dirty="0"/>
              <a:t>в </a:t>
            </a:r>
            <a:r>
              <a:rPr lang="ru-RU" sz="1400" dirty="0" smtClean="0"/>
              <a:t>словах  последовательности  </a:t>
            </a:r>
            <a:r>
              <a:rPr lang="ru-RU" sz="1400" dirty="0"/>
              <a:t>гласных </a:t>
            </a:r>
            <a:r>
              <a:rPr lang="ru-RU" sz="1400" dirty="0" smtClean="0"/>
              <a:t>звуков                                                </a:t>
            </a:r>
            <a:r>
              <a:rPr lang="ru-RU" sz="1400" b="1" dirty="0" smtClean="0"/>
              <a:t>СЛАЙДЫ № 33-34</a:t>
            </a:r>
            <a:endParaRPr lang="ru-R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Определение наличия — отсутствия заданного гласного звука в </a:t>
            </a:r>
            <a:r>
              <a:rPr lang="ru-RU" sz="1500" dirty="0" smtClean="0"/>
              <a:t>слове            </a:t>
            </a:r>
            <a:r>
              <a:rPr lang="ru-RU" sz="1500" b="1" dirty="0"/>
              <a:t>СЛАЙД </a:t>
            </a:r>
            <a:r>
              <a:rPr lang="ru-RU" sz="1500" b="1" dirty="0" smtClean="0"/>
              <a:t>№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Определение в словах первого гласного звука </a:t>
            </a:r>
            <a:r>
              <a:rPr lang="ru-RU" sz="1500" b="1" dirty="0" smtClean="0"/>
              <a:t>Э                                                      СЛАЙД № 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Анализ и синтез сочетаний из 2-х и З-х гласных </a:t>
            </a:r>
            <a:r>
              <a:rPr lang="ru-RU" sz="1500" dirty="0" smtClean="0"/>
              <a:t>звуков                                          </a:t>
            </a:r>
            <a:r>
              <a:rPr lang="ru-RU" sz="1500" b="1" dirty="0" smtClean="0"/>
              <a:t>СЛАЙДЫ № 37-38</a:t>
            </a:r>
            <a:endParaRPr lang="ru-RU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endParaRPr lang="ru-RU" sz="1600" dirty="0"/>
          </a:p>
          <a:p>
            <a:r>
              <a:rPr lang="ru-RU" sz="1600" dirty="0" smtClean="0"/>
              <a:t>Использование </a:t>
            </a:r>
            <a:r>
              <a:rPr lang="ru-RU" sz="1600" dirty="0"/>
              <a:t>данных игровых фонов в индивидуальной и групповой форме повышает:</a:t>
            </a:r>
          </a:p>
          <a:p>
            <a:r>
              <a:rPr lang="ru-RU" sz="1600" dirty="0"/>
              <a:t>     - высокую эффективность обучения,</a:t>
            </a:r>
          </a:p>
          <a:p>
            <a:r>
              <a:rPr lang="ru-RU" sz="1600" dirty="0"/>
              <a:t>     - использование специальной зрительной символики,</a:t>
            </a:r>
          </a:p>
          <a:p>
            <a:r>
              <a:rPr lang="ru-RU" sz="1600" dirty="0"/>
              <a:t>     - обучение на материале правильно произносимых звуков,</a:t>
            </a:r>
          </a:p>
          <a:p>
            <a:r>
              <a:rPr lang="ru-RU" sz="1600" dirty="0"/>
              <a:t>     -  включение в каждое упражнение значительного количества слов, </a:t>
            </a:r>
          </a:p>
          <a:p>
            <a:r>
              <a:rPr lang="ru-RU" sz="1600" dirty="0"/>
              <a:t>     - новый способ обозначения позиции звука в слове,</a:t>
            </a:r>
          </a:p>
          <a:p>
            <a:r>
              <a:rPr lang="ru-RU" sz="1600" dirty="0"/>
              <a:t>     - развитие внимания и памяти в ходе выполнения   основных задач,</a:t>
            </a:r>
          </a:p>
          <a:p>
            <a:r>
              <a:rPr lang="ru-RU" sz="1600" dirty="0"/>
              <a:t>     - интерес детей к выполнению заданий.</a:t>
            </a:r>
          </a:p>
          <a:p>
            <a:r>
              <a:rPr lang="ru-RU" sz="1600" dirty="0"/>
              <a:t>Важно выполнять рекомендации  СанПиН СП-2.4.3648-20 требования к интерактивному оборудованию с 01.01.2021. Продолжительность непрерывного использования экрана не должна превышать для детей </a:t>
            </a:r>
            <a:r>
              <a:rPr lang="ru-RU" sz="1600" dirty="0" smtClean="0"/>
              <a:t>4-5 лет – </a:t>
            </a:r>
            <a:r>
              <a:rPr lang="ru-RU" sz="1600" b="1" dirty="0" smtClean="0"/>
              <a:t>4 – 5 минут</a:t>
            </a:r>
            <a:r>
              <a:rPr lang="ru-RU" sz="1600" dirty="0" smtClean="0"/>
              <a:t>, 5-6 лет – </a:t>
            </a:r>
            <a:r>
              <a:rPr lang="ru-RU" sz="1600" b="1" dirty="0" smtClean="0"/>
              <a:t>5 - 6 минут</a:t>
            </a:r>
            <a:r>
              <a:rPr lang="ru-RU" sz="1600" dirty="0" smtClean="0"/>
              <a:t>, 6-7 </a:t>
            </a:r>
            <a:r>
              <a:rPr lang="ru-RU" sz="1600" dirty="0"/>
              <a:t>лет  - </a:t>
            </a:r>
            <a:r>
              <a:rPr lang="ru-RU" sz="1600" b="1" dirty="0" smtClean="0"/>
              <a:t>6 - 7 </a:t>
            </a:r>
            <a:r>
              <a:rPr lang="ru-RU" sz="1600" b="1" dirty="0"/>
              <a:t>минут.</a:t>
            </a:r>
          </a:p>
          <a:p>
            <a:r>
              <a:rPr lang="ru-RU" sz="1600" dirty="0"/>
              <a:t>Чтобы запустить игру, необходимо перевести презентацию в режим просмотра, нажав кнопку «</a:t>
            </a:r>
            <a:r>
              <a:rPr lang="en-US" sz="1600" dirty="0"/>
              <a:t>F5</a:t>
            </a:r>
            <a:r>
              <a:rPr lang="ru-RU" sz="1600" dirty="0"/>
              <a:t>» или  мышкой внизу справа на панели нажать кнопку «Показ слайдов»                           </a:t>
            </a:r>
          </a:p>
          <a:p>
            <a:endParaRPr lang="ru-RU" sz="1600" dirty="0"/>
          </a:p>
          <a:p>
            <a:r>
              <a:rPr lang="ru-RU" sz="1600" dirty="0"/>
              <a:t>Перед каждым игровым фоном чётко читаем инструкцию ребёнку.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21478" r="51689" b="22577"/>
          <a:stretch/>
        </p:blipFill>
        <p:spPr bwMode="auto">
          <a:xfrm>
            <a:off x="3840002" y="332656"/>
            <a:ext cx="2151383" cy="191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9417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720722" y="6597376"/>
            <a:ext cx="359992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Развернутая стрелка 69"/>
          <p:cNvSpPr/>
          <p:nvPr/>
        </p:nvSpPr>
        <p:spPr>
          <a:xfrm>
            <a:off x="6393160" y="4509120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368824" y="4941168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звернутая стрелка 68"/>
          <p:cNvSpPr/>
          <p:nvPr/>
        </p:nvSpPr>
        <p:spPr>
          <a:xfrm>
            <a:off x="3080792" y="4509120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Развернутая стрелка 65"/>
          <p:cNvSpPr/>
          <p:nvPr/>
        </p:nvSpPr>
        <p:spPr>
          <a:xfrm>
            <a:off x="4836403" y="2564904"/>
            <a:ext cx="1988805" cy="504056"/>
          </a:xfrm>
          <a:prstGeom prst="utur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Развернутая стрелка 67"/>
          <p:cNvSpPr/>
          <p:nvPr/>
        </p:nvSpPr>
        <p:spPr>
          <a:xfrm>
            <a:off x="1524035" y="2564904"/>
            <a:ext cx="1988805" cy="504056"/>
          </a:xfrm>
          <a:prstGeom prst="utur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Развернутая стрелка 64"/>
          <p:cNvSpPr/>
          <p:nvPr/>
        </p:nvSpPr>
        <p:spPr>
          <a:xfrm>
            <a:off x="6393160" y="620688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Развернутая стрелка 63"/>
          <p:cNvSpPr/>
          <p:nvPr/>
        </p:nvSpPr>
        <p:spPr>
          <a:xfrm>
            <a:off x="3080792" y="620688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456" y="1052736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776536" y="11968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7941288" y="2096896"/>
            <a:ext cx="72008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8824" y="1052736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81192" y="1052736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456" y="299695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68824" y="299695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681192" y="299695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6753200" y="314104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6456" y="4941168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81192" y="4941168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5400000">
            <a:off x="1137746" y="4041112"/>
            <a:ext cx="72008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множение 89"/>
          <p:cNvSpPr/>
          <p:nvPr/>
        </p:nvSpPr>
        <p:spPr>
          <a:xfrm>
            <a:off x="109330" y="148472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множение 90"/>
          <p:cNvSpPr/>
          <p:nvPr/>
        </p:nvSpPr>
        <p:spPr>
          <a:xfrm>
            <a:off x="4200459" y="148472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множение 91"/>
          <p:cNvSpPr/>
          <p:nvPr/>
        </p:nvSpPr>
        <p:spPr>
          <a:xfrm>
            <a:off x="8051518" y="148472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множение 92"/>
          <p:cNvSpPr/>
          <p:nvPr/>
        </p:nvSpPr>
        <p:spPr>
          <a:xfrm>
            <a:off x="8399729" y="342900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множение 94"/>
          <p:cNvSpPr/>
          <p:nvPr/>
        </p:nvSpPr>
        <p:spPr>
          <a:xfrm>
            <a:off x="109330" y="342900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множение 95"/>
          <p:cNvSpPr/>
          <p:nvPr/>
        </p:nvSpPr>
        <p:spPr>
          <a:xfrm>
            <a:off x="921722" y="537321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множение 96"/>
          <p:cNvSpPr/>
          <p:nvPr/>
        </p:nvSpPr>
        <p:spPr>
          <a:xfrm>
            <a:off x="4719012" y="537321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множение 97"/>
          <p:cNvSpPr/>
          <p:nvPr/>
        </p:nvSpPr>
        <p:spPr>
          <a:xfrm rot="5400000">
            <a:off x="1397238" y="137357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множение 98"/>
          <p:cNvSpPr/>
          <p:nvPr/>
        </p:nvSpPr>
        <p:spPr>
          <a:xfrm rot="5400000">
            <a:off x="4714603" y="137357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множение 100"/>
          <p:cNvSpPr/>
          <p:nvPr/>
        </p:nvSpPr>
        <p:spPr>
          <a:xfrm rot="5400000">
            <a:off x="7368467" y="331779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множение 101"/>
          <p:cNvSpPr/>
          <p:nvPr/>
        </p:nvSpPr>
        <p:spPr>
          <a:xfrm rot="5400000">
            <a:off x="1391803" y="331779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множение 103"/>
          <p:cNvSpPr/>
          <p:nvPr/>
        </p:nvSpPr>
        <p:spPr>
          <a:xfrm rot="5400000">
            <a:off x="4080506" y="522080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множение 104"/>
          <p:cNvSpPr/>
          <p:nvPr/>
        </p:nvSpPr>
        <p:spPr>
          <a:xfrm rot="5400000">
            <a:off x="8160555" y="526200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множение 105"/>
          <p:cNvSpPr>
            <a:spLocks noChangeAspect="1"/>
          </p:cNvSpPr>
          <p:nvPr/>
        </p:nvSpPr>
        <p:spPr>
          <a:xfrm>
            <a:off x="2016076" y="13407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множение 106"/>
          <p:cNvSpPr>
            <a:spLocks noChangeAspect="1"/>
          </p:cNvSpPr>
          <p:nvPr/>
        </p:nvSpPr>
        <p:spPr>
          <a:xfrm>
            <a:off x="5904508" y="1304808"/>
            <a:ext cx="344636" cy="32399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Умножение 107"/>
          <p:cNvSpPr>
            <a:spLocks noChangeAspect="1"/>
          </p:cNvSpPr>
          <p:nvPr/>
        </p:nvSpPr>
        <p:spPr>
          <a:xfrm>
            <a:off x="7977336" y="332103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множение 108"/>
          <p:cNvSpPr>
            <a:spLocks noChangeAspect="1"/>
          </p:cNvSpPr>
          <p:nvPr/>
        </p:nvSpPr>
        <p:spPr>
          <a:xfrm>
            <a:off x="5457056" y="332103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множение 109"/>
          <p:cNvSpPr>
            <a:spLocks noChangeAspect="1"/>
          </p:cNvSpPr>
          <p:nvPr/>
        </p:nvSpPr>
        <p:spPr>
          <a:xfrm>
            <a:off x="2072680" y="52292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множение 111"/>
          <p:cNvSpPr>
            <a:spLocks noChangeAspect="1"/>
          </p:cNvSpPr>
          <p:nvPr/>
        </p:nvSpPr>
        <p:spPr>
          <a:xfrm>
            <a:off x="8784828" y="52292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множение 112"/>
          <p:cNvSpPr>
            <a:spLocks noChangeAspect="1"/>
          </p:cNvSpPr>
          <p:nvPr/>
        </p:nvSpPr>
        <p:spPr>
          <a:xfrm>
            <a:off x="2621027" y="13407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множение 113"/>
          <p:cNvSpPr>
            <a:spLocks noChangeAspect="1"/>
          </p:cNvSpPr>
          <p:nvPr/>
        </p:nvSpPr>
        <p:spPr>
          <a:xfrm>
            <a:off x="9245763" y="13407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Умножение 114"/>
          <p:cNvSpPr>
            <a:spLocks noChangeAspect="1"/>
          </p:cNvSpPr>
          <p:nvPr/>
        </p:nvSpPr>
        <p:spPr>
          <a:xfrm>
            <a:off x="9273480" y="328498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множение 115"/>
          <p:cNvSpPr>
            <a:spLocks noChangeAspect="1"/>
          </p:cNvSpPr>
          <p:nvPr/>
        </p:nvSpPr>
        <p:spPr>
          <a:xfrm>
            <a:off x="3647688" y="328498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множение 116"/>
          <p:cNvSpPr>
            <a:spLocks noChangeAspect="1"/>
          </p:cNvSpPr>
          <p:nvPr/>
        </p:nvSpPr>
        <p:spPr>
          <a:xfrm>
            <a:off x="2016076" y="332103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множение 117"/>
          <p:cNvSpPr>
            <a:spLocks noChangeAspect="1"/>
          </p:cNvSpPr>
          <p:nvPr/>
        </p:nvSpPr>
        <p:spPr>
          <a:xfrm>
            <a:off x="2592140" y="52292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множение 118"/>
          <p:cNvSpPr>
            <a:spLocks noChangeAspect="1"/>
          </p:cNvSpPr>
          <p:nvPr/>
        </p:nvSpPr>
        <p:spPr>
          <a:xfrm>
            <a:off x="6940337" y="526524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Умножение 119"/>
          <p:cNvSpPr/>
          <p:nvPr/>
        </p:nvSpPr>
        <p:spPr>
          <a:xfrm>
            <a:off x="3522407" y="119675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множение 120"/>
          <p:cNvSpPr/>
          <p:nvPr/>
        </p:nvSpPr>
        <p:spPr>
          <a:xfrm>
            <a:off x="6825208" y="119675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Умножение 121"/>
          <p:cNvSpPr/>
          <p:nvPr/>
        </p:nvSpPr>
        <p:spPr>
          <a:xfrm>
            <a:off x="4296226" y="314096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Умножение 122"/>
          <p:cNvSpPr/>
          <p:nvPr/>
        </p:nvSpPr>
        <p:spPr>
          <a:xfrm>
            <a:off x="829410" y="317714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Умножение 123"/>
          <p:cNvSpPr/>
          <p:nvPr/>
        </p:nvSpPr>
        <p:spPr>
          <a:xfrm>
            <a:off x="3522407" y="515719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множение 124"/>
          <p:cNvSpPr/>
          <p:nvPr/>
        </p:nvSpPr>
        <p:spPr>
          <a:xfrm>
            <a:off x="7617296" y="512136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1568624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>
            <a:spLocks noChangeAspect="1"/>
          </p:cNvSpPr>
          <p:nvPr/>
        </p:nvSpPr>
        <p:spPr>
          <a:xfrm>
            <a:off x="4880992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>
            <a:off x="1568624" y="3105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>
            <a:off x="7545288" y="3105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>
            <a:spLocks noChangeAspect="1"/>
          </p:cNvSpPr>
          <p:nvPr/>
        </p:nvSpPr>
        <p:spPr>
          <a:xfrm>
            <a:off x="4257327" y="504927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>
            <a:spLocks noChangeAspect="1"/>
          </p:cNvSpPr>
          <p:nvPr/>
        </p:nvSpPr>
        <p:spPr>
          <a:xfrm>
            <a:off x="8337376" y="504927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2028091" y="137680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>
            <a:spLocks noChangeAspect="1"/>
          </p:cNvSpPr>
          <p:nvPr/>
        </p:nvSpPr>
        <p:spPr>
          <a:xfrm>
            <a:off x="8004755" y="335699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>
            <a:spLocks noChangeAspect="1"/>
          </p:cNvSpPr>
          <p:nvPr/>
        </p:nvSpPr>
        <p:spPr>
          <a:xfrm>
            <a:off x="5484475" y="335699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>
            <a:off x="2072680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>
            <a:spLocks noChangeAspect="1"/>
          </p:cNvSpPr>
          <p:nvPr/>
        </p:nvSpPr>
        <p:spPr>
          <a:xfrm>
            <a:off x="8796843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439662" y="11968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>
            <a:spLocks noChangeAspect="1"/>
          </p:cNvSpPr>
          <p:nvPr/>
        </p:nvSpPr>
        <p:spPr>
          <a:xfrm>
            <a:off x="6752030" y="11967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>
            <a:spLocks noChangeAspect="1"/>
          </p:cNvSpPr>
          <p:nvPr/>
        </p:nvSpPr>
        <p:spPr>
          <a:xfrm>
            <a:off x="4232920" y="31229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>
            <a:spLocks noChangeAspect="1"/>
          </p:cNvSpPr>
          <p:nvPr/>
        </p:nvSpPr>
        <p:spPr>
          <a:xfrm>
            <a:off x="776536" y="314096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>
            <a:spLocks noChangeAspect="1"/>
          </p:cNvSpPr>
          <p:nvPr/>
        </p:nvSpPr>
        <p:spPr>
          <a:xfrm>
            <a:off x="3459381" y="5100377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>
            <a:spLocks noChangeAspect="1"/>
          </p:cNvSpPr>
          <p:nvPr/>
        </p:nvSpPr>
        <p:spPr>
          <a:xfrm>
            <a:off x="7545288" y="50851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>
            <a:spLocks noChangeAspect="1"/>
          </p:cNvSpPr>
          <p:nvPr/>
        </p:nvSpPr>
        <p:spPr>
          <a:xfrm>
            <a:off x="776536" y="11967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6753200" y="314096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57626" y="116632"/>
            <a:ext cx="9793088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РУЧКА, 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ЗАКРУЖУ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ПАЛЬТО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ЛЕЙКА, 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СПРОСИ,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ЛОПАТЫ,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КИНО,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ОТОЙДУ,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ОГОНЬКИ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65" name="Овал 164"/>
          <p:cNvSpPr>
            <a:spLocks noChangeAspect="1"/>
          </p:cNvSpPr>
          <p:nvPr/>
        </p:nvSpPr>
        <p:spPr>
          <a:xfrm>
            <a:off x="5385048" y="1340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>
            <a:spLocks noChangeAspect="1"/>
          </p:cNvSpPr>
          <p:nvPr/>
        </p:nvSpPr>
        <p:spPr>
          <a:xfrm>
            <a:off x="5385048" y="1340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Умножение 165"/>
          <p:cNvSpPr>
            <a:spLocks noChangeAspect="1"/>
          </p:cNvSpPr>
          <p:nvPr/>
        </p:nvSpPr>
        <p:spPr>
          <a:xfrm>
            <a:off x="8697416" y="13407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>
            <a:off x="8697416" y="137680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Умножение 170"/>
          <p:cNvSpPr/>
          <p:nvPr/>
        </p:nvSpPr>
        <p:spPr>
          <a:xfrm rot="5400000">
            <a:off x="4848187" y="327910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Умножение 173"/>
          <p:cNvSpPr/>
          <p:nvPr/>
        </p:nvSpPr>
        <p:spPr>
          <a:xfrm>
            <a:off x="190320" y="508267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74"/>
          <p:cNvSpPr>
            <a:spLocks noChangeAspect="1"/>
          </p:cNvSpPr>
          <p:nvPr/>
        </p:nvSpPr>
        <p:spPr>
          <a:xfrm>
            <a:off x="1568624" y="50131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Умножение 175"/>
          <p:cNvSpPr>
            <a:spLocks noChangeAspect="1"/>
          </p:cNvSpPr>
          <p:nvPr/>
        </p:nvSpPr>
        <p:spPr>
          <a:xfrm>
            <a:off x="5904508" y="522662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76"/>
          <p:cNvSpPr>
            <a:spLocks noChangeAspect="1"/>
          </p:cNvSpPr>
          <p:nvPr/>
        </p:nvSpPr>
        <p:spPr>
          <a:xfrm>
            <a:off x="5412467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>
            <a:spLocks noChangeAspect="1"/>
          </p:cNvSpPr>
          <p:nvPr/>
        </p:nvSpPr>
        <p:spPr>
          <a:xfrm>
            <a:off x="5412467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78"/>
          <p:cNvSpPr>
            <a:spLocks noChangeAspect="1"/>
          </p:cNvSpPr>
          <p:nvPr/>
        </p:nvSpPr>
        <p:spPr>
          <a:xfrm>
            <a:off x="7569695" y="1124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>
            <a:spLocks noChangeAspect="1"/>
          </p:cNvSpPr>
          <p:nvPr/>
        </p:nvSpPr>
        <p:spPr>
          <a:xfrm>
            <a:off x="2028091" y="335699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>
            <a:spLocks noChangeAspect="1"/>
          </p:cNvSpPr>
          <p:nvPr/>
        </p:nvSpPr>
        <p:spPr>
          <a:xfrm>
            <a:off x="7569695" y="1124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>
            <a:off x="5025008" y="3105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127294" y="508526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>
            <a:spLocks noChangeAspect="1"/>
          </p:cNvSpPr>
          <p:nvPr/>
        </p:nvSpPr>
        <p:spPr>
          <a:xfrm>
            <a:off x="1568624" y="50131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Месяц 1"/>
          <p:cNvSpPr/>
          <p:nvPr/>
        </p:nvSpPr>
        <p:spPr>
          <a:xfrm rot="16200000">
            <a:off x="282046" y="121393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0" name="Прям 1"/>
          <p:cNvSpPr/>
          <p:nvPr/>
        </p:nvSpPr>
        <p:spPr>
          <a:xfrm>
            <a:off x="2457110" y="1394672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Месяц 1"/>
          <p:cNvSpPr/>
          <p:nvPr/>
        </p:nvSpPr>
        <p:spPr>
          <a:xfrm rot="16200000">
            <a:off x="4364401" y="121393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2" name="Прям 1"/>
          <p:cNvSpPr/>
          <p:nvPr/>
        </p:nvSpPr>
        <p:spPr>
          <a:xfrm>
            <a:off x="5783571" y="1340768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Месяц 1"/>
          <p:cNvSpPr/>
          <p:nvPr/>
        </p:nvSpPr>
        <p:spPr>
          <a:xfrm rot="16200000">
            <a:off x="8205101" y="122932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4" name="Прям 1"/>
          <p:cNvSpPr/>
          <p:nvPr/>
        </p:nvSpPr>
        <p:spPr>
          <a:xfrm>
            <a:off x="9106240" y="1405939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 1"/>
          <p:cNvSpPr/>
          <p:nvPr/>
        </p:nvSpPr>
        <p:spPr>
          <a:xfrm>
            <a:off x="9121510" y="3338984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Месяц 1"/>
          <p:cNvSpPr/>
          <p:nvPr/>
        </p:nvSpPr>
        <p:spPr>
          <a:xfrm rot="16200000">
            <a:off x="8555265" y="315815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7" name="Месяц 111"/>
          <p:cNvSpPr/>
          <p:nvPr/>
        </p:nvSpPr>
        <p:spPr>
          <a:xfrm rot="16200000">
            <a:off x="6031459" y="321220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8" name="Прям 1"/>
          <p:cNvSpPr/>
          <p:nvPr/>
        </p:nvSpPr>
        <p:spPr>
          <a:xfrm>
            <a:off x="3508165" y="3350187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 2"/>
          <p:cNvSpPr/>
          <p:nvPr/>
        </p:nvSpPr>
        <p:spPr>
          <a:xfrm>
            <a:off x="2457110" y="3356960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Месяц 1"/>
          <p:cNvSpPr/>
          <p:nvPr/>
        </p:nvSpPr>
        <p:spPr>
          <a:xfrm rot="16200000">
            <a:off x="262912" y="315815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1" name="Месяц 1"/>
          <p:cNvSpPr/>
          <p:nvPr/>
        </p:nvSpPr>
        <p:spPr>
          <a:xfrm rot="16200000">
            <a:off x="1066011" y="509878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2" name="Прям 1"/>
          <p:cNvSpPr/>
          <p:nvPr/>
        </p:nvSpPr>
        <p:spPr>
          <a:xfrm>
            <a:off x="2481504" y="5283208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Месяц 1"/>
          <p:cNvSpPr/>
          <p:nvPr/>
        </p:nvSpPr>
        <p:spPr>
          <a:xfrm rot="16200000">
            <a:off x="4887363" y="5098788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4" name="Прям 1"/>
          <p:cNvSpPr/>
          <p:nvPr/>
        </p:nvSpPr>
        <p:spPr>
          <a:xfrm>
            <a:off x="5801692" y="5289089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 1"/>
          <p:cNvSpPr/>
          <p:nvPr/>
        </p:nvSpPr>
        <p:spPr>
          <a:xfrm>
            <a:off x="6825208" y="5316345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Месяц 111"/>
          <p:cNvSpPr/>
          <p:nvPr/>
        </p:nvSpPr>
        <p:spPr>
          <a:xfrm rot="16200000">
            <a:off x="9326627" y="512624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5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66" grpId="0" animBg="1"/>
      <p:bldP spid="68" grpId="0" animBg="1"/>
      <p:bldP spid="65" grpId="0" animBg="1"/>
      <p:bldP spid="64" grpId="0" animBg="1"/>
      <p:bldP spid="12" grpId="0" animBg="1"/>
      <p:bldP spid="62" grpId="0" animBg="1"/>
      <p:bldP spid="10" grpId="0" animBg="1"/>
      <p:bldP spid="10" grpId="1" animBg="1"/>
      <p:bldP spid="135" grpId="0" animBg="1"/>
      <p:bldP spid="135" grpId="1" animBg="1"/>
      <p:bldP spid="137" grpId="0" animBg="1"/>
      <p:bldP spid="137" grpId="1" animBg="1"/>
      <p:bldP spid="139" grpId="0" animBg="1"/>
      <p:bldP spid="139" grpId="1" animBg="1"/>
      <p:bldP spid="142" grpId="0" animBg="1"/>
      <p:bldP spid="142" grpId="1" animBg="1"/>
      <p:bldP spid="143" grpId="0" animBg="1"/>
      <p:bldP spid="143" grpId="1" animBg="1"/>
      <p:bldP spid="7" grpId="0" animBg="1"/>
      <p:bldP spid="7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1" grpId="0" animBg="1"/>
      <p:bldP spid="151" grpId="1" animBg="1"/>
      <p:bldP spid="18" grpId="0" animBg="1"/>
      <p:bldP spid="18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52" grpId="0" animBg="1"/>
      <p:bldP spid="152" grpId="1" animBg="1"/>
      <p:bldP spid="30" grpId="0" animBg="1"/>
      <p:bldP spid="30" grpId="1" animBg="1"/>
      <p:bldP spid="146" grpId="0" animBg="1"/>
      <p:bldP spid="146" grpId="1" animBg="1"/>
      <p:bldP spid="144" grpId="0" animBg="1"/>
      <p:bldP spid="144" grpId="1" animBg="1"/>
      <p:bldP spid="150" grpId="0" animBg="1"/>
      <p:bldP spid="150" grpId="1" animBg="1"/>
      <p:bldP spid="180" grpId="0" animBg="1"/>
      <p:bldP spid="180" grpId="1" animBg="1"/>
      <p:bldP spid="136" grpId="0" animBg="1"/>
      <p:bldP spid="136" grpId="1" animBg="1"/>
      <p:bldP spid="138" grpId="0" animBg="1"/>
      <p:bldP spid="138" grpId="1" animBg="1"/>
      <p:bldP spid="83" grpId="0" animBg="1"/>
      <p:bldP spid="83" grpId="1" animBg="1"/>
      <p:bldP spid="141" grpId="0" animBg="1"/>
      <p:bldP spid="141" grpId="1" animBg="1"/>
      <p:bldP spid="169" grpId="0" animBg="1"/>
      <p:bldP spid="170" grpId="0" animBg="1"/>
      <p:bldP spid="173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Развернутая стрелка 69"/>
          <p:cNvSpPr/>
          <p:nvPr/>
        </p:nvSpPr>
        <p:spPr>
          <a:xfrm>
            <a:off x="6393160" y="4509120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368824" y="4941168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звернутая стрелка 68"/>
          <p:cNvSpPr/>
          <p:nvPr/>
        </p:nvSpPr>
        <p:spPr>
          <a:xfrm>
            <a:off x="3080792" y="4509120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Развернутая стрелка 65"/>
          <p:cNvSpPr/>
          <p:nvPr/>
        </p:nvSpPr>
        <p:spPr>
          <a:xfrm>
            <a:off x="4836403" y="2564904"/>
            <a:ext cx="1988805" cy="504056"/>
          </a:xfrm>
          <a:prstGeom prst="utur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Развернутая стрелка 67"/>
          <p:cNvSpPr/>
          <p:nvPr/>
        </p:nvSpPr>
        <p:spPr>
          <a:xfrm>
            <a:off x="1524035" y="2564904"/>
            <a:ext cx="1988805" cy="504056"/>
          </a:xfrm>
          <a:prstGeom prst="utur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Развернутая стрелка 64"/>
          <p:cNvSpPr/>
          <p:nvPr/>
        </p:nvSpPr>
        <p:spPr>
          <a:xfrm>
            <a:off x="6393160" y="620688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Развернутая стрелка 63"/>
          <p:cNvSpPr/>
          <p:nvPr/>
        </p:nvSpPr>
        <p:spPr>
          <a:xfrm>
            <a:off x="3080792" y="620688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456" y="1052736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7941288" y="2096896"/>
            <a:ext cx="72008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8824" y="1052736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81192" y="1052736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456" y="299695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68824" y="299695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681192" y="299695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6456" y="4941168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81192" y="4941168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5400000">
            <a:off x="1137746" y="4041112"/>
            <a:ext cx="72008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множение 89"/>
          <p:cNvSpPr/>
          <p:nvPr/>
        </p:nvSpPr>
        <p:spPr>
          <a:xfrm>
            <a:off x="109330" y="148472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множение 90"/>
          <p:cNvSpPr/>
          <p:nvPr/>
        </p:nvSpPr>
        <p:spPr>
          <a:xfrm>
            <a:off x="4200459" y="148472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множение 92"/>
          <p:cNvSpPr/>
          <p:nvPr/>
        </p:nvSpPr>
        <p:spPr>
          <a:xfrm>
            <a:off x="8399729" y="342900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множение 94"/>
          <p:cNvSpPr/>
          <p:nvPr/>
        </p:nvSpPr>
        <p:spPr>
          <a:xfrm>
            <a:off x="109330" y="342900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множение 95"/>
          <p:cNvSpPr/>
          <p:nvPr/>
        </p:nvSpPr>
        <p:spPr>
          <a:xfrm>
            <a:off x="921722" y="537321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множение 97"/>
          <p:cNvSpPr/>
          <p:nvPr/>
        </p:nvSpPr>
        <p:spPr>
          <a:xfrm rot="5400000">
            <a:off x="1397238" y="137357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множение 100"/>
          <p:cNvSpPr/>
          <p:nvPr/>
        </p:nvSpPr>
        <p:spPr>
          <a:xfrm rot="5400000">
            <a:off x="7368467" y="331779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множение 103"/>
          <p:cNvSpPr/>
          <p:nvPr/>
        </p:nvSpPr>
        <p:spPr>
          <a:xfrm rot="5400000">
            <a:off x="4080506" y="522080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множение 106"/>
          <p:cNvSpPr>
            <a:spLocks noChangeAspect="1"/>
          </p:cNvSpPr>
          <p:nvPr/>
        </p:nvSpPr>
        <p:spPr>
          <a:xfrm>
            <a:off x="5904508" y="130480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множение 108"/>
          <p:cNvSpPr>
            <a:spLocks noChangeAspect="1"/>
          </p:cNvSpPr>
          <p:nvPr/>
        </p:nvSpPr>
        <p:spPr>
          <a:xfrm>
            <a:off x="5457056" y="332103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множение 109"/>
          <p:cNvSpPr>
            <a:spLocks noChangeAspect="1"/>
          </p:cNvSpPr>
          <p:nvPr/>
        </p:nvSpPr>
        <p:spPr>
          <a:xfrm>
            <a:off x="2072680" y="52292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множение 111"/>
          <p:cNvSpPr>
            <a:spLocks noChangeAspect="1"/>
          </p:cNvSpPr>
          <p:nvPr/>
        </p:nvSpPr>
        <p:spPr>
          <a:xfrm>
            <a:off x="8784828" y="52292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множение 112"/>
          <p:cNvSpPr>
            <a:spLocks noChangeAspect="1"/>
          </p:cNvSpPr>
          <p:nvPr/>
        </p:nvSpPr>
        <p:spPr>
          <a:xfrm>
            <a:off x="2621027" y="130480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множение 113"/>
          <p:cNvSpPr>
            <a:spLocks noChangeAspect="1"/>
          </p:cNvSpPr>
          <p:nvPr/>
        </p:nvSpPr>
        <p:spPr>
          <a:xfrm>
            <a:off x="9245763" y="130480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Умножение 114"/>
          <p:cNvSpPr>
            <a:spLocks noChangeAspect="1"/>
          </p:cNvSpPr>
          <p:nvPr/>
        </p:nvSpPr>
        <p:spPr>
          <a:xfrm>
            <a:off x="9273480" y="328498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множение 115"/>
          <p:cNvSpPr>
            <a:spLocks noChangeAspect="1"/>
          </p:cNvSpPr>
          <p:nvPr/>
        </p:nvSpPr>
        <p:spPr>
          <a:xfrm>
            <a:off x="3647688" y="3320968"/>
            <a:ext cx="344636" cy="32405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множение 116"/>
          <p:cNvSpPr>
            <a:spLocks noChangeAspect="1"/>
          </p:cNvSpPr>
          <p:nvPr/>
        </p:nvSpPr>
        <p:spPr>
          <a:xfrm>
            <a:off x="2016076" y="332103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множение 118"/>
          <p:cNvSpPr>
            <a:spLocks noChangeAspect="1"/>
          </p:cNvSpPr>
          <p:nvPr/>
        </p:nvSpPr>
        <p:spPr>
          <a:xfrm>
            <a:off x="6940337" y="526524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Умножение 119"/>
          <p:cNvSpPr/>
          <p:nvPr/>
        </p:nvSpPr>
        <p:spPr>
          <a:xfrm>
            <a:off x="3522407" y="119675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множение 120"/>
          <p:cNvSpPr/>
          <p:nvPr/>
        </p:nvSpPr>
        <p:spPr>
          <a:xfrm>
            <a:off x="6825208" y="119675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Умножение 122"/>
          <p:cNvSpPr/>
          <p:nvPr/>
        </p:nvSpPr>
        <p:spPr>
          <a:xfrm>
            <a:off x="829410" y="317714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Умножение 123"/>
          <p:cNvSpPr/>
          <p:nvPr/>
        </p:nvSpPr>
        <p:spPr>
          <a:xfrm>
            <a:off x="3522407" y="515719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множение 124"/>
          <p:cNvSpPr/>
          <p:nvPr/>
        </p:nvSpPr>
        <p:spPr>
          <a:xfrm>
            <a:off x="7617296" y="512136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1568624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>
            <a:off x="7545288" y="3105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>
            <a:spLocks noChangeAspect="1"/>
          </p:cNvSpPr>
          <p:nvPr/>
        </p:nvSpPr>
        <p:spPr>
          <a:xfrm>
            <a:off x="4257327" y="504927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>
            <a:spLocks noChangeAspect="1"/>
          </p:cNvSpPr>
          <p:nvPr/>
        </p:nvSpPr>
        <p:spPr>
          <a:xfrm>
            <a:off x="5484475" y="335699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>
            <a:off x="2072680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>
            <a:spLocks noChangeAspect="1"/>
          </p:cNvSpPr>
          <p:nvPr/>
        </p:nvSpPr>
        <p:spPr>
          <a:xfrm>
            <a:off x="8796843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439662" y="11968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>
            <a:spLocks noChangeAspect="1"/>
          </p:cNvSpPr>
          <p:nvPr/>
        </p:nvSpPr>
        <p:spPr>
          <a:xfrm>
            <a:off x="6752030" y="11967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>
            <a:spLocks noChangeAspect="1"/>
          </p:cNvSpPr>
          <p:nvPr/>
        </p:nvSpPr>
        <p:spPr>
          <a:xfrm>
            <a:off x="776536" y="314096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>
            <a:spLocks noChangeAspect="1"/>
          </p:cNvSpPr>
          <p:nvPr/>
        </p:nvSpPr>
        <p:spPr>
          <a:xfrm>
            <a:off x="3459381" y="5100377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>
            <a:spLocks noChangeAspect="1"/>
          </p:cNvSpPr>
          <p:nvPr/>
        </p:nvSpPr>
        <p:spPr>
          <a:xfrm>
            <a:off x="7545288" y="50851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Умножение 165"/>
          <p:cNvSpPr>
            <a:spLocks noChangeAspect="1"/>
          </p:cNvSpPr>
          <p:nvPr/>
        </p:nvSpPr>
        <p:spPr>
          <a:xfrm>
            <a:off x="8697416" y="13407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>
            <a:off x="8697416" y="137680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Умножение 170"/>
          <p:cNvSpPr/>
          <p:nvPr/>
        </p:nvSpPr>
        <p:spPr>
          <a:xfrm rot="5400000">
            <a:off x="4848187" y="327910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Умножение 173"/>
          <p:cNvSpPr/>
          <p:nvPr/>
        </p:nvSpPr>
        <p:spPr>
          <a:xfrm>
            <a:off x="190320" y="508267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Умножение 175"/>
          <p:cNvSpPr>
            <a:spLocks noChangeAspect="1"/>
          </p:cNvSpPr>
          <p:nvPr/>
        </p:nvSpPr>
        <p:spPr>
          <a:xfrm>
            <a:off x="5904508" y="522662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>
            <a:spLocks noChangeAspect="1"/>
          </p:cNvSpPr>
          <p:nvPr/>
        </p:nvSpPr>
        <p:spPr>
          <a:xfrm>
            <a:off x="2028091" y="335699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>
            <a:off x="5025008" y="3105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127294" y="508526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67306" y="79783"/>
            <a:ext cx="972108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ОБНИМУ,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ДАВНО,  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КУБИКИ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УХОЖУ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ИГРА,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КИНО,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ЛЕНТЫ,  КНИЖКИ,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КРЫЛО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70" name="Умножение 169"/>
          <p:cNvSpPr/>
          <p:nvPr/>
        </p:nvSpPr>
        <p:spPr>
          <a:xfrm>
            <a:off x="848544" y="121488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>
            <a:spLocks noChangeAspect="1"/>
          </p:cNvSpPr>
          <p:nvPr/>
        </p:nvSpPr>
        <p:spPr>
          <a:xfrm>
            <a:off x="2028091" y="1340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>
            <a:spLocks noChangeAspect="1"/>
          </p:cNvSpPr>
          <p:nvPr/>
        </p:nvSpPr>
        <p:spPr>
          <a:xfrm>
            <a:off x="776536" y="11967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2028091" y="1340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Умножение 181"/>
          <p:cNvSpPr>
            <a:spLocks noChangeAspect="1"/>
          </p:cNvSpPr>
          <p:nvPr/>
        </p:nvSpPr>
        <p:spPr>
          <a:xfrm>
            <a:off x="5385048" y="13047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Овал 182"/>
          <p:cNvSpPr>
            <a:spLocks noChangeAspect="1"/>
          </p:cNvSpPr>
          <p:nvPr/>
        </p:nvSpPr>
        <p:spPr>
          <a:xfrm>
            <a:off x="4880992" y="1124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>
            <a:spLocks noChangeAspect="1"/>
          </p:cNvSpPr>
          <p:nvPr/>
        </p:nvSpPr>
        <p:spPr>
          <a:xfrm>
            <a:off x="4880992" y="1124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>
            <a:spLocks noChangeAspect="1"/>
          </p:cNvSpPr>
          <p:nvPr/>
        </p:nvSpPr>
        <p:spPr>
          <a:xfrm>
            <a:off x="5385048" y="1340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Умножение 183"/>
          <p:cNvSpPr/>
          <p:nvPr/>
        </p:nvSpPr>
        <p:spPr>
          <a:xfrm rot="5400000">
            <a:off x="7392875" y="133237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>
            <a:spLocks noChangeAspect="1"/>
          </p:cNvSpPr>
          <p:nvPr/>
        </p:nvSpPr>
        <p:spPr>
          <a:xfrm>
            <a:off x="7569695" y="1124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>
            <a:spLocks noChangeAspect="1"/>
          </p:cNvSpPr>
          <p:nvPr/>
        </p:nvSpPr>
        <p:spPr>
          <a:xfrm>
            <a:off x="8004755" y="33210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Умножение 186"/>
          <p:cNvSpPr/>
          <p:nvPr/>
        </p:nvSpPr>
        <p:spPr>
          <a:xfrm>
            <a:off x="6825208" y="315908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6753200" y="314096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>
            <a:spLocks noChangeAspect="1"/>
          </p:cNvSpPr>
          <p:nvPr/>
        </p:nvSpPr>
        <p:spPr>
          <a:xfrm>
            <a:off x="8004755" y="33210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Умножение 187"/>
          <p:cNvSpPr/>
          <p:nvPr/>
        </p:nvSpPr>
        <p:spPr>
          <a:xfrm>
            <a:off x="5869970" y="341088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Овал 188"/>
          <p:cNvSpPr>
            <a:spLocks noChangeAspect="1"/>
          </p:cNvSpPr>
          <p:nvPr/>
        </p:nvSpPr>
        <p:spPr>
          <a:xfrm>
            <a:off x="4232920" y="314096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>
            <a:spLocks noChangeAspect="1"/>
          </p:cNvSpPr>
          <p:nvPr/>
        </p:nvSpPr>
        <p:spPr>
          <a:xfrm>
            <a:off x="4231750" y="314096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Овал 190"/>
          <p:cNvSpPr>
            <a:spLocks noChangeAspect="1"/>
          </p:cNvSpPr>
          <p:nvPr/>
        </p:nvSpPr>
        <p:spPr>
          <a:xfrm>
            <a:off x="1568624" y="3105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Умножение 191"/>
          <p:cNvSpPr>
            <a:spLocks noChangeAspect="1"/>
          </p:cNvSpPr>
          <p:nvPr/>
        </p:nvSpPr>
        <p:spPr>
          <a:xfrm>
            <a:off x="2592140" y="3356992"/>
            <a:ext cx="344636" cy="32392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>
            <a:off x="1568624" y="3105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Умножение 195"/>
          <p:cNvSpPr/>
          <p:nvPr/>
        </p:nvSpPr>
        <p:spPr>
          <a:xfrm rot="5400000">
            <a:off x="1397237" y="525084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Овал 196"/>
          <p:cNvSpPr>
            <a:spLocks noChangeAspect="1"/>
          </p:cNvSpPr>
          <p:nvPr/>
        </p:nvSpPr>
        <p:spPr>
          <a:xfrm>
            <a:off x="1568624" y="50131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Умножение 197"/>
          <p:cNvSpPr>
            <a:spLocks noChangeAspect="1"/>
          </p:cNvSpPr>
          <p:nvPr/>
        </p:nvSpPr>
        <p:spPr>
          <a:xfrm>
            <a:off x="5385048" y="522739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Овал 198"/>
          <p:cNvSpPr>
            <a:spLocks noChangeAspect="1"/>
          </p:cNvSpPr>
          <p:nvPr/>
        </p:nvSpPr>
        <p:spPr>
          <a:xfrm>
            <a:off x="5385048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Умножение 200"/>
          <p:cNvSpPr/>
          <p:nvPr/>
        </p:nvSpPr>
        <p:spPr>
          <a:xfrm>
            <a:off x="9182338" y="535335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Овал 202"/>
          <p:cNvSpPr>
            <a:spLocks noChangeAspect="1"/>
          </p:cNvSpPr>
          <p:nvPr/>
        </p:nvSpPr>
        <p:spPr>
          <a:xfrm>
            <a:off x="8337376" y="50131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>
            <a:spLocks noChangeAspect="1"/>
          </p:cNvSpPr>
          <p:nvPr/>
        </p:nvSpPr>
        <p:spPr>
          <a:xfrm>
            <a:off x="8337376" y="50131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Месяц 1"/>
          <p:cNvSpPr/>
          <p:nvPr/>
        </p:nvSpPr>
        <p:spPr>
          <a:xfrm rot="16200000">
            <a:off x="272206" y="121393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0" name="Прям 1"/>
          <p:cNvSpPr/>
          <p:nvPr/>
        </p:nvSpPr>
        <p:spPr>
          <a:xfrm>
            <a:off x="2457110" y="1358736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Месяц 1"/>
          <p:cNvSpPr/>
          <p:nvPr/>
        </p:nvSpPr>
        <p:spPr>
          <a:xfrm rot="16200000">
            <a:off x="4365293" y="121393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5" name="Прям 1"/>
          <p:cNvSpPr/>
          <p:nvPr/>
        </p:nvSpPr>
        <p:spPr>
          <a:xfrm>
            <a:off x="5811268" y="1373540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Месяц 111"/>
          <p:cNvSpPr/>
          <p:nvPr/>
        </p:nvSpPr>
        <p:spPr>
          <a:xfrm rot="16200000">
            <a:off x="8193360" y="119586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8" name="Прям 1"/>
          <p:cNvSpPr/>
          <p:nvPr/>
        </p:nvSpPr>
        <p:spPr>
          <a:xfrm>
            <a:off x="9131035" y="1373540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 1"/>
          <p:cNvSpPr/>
          <p:nvPr/>
        </p:nvSpPr>
        <p:spPr>
          <a:xfrm>
            <a:off x="9143053" y="3338992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Месяц 1"/>
          <p:cNvSpPr/>
          <p:nvPr/>
        </p:nvSpPr>
        <p:spPr>
          <a:xfrm rot="16200000">
            <a:off x="8565347" y="315809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5" name="Месяц 1"/>
          <p:cNvSpPr/>
          <p:nvPr/>
        </p:nvSpPr>
        <p:spPr>
          <a:xfrm rot="16200000">
            <a:off x="6014259" y="315241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7" name="Прям 1"/>
          <p:cNvSpPr/>
          <p:nvPr/>
        </p:nvSpPr>
        <p:spPr>
          <a:xfrm>
            <a:off x="3493923" y="3356960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 1"/>
          <p:cNvSpPr/>
          <p:nvPr/>
        </p:nvSpPr>
        <p:spPr>
          <a:xfrm>
            <a:off x="2452617" y="3356992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Месяц 1"/>
          <p:cNvSpPr/>
          <p:nvPr/>
        </p:nvSpPr>
        <p:spPr>
          <a:xfrm rot="16200000">
            <a:off x="272205" y="315809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3" name="Месяц 1"/>
          <p:cNvSpPr/>
          <p:nvPr/>
        </p:nvSpPr>
        <p:spPr>
          <a:xfrm rot="16200000">
            <a:off x="1061753" y="510831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4" name="Прям 2"/>
          <p:cNvSpPr/>
          <p:nvPr/>
        </p:nvSpPr>
        <p:spPr>
          <a:xfrm>
            <a:off x="2518437" y="5271158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Месяц 22"/>
          <p:cNvSpPr/>
          <p:nvPr/>
        </p:nvSpPr>
        <p:spPr>
          <a:xfrm rot="16200000">
            <a:off x="4880991" y="511773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5" name="Прям 1"/>
          <p:cNvSpPr/>
          <p:nvPr/>
        </p:nvSpPr>
        <p:spPr>
          <a:xfrm>
            <a:off x="5817096" y="5280575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рям 1"/>
          <p:cNvSpPr/>
          <p:nvPr/>
        </p:nvSpPr>
        <p:spPr>
          <a:xfrm>
            <a:off x="6791774" y="5304765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Месяц 1"/>
          <p:cNvSpPr/>
          <p:nvPr/>
        </p:nvSpPr>
        <p:spPr>
          <a:xfrm rot="16200000">
            <a:off x="9338543" y="509131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1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66" grpId="0" animBg="1"/>
      <p:bldP spid="68" grpId="0" animBg="1"/>
      <p:bldP spid="65" grpId="0" animBg="1"/>
      <p:bldP spid="64" grpId="0" animBg="1"/>
      <p:bldP spid="12" grpId="0" animBg="1"/>
      <p:bldP spid="62" grpId="0" animBg="1"/>
      <p:bldP spid="10" grpId="0" animBg="1"/>
      <p:bldP spid="10" grpId="1" animBg="1"/>
      <p:bldP spid="139" grpId="0" animBg="1"/>
      <p:bldP spid="139" grpId="1" animBg="1"/>
      <p:bldP spid="142" grpId="0" animBg="1"/>
      <p:bldP spid="142" grpId="1" animBg="1"/>
      <p:bldP spid="148" grpId="0" animBg="1"/>
      <p:bldP spid="148" grpId="1" animBg="1"/>
      <p:bldP spid="149" grpId="0" animBg="1"/>
      <p:bldP spid="149" grpId="1" animBg="1"/>
      <p:bldP spid="151" grpId="0" animBg="1"/>
      <p:bldP spid="151" grpId="1" animBg="1"/>
      <p:bldP spid="18" grpId="0" animBg="1"/>
      <p:bldP spid="18" grpId="1" animBg="1"/>
      <p:bldP spid="160" grpId="0" animBg="1"/>
      <p:bldP spid="160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44" grpId="0" animBg="1"/>
      <p:bldP spid="144" grpId="1" animBg="1"/>
      <p:bldP spid="180" grpId="0" animBg="1"/>
      <p:bldP spid="180" grpId="1" animBg="1"/>
      <p:bldP spid="138" grpId="0" animBg="1"/>
      <p:bldP spid="138" grpId="1" animBg="1"/>
      <p:bldP spid="83" grpId="0" animBg="1"/>
      <p:bldP spid="83" grpId="1" animBg="1"/>
      <p:bldP spid="152" grpId="0" animBg="1"/>
      <p:bldP spid="152" grpId="1" animBg="1"/>
      <p:bldP spid="7" grpId="0" animBg="1"/>
      <p:bldP spid="7" grpId="1" animBg="1"/>
      <p:bldP spid="135" grpId="0" animBg="1"/>
      <p:bldP spid="135" grpId="1" animBg="1"/>
      <p:bldP spid="146" grpId="0" animBg="1"/>
      <p:bldP spid="146" grpId="1" animBg="1"/>
      <p:bldP spid="136" grpId="0" animBg="1"/>
      <p:bldP spid="136" grpId="1" animBg="1"/>
      <p:bldP spid="30" grpId="0" animBg="1"/>
      <p:bldP spid="30" grpId="1" animBg="1"/>
      <p:bldP spid="147" grpId="0" animBg="1"/>
      <p:bldP spid="147" grpId="1" animBg="1"/>
      <p:bldP spid="161" grpId="0" animBg="1"/>
      <p:bldP spid="161" grpId="1" animBg="1"/>
      <p:bldP spid="137" grpId="0" animBg="1"/>
      <p:bldP spid="137" grpId="1" animBg="1"/>
      <p:bldP spid="197" grpId="0" animBg="1"/>
      <p:bldP spid="197" grpId="1" animBg="1"/>
      <p:bldP spid="199" grpId="0" animBg="1"/>
      <p:bldP spid="199" grpId="1" animBg="1"/>
      <p:bldP spid="143" grpId="0" animBg="1"/>
      <p:bldP spid="143" grpId="1" animBg="1"/>
      <p:bldP spid="145" grpId="0" animBg="1"/>
      <p:bldP spid="150" grpId="0" animBg="1"/>
      <p:bldP spid="153" grpId="0" animBg="1"/>
      <p:bldP spid="165" grpId="0" animBg="1"/>
      <p:bldP spid="167" grpId="0" animBg="1"/>
      <p:bldP spid="168" grpId="0" animBg="1"/>
      <p:bldP spid="169" grpId="0" animBg="1"/>
      <p:bldP spid="172" grpId="0" animBg="1"/>
      <p:bldP spid="175" grpId="0" animBg="1"/>
      <p:bldP spid="177" grpId="0" animBg="1"/>
      <p:bldP spid="179" grpId="0" animBg="1"/>
      <p:bldP spid="181" grpId="0" animBg="1"/>
      <p:bldP spid="193" grpId="0" animBg="1"/>
      <p:bldP spid="194" grpId="0" animBg="1"/>
      <p:bldP spid="204" grpId="0" animBg="1"/>
      <p:bldP spid="205" grpId="0" animBg="1"/>
      <p:bldP spid="206" grpId="0" animBg="1"/>
      <p:bldP spid="2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Развернутая стрелка 69"/>
          <p:cNvSpPr/>
          <p:nvPr/>
        </p:nvSpPr>
        <p:spPr>
          <a:xfrm>
            <a:off x="6393160" y="4509120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368824" y="4941168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звернутая стрелка 68"/>
          <p:cNvSpPr/>
          <p:nvPr/>
        </p:nvSpPr>
        <p:spPr>
          <a:xfrm>
            <a:off x="3080792" y="4509120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Развернутая стрелка 65"/>
          <p:cNvSpPr/>
          <p:nvPr/>
        </p:nvSpPr>
        <p:spPr>
          <a:xfrm>
            <a:off x="4836403" y="2564904"/>
            <a:ext cx="1988805" cy="504056"/>
          </a:xfrm>
          <a:prstGeom prst="utur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Развернутая стрелка 67"/>
          <p:cNvSpPr/>
          <p:nvPr/>
        </p:nvSpPr>
        <p:spPr>
          <a:xfrm>
            <a:off x="1524035" y="2564904"/>
            <a:ext cx="1988805" cy="504056"/>
          </a:xfrm>
          <a:prstGeom prst="utur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Развернутая стрелка 64"/>
          <p:cNvSpPr/>
          <p:nvPr/>
        </p:nvSpPr>
        <p:spPr>
          <a:xfrm>
            <a:off x="6393160" y="620688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Развернутая стрелка 63"/>
          <p:cNvSpPr/>
          <p:nvPr/>
        </p:nvSpPr>
        <p:spPr>
          <a:xfrm>
            <a:off x="3080792" y="620688"/>
            <a:ext cx="1988805" cy="504056"/>
          </a:xfrm>
          <a:prstGeom prst="utur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456" y="1052736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7941288" y="2096896"/>
            <a:ext cx="72008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8824" y="1052736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81192" y="1052736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456" y="299695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68824" y="299695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681192" y="2996952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6456" y="4941168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81192" y="4941168"/>
            <a:ext cx="3168352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5400000">
            <a:off x="1137746" y="4041112"/>
            <a:ext cx="720080" cy="792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множение 89"/>
          <p:cNvSpPr/>
          <p:nvPr/>
        </p:nvSpPr>
        <p:spPr>
          <a:xfrm>
            <a:off x="109330" y="148472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множение 92"/>
          <p:cNvSpPr/>
          <p:nvPr/>
        </p:nvSpPr>
        <p:spPr>
          <a:xfrm>
            <a:off x="8399729" y="342900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множение 94"/>
          <p:cNvSpPr/>
          <p:nvPr/>
        </p:nvSpPr>
        <p:spPr>
          <a:xfrm>
            <a:off x="109330" y="342900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множение 97"/>
          <p:cNvSpPr/>
          <p:nvPr/>
        </p:nvSpPr>
        <p:spPr>
          <a:xfrm rot="5400000">
            <a:off x="1397238" y="137357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множение 100"/>
          <p:cNvSpPr/>
          <p:nvPr/>
        </p:nvSpPr>
        <p:spPr>
          <a:xfrm rot="5400000">
            <a:off x="7368467" y="331779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множение 103"/>
          <p:cNvSpPr/>
          <p:nvPr/>
        </p:nvSpPr>
        <p:spPr>
          <a:xfrm rot="5400000">
            <a:off x="4080506" y="522080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множение 106"/>
          <p:cNvSpPr>
            <a:spLocks noChangeAspect="1"/>
          </p:cNvSpPr>
          <p:nvPr/>
        </p:nvSpPr>
        <p:spPr>
          <a:xfrm>
            <a:off x="5904508" y="130480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множение 108"/>
          <p:cNvSpPr>
            <a:spLocks noChangeAspect="1"/>
          </p:cNvSpPr>
          <p:nvPr/>
        </p:nvSpPr>
        <p:spPr>
          <a:xfrm>
            <a:off x="5457056" y="332103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множение 109"/>
          <p:cNvSpPr>
            <a:spLocks noChangeAspect="1"/>
          </p:cNvSpPr>
          <p:nvPr/>
        </p:nvSpPr>
        <p:spPr>
          <a:xfrm>
            <a:off x="2072680" y="52292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множение 112"/>
          <p:cNvSpPr>
            <a:spLocks noChangeAspect="1"/>
          </p:cNvSpPr>
          <p:nvPr/>
        </p:nvSpPr>
        <p:spPr>
          <a:xfrm>
            <a:off x="2621027" y="130480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множение 113"/>
          <p:cNvSpPr>
            <a:spLocks noChangeAspect="1"/>
          </p:cNvSpPr>
          <p:nvPr/>
        </p:nvSpPr>
        <p:spPr>
          <a:xfrm>
            <a:off x="9245763" y="13407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Умножение 114"/>
          <p:cNvSpPr>
            <a:spLocks noChangeAspect="1"/>
          </p:cNvSpPr>
          <p:nvPr/>
        </p:nvSpPr>
        <p:spPr>
          <a:xfrm>
            <a:off x="9273480" y="328498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множение 116"/>
          <p:cNvSpPr>
            <a:spLocks noChangeAspect="1"/>
          </p:cNvSpPr>
          <p:nvPr/>
        </p:nvSpPr>
        <p:spPr>
          <a:xfrm>
            <a:off x="2088084" y="328498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множение 118"/>
          <p:cNvSpPr>
            <a:spLocks noChangeAspect="1"/>
          </p:cNvSpPr>
          <p:nvPr/>
        </p:nvSpPr>
        <p:spPr>
          <a:xfrm>
            <a:off x="6940337" y="526524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Умножение 119"/>
          <p:cNvSpPr/>
          <p:nvPr/>
        </p:nvSpPr>
        <p:spPr>
          <a:xfrm>
            <a:off x="3522407" y="119675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множение 124"/>
          <p:cNvSpPr/>
          <p:nvPr/>
        </p:nvSpPr>
        <p:spPr>
          <a:xfrm>
            <a:off x="7617296" y="512136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1568624" y="11608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>
            <a:off x="7545288" y="3105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>
            <a:spLocks noChangeAspect="1"/>
          </p:cNvSpPr>
          <p:nvPr/>
        </p:nvSpPr>
        <p:spPr>
          <a:xfrm>
            <a:off x="4257327" y="504927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>
            <a:spLocks noChangeAspect="1"/>
          </p:cNvSpPr>
          <p:nvPr/>
        </p:nvSpPr>
        <p:spPr>
          <a:xfrm>
            <a:off x="5484475" y="335699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>
            <a:off x="2072680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439662" y="11968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>
            <a:spLocks noChangeAspect="1"/>
          </p:cNvSpPr>
          <p:nvPr/>
        </p:nvSpPr>
        <p:spPr>
          <a:xfrm>
            <a:off x="7545288" y="50851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Умножение 165"/>
          <p:cNvSpPr>
            <a:spLocks noChangeAspect="1"/>
          </p:cNvSpPr>
          <p:nvPr/>
        </p:nvSpPr>
        <p:spPr>
          <a:xfrm>
            <a:off x="8697416" y="13407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>
            <a:off x="8697416" y="137680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Умножение 170"/>
          <p:cNvSpPr/>
          <p:nvPr/>
        </p:nvSpPr>
        <p:spPr>
          <a:xfrm rot="5400000">
            <a:off x="4848187" y="327910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Умножение 173"/>
          <p:cNvSpPr/>
          <p:nvPr/>
        </p:nvSpPr>
        <p:spPr>
          <a:xfrm>
            <a:off x="190320" y="508267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Умножение 175"/>
          <p:cNvSpPr>
            <a:spLocks noChangeAspect="1"/>
          </p:cNvSpPr>
          <p:nvPr/>
        </p:nvSpPr>
        <p:spPr>
          <a:xfrm>
            <a:off x="5904508" y="522662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>
            <a:spLocks noChangeAspect="1"/>
          </p:cNvSpPr>
          <p:nvPr/>
        </p:nvSpPr>
        <p:spPr>
          <a:xfrm>
            <a:off x="2100099" y="33210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>
            <a:off x="5025008" y="310505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127294" y="508526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Умножение 169"/>
          <p:cNvSpPr/>
          <p:nvPr/>
        </p:nvSpPr>
        <p:spPr>
          <a:xfrm>
            <a:off x="848544" y="1214880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>
            <a:spLocks noChangeAspect="1"/>
          </p:cNvSpPr>
          <p:nvPr/>
        </p:nvSpPr>
        <p:spPr>
          <a:xfrm>
            <a:off x="2028091" y="1340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>
            <a:spLocks noChangeAspect="1"/>
          </p:cNvSpPr>
          <p:nvPr/>
        </p:nvSpPr>
        <p:spPr>
          <a:xfrm>
            <a:off x="776536" y="11967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2028091" y="1340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Умножение 181"/>
          <p:cNvSpPr>
            <a:spLocks noChangeAspect="1"/>
          </p:cNvSpPr>
          <p:nvPr/>
        </p:nvSpPr>
        <p:spPr>
          <a:xfrm>
            <a:off x="5385048" y="130476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>
            <a:spLocks noChangeAspect="1"/>
          </p:cNvSpPr>
          <p:nvPr/>
        </p:nvSpPr>
        <p:spPr>
          <a:xfrm>
            <a:off x="5385048" y="134076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Умножение 183"/>
          <p:cNvSpPr/>
          <p:nvPr/>
        </p:nvSpPr>
        <p:spPr>
          <a:xfrm rot="5400000">
            <a:off x="7392875" y="1404379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>
            <a:spLocks noChangeAspect="1"/>
          </p:cNvSpPr>
          <p:nvPr/>
        </p:nvSpPr>
        <p:spPr>
          <a:xfrm>
            <a:off x="7569695" y="1124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>
            <a:spLocks noChangeAspect="1"/>
          </p:cNvSpPr>
          <p:nvPr/>
        </p:nvSpPr>
        <p:spPr>
          <a:xfrm>
            <a:off x="8004755" y="33210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Умножение 186"/>
          <p:cNvSpPr/>
          <p:nvPr/>
        </p:nvSpPr>
        <p:spPr>
          <a:xfrm>
            <a:off x="6825208" y="315908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6753200" y="314096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>
            <a:spLocks noChangeAspect="1"/>
          </p:cNvSpPr>
          <p:nvPr/>
        </p:nvSpPr>
        <p:spPr>
          <a:xfrm>
            <a:off x="8004755" y="332102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Умножение 187"/>
          <p:cNvSpPr/>
          <p:nvPr/>
        </p:nvSpPr>
        <p:spPr>
          <a:xfrm>
            <a:off x="5869970" y="341088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Умножение 191"/>
          <p:cNvSpPr>
            <a:spLocks noChangeAspect="1"/>
          </p:cNvSpPr>
          <p:nvPr/>
        </p:nvSpPr>
        <p:spPr>
          <a:xfrm>
            <a:off x="2592140" y="328492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Умножение 195"/>
          <p:cNvSpPr/>
          <p:nvPr/>
        </p:nvSpPr>
        <p:spPr>
          <a:xfrm rot="5400000">
            <a:off x="1397237" y="525084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Овал 196"/>
          <p:cNvSpPr>
            <a:spLocks noChangeAspect="1"/>
          </p:cNvSpPr>
          <p:nvPr/>
        </p:nvSpPr>
        <p:spPr>
          <a:xfrm>
            <a:off x="1568624" y="50131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Умножение 197"/>
          <p:cNvSpPr>
            <a:spLocks noChangeAspect="1"/>
          </p:cNvSpPr>
          <p:nvPr/>
        </p:nvSpPr>
        <p:spPr>
          <a:xfrm>
            <a:off x="5385048" y="522739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Овал 198"/>
          <p:cNvSpPr>
            <a:spLocks noChangeAspect="1"/>
          </p:cNvSpPr>
          <p:nvPr/>
        </p:nvSpPr>
        <p:spPr>
          <a:xfrm>
            <a:off x="5385048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Умножение 200"/>
          <p:cNvSpPr/>
          <p:nvPr/>
        </p:nvSpPr>
        <p:spPr>
          <a:xfrm>
            <a:off x="9182338" y="535335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128464" y="44624"/>
            <a:ext cx="972108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СКАЖУ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ПИРОГИ,  СТЕНА,  НАЗОВУ,  БУКЕТЫ,  ШАПКА,  НАЗОВИ,  НИТКА,  ПРИЧЕШУ.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0" name="Умножение 149"/>
          <p:cNvSpPr/>
          <p:nvPr/>
        </p:nvSpPr>
        <p:spPr>
          <a:xfrm rot="5400000">
            <a:off x="4704171" y="1353011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>
            <a:spLocks noChangeAspect="1"/>
          </p:cNvSpPr>
          <p:nvPr/>
        </p:nvSpPr>
        <p:spPr>
          <a:xfrm>
            <a:off x="4905399" y="112474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Умножение 152"/>
          <p:cNvSpPr/>
          <p:nvPr/>
        </p:nvSpPr>
        <p:spPr>
          <a:xfrm>
            <a:off x="8004755" y="1466768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>
            <a:spLocks noChangeAspect="1"/>
          </p:cNvSpPr>
          <p:nvPr/>
        </p:nvSpPr>
        <p:spPr>
          <a:xfrm>
            <a:off x="6753200" y="11967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>
            <a:spLocks noChangeAspect="1"/>
          </p:cNvSpPr>
          <p:nvPr/>
        </p:nvSpPr>
        <p:spPr>
          <a:xfrm>
            <a:off x="6752030" y="119675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Умножение 168"/>
          <p:cNvSpPr/>
          <p:nvPr/>
        </p:nvSpPr>
        <p:spPr>
          <a:xfrm>
            <a:off x="4294776" y="315901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>
            <a:spLocks noChangeAspect="1"/>
          </p:cNvSpPr>
          <p:nvPr/>
        </p:nvSpPr>
        <p:spPr>
          <a:xfrm>
            <a:off x="4231750" y="314096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Умножение 174"/>
          <p:cNvSpPr/>
          <p:nvPr/>
        </p:nvSpPr>
        <p:spPr>
          <a:xfrm rot="5400000">
            <a:off x="1391802" y="3316823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76"/>
          <p:cNvSpPr>
            <a:spLocks noChangeAspect="1"/>
          </p:cNvSpPr>
          <p:nvPr/>
        </p:nvSpPr>
        <p:spPr>
          <a:xfrm>
            <a:off x="1568624" y="306896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78"/>
          <p:cNvSpPr>
            <a:spLocks noChangeAspect="1"/>
          </p:cNvSpPr>
          <p:nvPr/>
        </p:nvSpPr>
        <p:spPr>
          <a:xfrm>
            <a:off x="776536" y="314104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>
            <a:spLocks noChangeAspect="1"/>
          </p:cNvSpPr>
          <p:nvPr/>
        </p:nvSpPr>
        <p:spPr>
          <a:xfrm>
            <a:off x="776536" y="314096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Умножение 180"/>
          <p:cNvSpPr>
            <a:spLocks noChangeAspect="1"/>
          </p:cNvSpPr>
          <p:nvPr/>
        </p:nvSpPr>
        <p:spPr>
          <a:xfrm>
            <a:off x="2648744" y="522920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Умножение 203"/>
          <p:cNvSpPr/>
          <p:nvPr/>
        </p:nvSpPr>
        <p:spPr>
          <a:xfrm>
            <a:off x="4717842" y="5373216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Овал 205"/>
          <p:cNvSpPr>
            <a:spLocks noChangeAspect="1"/>
          </p:cNvSpPr>
          <p:nvPr/>
        </p:nvSpPr>
        <p:spPr>
          <a:xfrm>
            <a:off x="3440832" y="50851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>
            <a:spLocks noChangeAspect="1"/>
          </p:cNvSpPr>
          <p:nvPr/>
        </p:nvSpPr>
        <p:spPr>
          <a:xfrm>
            <a:off x="3440832" y="50851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Умножение 206"/>
          <p:cNvSpPr/>
          <p:nvPr/>
        </p:nvSpPr>
        <p:spPr>
          <a:xfrm rot="5400000">
            <a:off x="8150024" y="525084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>
            <a:spLocks noChangeAspect="1"/>
          </p:cNvSpPr>
          <p:nvPr/>
        </p:nvSpPr>
        <p:spPr>
          <a:xfrm>
            <a:off x="8337376" y="50131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Овал 208"/>
          <p:cNvSpPr>
            <a:spLocks noChangeAspect="1"/>
          </p:cNvSpPr>
          <p:nvPr/>
        </p:nvSpPr>
        <p:spPr>
          <a:xfrm>
            <a:off x="8796843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>
            <a:spLocks noChangeAspect="1"/>
          </p:cNvSpPr>
          <p:nvPr/>
        </p:nvSpPr>
        <p:spPr>
          <a:xfrm>
            <a:off x="8796843" y="526524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Месяц 1"/>
          <p:cNvSpPr/>
          <p:nvPr/>
        </p:nvSpPr>
        <p:spPr>
          <a:xfrm rot="16200000">
            <a:off x="272206" y="121393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7" name="Прям 1"/>
          <p:cNvSpPr/>
          <p:nvPr/>
        </p:nvSpPr>
        <p:spPr>
          <a:xfrm>
            <a:off x="2481504" y="1370872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Месяц 128"/>
          <p:cNvSpPr/>
          <p:nvPr/>
        </p:nvSpPr>
        <p:spPr>
          <a:xfrm rot="16200000">
            <a:off x="4385495" y="121393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3" name="Прям 1"/>
          <p:cNvSpPr/>
          <p:nvPr/>
        </p:nvSpPr>
        <p:spPr>
          <a:xfrm>
            <a:off x="5801692" y="1364067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Месяц 1"/>
          <p:cNvSpPr/>
          <p:nvPr/>
        </p:nvSpPr>
        <p:spPr>
          <a:xfrm rot="16200000">
            <a:off x="8177285" y="120288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7" name="Прям 1"/>
          <p:cNvSpPr/>
          <p:nvPr/>
        </p:nvSpPr>
        <p:spPr>
          <a:xfrm>
            <a:off x="9133957" y="1394776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 1"/>
          <p:cNvSpPr/>
          <p:nvPr/>
        </p:nvSpPr>
        <p:spPr>
          <a:xfrm>
            <a:off x="9129464" y="3338888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Месяц 1"/>
          <p:cNvSpPr/>
          <p:nvPr/>
        </p:nvSpPr>
        <p:spPr>
          <a:xfrm rot="16200000">
            <a:off x="8556551" y="315809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3" name="Месяц 1"/>
          <p:cNvSpPr/>
          <p:nvPr/>
        </p:nvSpPr>
        <p:spPr>
          <a:xfrm rot="16200000">
            <a:off x="6032846" y="315241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5" name="Прям 3"/>
          <p:cNvSpPr/>
          <p:nvPr/>
        </p:nvSpPr>
        <p:spPr>
          <a:xfrm>
            <a:off x="3512840" y="3356936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 1"/>
          <p:cNvSpPr/>
          <p:nvPr/>
        </p:nvSpPr>
        <p:spPr>
          <a:xfrm>
            <a:off x="2509221" y="3356936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Месяц 1"/>
          <p:cNvSpPr/>
          <p:nvPr/>
        </p:nvSpPr>
        <p:spPr>
          <a:xfrm rot="16200000">
            <a:off x="272205" y="315241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3" name="Месяц 183"/>
          <p:cNvSpPr/>
          <p:nvPr/>
        </p:nvSpPr>
        <p:spPr>
          <a:xfrm rot="16200000">
            <a:off x="1060271" y="5147770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5" name="Прям 1"/>
          <p:cNvSpPr/>
          <p:nvPr/>
        </p:nvSpPr>
        <p:spPr>
          <a:xfrm>
            <a:off x="2529118" y="5288401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Месяц 1"/>
          <p:cNvSpPr/>
          <p:nvPr/>
        </p:nvSpPr>
        <p:spPr>
          <a:xfrm rot="16200000">
            <a:off x="4880991" y="5100839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1" name="Прям 1"/>
          <p:cNvSpPr/>
          <p:nvPr/>
        </p:nvSpPr>
        <p:spPr>
          <a:xfrm>
            <a:off x="5801692" y="5288401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 1"/>
          <p:cNvSpPr/>
          <p:nvPr/>
        </p:nvSpPr>
        <p:spPr>
          <a:xfrm>
            <a:off x="6791774" y="5315500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Месяц 1"/>
          <p:cNvSpPr/>
          <p:nvPr/>
        </p:nvSpPr>
        <p:spPr>
          <a:xfrm rot="16200000">
            <a:off x="9345214" y="508993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66" grpId="0" animBg="1"/>
      <p:bldP spid="68" grpId="0" animBg="1"/>
      <p:bldP spid="65" grpId="0" animBg="1"/>
      <p:bldP spid="64" grpId="0" animBg="1"/>
      <p:bldP spid="12" grpId="0" animBg="1"/>
      <p:bldP spid="62" grpId="0" animBg="1"/>
      <p:bldP spid="10" grpId="0" animBg="1"/>
      <p:bldP spid="10" grpId="1" animBg="1"/>
      <p:bldP spid="139" grpId="0" animBg="1"/>
      <p:bldP spid="139" grpId="1" animBg="1"/>
      <p:bldP spid="142" grpId="0" animBg="1"/>
      <p:bldP spid="142" grpId="1" animBg="1"/>
      <p:bldP spid="148" grpId="0" animBg="1"/>
      <p:bldP spid="148" grpId="1" animBg="1"/>
      <p:bldP spid="149" grpId="0" animBg="1"/>
      <p:bldP spid="149" grpId="1" animBg="1"/>
      <p:bldP spid="18" grpId="0" animBg="1"/>
      <p:bldP spid="18" grpId="1" animBg="1"/>
      <p:bldP spid="164" grpId="0" animBg="1"/>
      <p:bldP spid="164" grpId="1" animBg="1"/>
      <p:bldP spid="144" grpId="0" animBg="1"/>
      <p:bldP spid="144" grpId="1" animBg="1"/>
      <p:bldP spid="180" grpId="0" animBg="1"/>
      <p:bldP spid="180" grpId="1" animBg="1"/>
      <p:bldP spid="138" grpId="0" animBg="1"/>
      <p:bldP spid="138" grpId="1" animBg="1"/>
      <p:bldP spid="83" grpId="0" animBg="1"/>
      <p:bldP spid="83" grpId="1" animBg="1"/>
      <p:bldP spid="152" grpId="0" animBg="1"/>
      <p:bldP spid="152" grpId="1" animBg="1"/>
      <p:bldP spid="7" grpId="0" animBg="1"/>
      <p:bldP spid="7" grpId="1" animBg="1"/>
      <p:bldP spid="146" grpId="0" animBg="1"/>
      <p:bldP spid="146" grpId="1" animBg="1"/>
      <p:bldP spid="136" grpId="0" animBg="1"/>
      <p:bldP spid="136" grpId="1" animBg="1"/>
      <p:bldP spid="30" grpId="0" animBg="1"/>
      <p:bldP spid="30" grpId="1" animBg="1"/>
      <p:bldP spid="147" grpId="0" animBg="1"/>
      <p:bldP spid="147" grpId="1" animBg="1"/>
      <p:bldP spid="197" grpId="0" animBg="1"/>
      <p:bldP spid="197" grpId="1" animBg="1"/>
      <p:bldP spid="199" grpId="0" animBg="1"/>
      <p:bldP spid="199" grpId="1" animBg="1"/>
      <p:bldP spid="135" grpId="0" animBg="1"/>
      <p:bldP spid="135" grpId="1" animBg="1"/>
      <p:bldP spid="160" grpId="0" animBg="1"/>
      <p:bldP spid="160" grpId="1" animBg="1"/>
      <p:bldP spid="172" grpId="0" animBg="1"/>
      <p:bldP spid="172" grpId="1" animBg="1"/>
      <p:bldP spid="177" grpId="0" animBg="1"/>
      <p:bldP spid="177" grpId="1" animBg="1"/>
      <p:bldP spid="162" grpId="0" animBg="1"/>
      <p:bldP spid="162" grpId="1" animBg="1"/>
      <p:bldP spid="163" grpId="0" animBg="1"/>
      <p:bldP spid="163" grpId="1" animBg="1"/>
      <p:bldP spid="208" grpId="0" animBg="1"/>
      <p:bldP spid="208" grpId="1" animBg="1"/>
      <p:bldP spid="151" grpId="0" animBg="1"/>
      <p:bldP spid="151" grpId="1" animBg="1"/>
      <p:bldP spid="124" grpId="0" animBg="1"/>
      <p:bldP spid="127" grpId="0" animBg="1"/>
      <p:bldP spid="129" grpId="0" animBg="1"/>
      <p:bldP spid="133" grpId="0" animBg="1"/>
      <p:bldP spid="134" grpId="0" animBg="1"/>
      <p:bldP spid="137" grpId="0" animBg="1"/>
      <p:bldP spid="140" grpId="0" animBg="1"/>
      <p:bldP spid="141" grpId="0" animBg="1"/>
      <p:bldP spid="143" grpId="0" animBg="1"/>
      <p:bldP spid="145" grpId="0" animBg="1"/>
      <p:bldP spid="158" grpId="0" animBg="1"/>
      <p:bldP spid="161" grpId="0" animBg="1"/>
      <p:bldP spid="183" grpId="0" animBg="1"/>
      <p:bldP spid="185" grpId="0" animBg="1"/>
      <p:bldP spid="189" grpId="0" animBg="1"/>
      <p:bldP spid="191" grpId="0" animBg="1"/>
      <p:bldP spid="195" grpId="0" animBg="1"/>
      <p:bldP spid="2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020" y="1340768"/>
            <a:ext cx="143476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595" l="385" r="99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152" y="1484784"/>
            <a:ext cx="2477179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 descr="https://catherineasquithgallery.com/uploads/posts/2021-03/1614598134_27-p-grusha-na-belom-fone-3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4304">
            <a:off x="7294365" y="4092254"/>
            <a:ext cx="1089530" cy="13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Овал 65"/>
          <p:cNvSpPr>
            <a:spLocks noChangeAspect="1"/>
          </p:cNvSpPr>
          <p:nvPr/>
        </p:nvSpPr>
        <p:spPr>
          <a:xfrm>
            <a:off x="947971" y="90872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множение 66"/>
          <p:cNvSpPr/>
          <p:nvPr/>
        </p:nvSpPr>
        <p:spPr>
          <a:xfrm rot="5400000">
            <a:off x="264082" y="75630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>
            <a:spLocks noChangeAspect="1"/>
          </p:cNvSpPr>
          <p:nvPr/>
        </p:nvSpPr>
        <p:spPr>
          <a:xfrm>
            <a:off x="3295646" y="69269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множение 68"/>
          <p:cNvSpPr>
            <a:spLocks noChangeAspect="1"/>
          </p:cNvSpPr>
          <p:nvPr/>
        </p:nvSpPr>
        <p:spPr>
          <a:xfrm>
            <a:off x="1496616" y="83671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>
            <a:grpSpLocks noChangeAspect="1"/>
          </p:cNvGrpSpPr>
          <p:nvPr/>
        </p:nvGrpSpPr>
        <p:grpSpPr>
          <a:xfrm>
            <a:off x="920552" y="2564904"/>
            <a:ext cx="2940247" cy="1044000"/>
            <a:chOff x="281217" y="1556790"/>
            <a:chExt cx="4140081" cy="1470027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4" name="Овал 73"/>
          <p:cNvSpPr>
            <a:spLocks noChangeAspect="1"/>
          </p:cNvSpPr>
          <p:nvPr/>
        </p:nvSpPr>
        <p:spPr>
          <a:xfrm>
            <a:off x="3007614" y="2726903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440903" y="62068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>
            <a:off x="3296816" y="69277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множение 76"/>
          <p:cNvSpPr/>
          <p:nvPr/>
        </p:nvSpPr>
        <p:spPr>
          <a:xfrm>
            <a:off x="2576736" y="980728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множение 79"/>
          <p:cNvSpPr/>
          <p:nvPr/>
        </p:nvSpPr>
        <p:spPr>
          <a:xfrm rot="5400000">
            <a:off x="3936490" y="86951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>
            <a:spLocks noChangeAspect="1"/>
          </p:cNvSpPr>
          <p:nvPr/>
        </p:nvSpPr>
        <p:spPr>
          <a:xfrm>
            <a:off x="4113311" y="65678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1208584" y="296098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947971" y="90872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>
            <a:grpSpLocks noChangeAspect="1"/>
          </p:cNvGrpSpPr>
          <p:nvPr/>
        </p:nvGrpSpPr>
        <p:grpSpPr>
          <a:xfrm>
            <a:off x="6105128" y="2564904"/>
            <a:ext cx="2940247" cy="1044000"/>
            <a:chOff x="281217" y="1556790"/>
            <a:chExt cx="4140081" cy="1470027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5" name="Умножение 94"/>
          <p:cNvSpPr>
            <a:spLocks noChangeAspect="1"/>
          </p:cNvSpPr>
          <p:nvPr/>
        </p:nvSpPr>
        <p:spPr>
          <a:xfrm>
            <a:off x="6840612" y="836712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множение 95"/>
          <p:cNvSpPr/>
          <p:nvPr/>
        </p:nvSpPr>
        <p:spPr>
          <a:xfrm rot="5400000">
            <a:off x="5351073" y="90032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>
            <a:spLocks noChangeAspect="1"/>
          </p:cNvSpPr>
          <p:nvPr/>
        </p:nvSpPr>
        <p:spPr>
          <a:xfrm>
            <a:off x="5553471" y="65678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множение 99"/>
          <p:cNvSpPr>
            <a:spLocks noChangeAspect="1"/>
          </p:cNvSpPr>
          <p:nvPr/>
        </p:nvSpPr>
        <p:spPr>
          <a:xfrm>
            <a:off x="8706950" y="872760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>
            <a:spLocks noChangeAspect="1"/>
          </p:cNvSpPr>
          <p:nvPr/>
        </p:nvSpPr>
        <p:spPr>
          <a:xfrm>
            <a:off x="8724835" y="90872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множение 101"/>
          <p:cNvSpPr/>
          <p:nvPr/>
        </p:nvSpPr>
        <p:spPr>
          <a:xfrm>
            <a:off x="9182338" y="980664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>
            <a:spLocks noChangeAspect="1"/>
          </p:cNvSpPr>
          <p:nvPr/>
        </p:nvSpPr>
        <p:spPr>
          <a:xfrm>
            <a:off x="7904158" y="69269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>
            <a:spLocks noChangeAspect="1"/>
          </p:cNvSpPr>
          <p:nvPr/>
        </p:nvSpPr>
        <p:spPr>
          <a:xfrm>
            <a:off x="8192190" y="270892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>
            <a:spLocks noChangeAspect="1"/>
          </p:cNvSpPr>
          <p:nvPr/>
        </p:nvSpPr>
        <p:spPr>
          <a:xfrm>
            <a:off x="7905328" y="692696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51" b="95699" l="610" r="98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387" y="4492370"/>
            <a:ext cx="3124493" cy="8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Умножение 109"/>
          <p:cNvSpPr>
            <a:spLocks noChangeAspect="1"/>
          </p:cNvSpPr>
          <p:nvPr/>
        </p:nvSpPr>
        <p:spPr>
          <a:xfrm>
            <a:off x="1872060" y="393305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>
            <a:spLocks noChangeAspect="1"/>
          </p:cNvSpPr>
          <p:nvPr/>
        </p:nvSpPr>
        <p:spPr>
          <a:xfrm>
            <a:off x="1884075" y="396909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множение 116"/>
          <p:cNvSpPr>
            <a:spLocks noChangeAspect="1"/>
          </p:cNvSpPr>
          <p:nvPr/>
        </p:nvSpPr>
        <p:spPr>
          <a:xfrm>
            <a:off x="4032300" y="393305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9" name="Группа 118"/>
          <p:cNvGrpSpPr>
            <a:grpSpLocks noChangeAspect="1"/>
          </p:cNvGrpSpPr>
          <p:nvPr/>
        </p:nvGrpSpPr>
        <p:grpSpPr>
          <a:xfrm>
            <a:off x="920552" y="5481344"/>
            <a:ext cx="2940247" cy="1044000"/>
            <a:chOff x="281217" y="1556790"/>
            <a:chExt cx="4140081" cy="1470027"/>
          </a:xfrm>
        </p:grpSpPr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" name="Умножение 124"/>
          <p:cNvSpPr/>
          <p:nvPr/>
        </p:nvSpPr>
        <p:spPr>
          <a:xfrm>
            <a:off x="1208584" y="4077008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Умножение 125"/>
          <p:cNvSpPr/>
          <p:nvPr/>
        </p:nvSpPr>
        <p:spPr>
          <a:xfrm>
            <a:off x="2701618" y="4077008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>
            <a:spLocks noChangeAspect="1"/>
          </p:cNvSpPr>
          <p:nvPr/>
        </p:nvSpPr>
        <p:spPr>
          <a:xfrm>
            <a:off x="1063398" y="566132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>
            <a:spLocks noChangeAspect="1"/>
          </p:cNvSpPr>
          <p:nvPr/>
        </p:nvSpPr>
        <p:spPr>
          <a:xfrm>
            <a:off x="3152800" y="558924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>
            <a:spLocks noChangeAspect="1"/>
          </p:cNvSpPr>
          <p:nvPr/>
        </p:nvSpPr>
        <p:spPr>
          <a:xfrm>
            <a:off x="344488" y="37170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>
            <a:off x="3393231" y="37531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>
            <a:spLocks noChangeAspect="1"/>
          </p:cNvSpPr>
          <p:nvPr/>
        </p:nvSpPr>
        <p:spPr>
          <a:xfrm>
            <a:off x="3393231" y="3753128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>
            <a:spLocks noChangeAspect="1"/>
          </p:cNvSpPr>
          <p:nvPr/>
        </p:nvSpPr>
        <p:spPr>
          <a:xfrm>
            <a:off x="344488" y="37170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>
            <a:off x="6393160" y="396909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 noChangeAspect="1"/>
          </p:cNvSpPr>
          <p:nvPr/>
        </p:nvSpPr>
        <p:spPr>
          <a:xfrm>
            <a:off x="8548335" y="37170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Группа 134"/>
          <p:cNvGrpSpPr>
            <a:grpSpLocks noChangeAspect="1"/>
          </p:cNvGrpSpPr>
          <p:nvPr/>
        </p:nvGrpSpPr>
        <p:grpSpPr>
          <a:xfrm>
            <a:off x="6249144" y="5481344"/>
            <a:ext cx="2940247" cy="1044000"/>
            <a:chOff x="281217" y="1556790"/>
            <a:chExt cx="4140081" cy="1470027"/>
          </a:xfrm>
        </p:grpSpPr>
        <p:pic>
          <p:nvPicPr>
            <p:cNvPr id="136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9" name="Овал 138"/>
          <p:cNvSpPr>
            <a:spLocks noChangeAspect="1"/>
          </p:cNvSpPr>
          <p:nvPr/>
        </p:nvSpPr>
        <p:spPr>
          <a:xfrm>
            <a:off x="6575978" y="584134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>
            <a:spLocks noChangeAspect="1"/>
          </p:cNvSpPr>
          <p:nvPr/>
        </p:nvSpPr>
        <p:spPr>
          <a:xfrm>
            <a:off x="8325295" y="5643343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>
            <a:spLocks noChangeAspect="1"/>
          </p:cNvSpPr>
          <p:nvPr/>
        </p:nvSpPr>
        <p:spPr>
          <a:xfrm>
            <a:off x="8552230" y="371711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>
            <a:spLocks noChangeAspect="1"/>
          </p:cNvSpPr>
          <p:nvPr/>
        </p:nvSpPr>
        <p:spPr>
          <a:xfrm>
            <a:off x="6393160" y="396909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Умножение 142"/>
          <p:cNvSpPr/>
          <p:nvPr/>
        </p:nvSpPr>
        <p:spPr>
          <a:xfrm rot="5400000">
            <a:off x="6648387" y="3924658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Умножение 143"/>
          <p:cNvSpPr/>
          <p:nvPr/>
        </p:nvSpPr>
        <p:spPr>
          <a:xfrm>
            <a:off x="7829425" y="400500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Умножение 144"/>
          <p:cNvSpPr>
            <a:spLocks noChangeAspect="1"/>
          </p:cNvSpPr>
          <p:nvPr/>
        </p:nvSpPr>
        <p:spPr>
          <a:xfrm>
            <a:off x="5760492" y="3933056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>
            <a:spLocks noChangeAspect="1"/>
          </p:cNvSpPr>
          <p:nvPr/>
        </p:nvSpPr>
        <p:spPr>
          <a:xfrm>
            <a:off x="6825208" y="371703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Умножение 148"/>
          <p:cNvSpPr>
            <a:spLocks noChangeAspect="1"/>
          </p:cNvSpPr>
          <p:nvPr/>
        </p:nvSpPr>
        <p:spPr>
          <a:xfrm>
            <a:off x="9360892" y="386104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>
            <a:spLocks noChangeAspect="1"/>
          </p:cNvSpPr>
          <p:nvPr/>
        </p:nvSpPr>
        <p:spPr>
          <a:xfrm>
            <a:off x="9369012" y="389708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 1"/>
          <p:cNvSpPr/>
          <p:nvPr/>
        </p:nvSpPr>
        <p:spPr>
          <a:xfrm>
            <a:off x="1349688" y="890680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Месяц 1"/>
          <p:cNvSpPr/>
          <p:nvPr/>
        </p:nvSpPr>
        <p:spPr>
          <a:xfrm rot="16200000">
            <a:off x="2721026" y="70414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9" name="Месяц 108"/>
          <p:cNvSpPr/>
          <p:nvPr/>
        </p:nvSpPr>
        <p:spPr>
          <a:xfrm rot="16200000">
            <a:off x="6178306" y="74406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1" name="Месяц 110"/>
          <p:cNvSpPr/>
          <p:nvPr/>
        </p:nvSpPr>
        <p:spPr>
          <a:xfrm rot="16200000">
            <a:off x="6459574" y="276202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2" name="Месяц 1"/>
          <p:cNvSpPr/>
          <p:nvPr/>
        </p:nvSpPr>
        <p:spPr>
          <a:xfrm rot="16200000">
            <a:off x="9326628" y="71510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3" name="Прям 1"/>
          <p:cNvSpPr/>
          <p:nvPr/>
        </p:nvSpPr>
        <p:spPr>
          <a:xfrm>
            <a:off x="6746903" y="879839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Месяц 1"/>
          <p:cNvSpPr/>
          <p:nvPr/>
        </p:nvSpPr>
        <p:spPr>
          <a:xfrm rot="16200000">
            <a:off x="1371461" y="379544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4" name="Месяц 1"/>
          <p:cNvSpPr/>
          <p:nvPr/>
        </p:nvSpPr>
        <p:spPr>
          <a:xfrm rot="16200000">
            <a:off x="2853854" y="378760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1" name="Прям 1"/>
          <p:cNvSpPr/>
          <p:nvPr/>
        </p:nvSpPr>
        <p:spPr>
          <a:xfrm>
            <a:off x="3897270" y="4005032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 1"/>
          <p:cNvSpPr/>
          <p:nvPr/>
        </p:nvSpPr>
        <p:spPr>
          <a:xfrm>
            <a:off x="5631053" y="4005032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Месяц 1"/>
          <p:cNvSpPr/>
          <p:nvPr/>
        </p:nvSpPr>
        <p:spPr>
          <a:xfrm rot="16200000">
            <a:off x="7965926" y="3734211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37128" y="7144"/>
            <a:ext cx="9812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Назови картинку, определи в ней последовательность гласных звуков, правильно нажми на символы </a:t>
            </a:r>
            <a:r>
              <a:rPr lang="ru-RU" sz="1600" dirty="0" smtClean="0"/>
              <a:t>этих звуков.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066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5" grpId="1" animBg="1"/>
      <p:bldP spid="76" grpId="0" animBg="1"/>
      <p:bldP spid="76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97" grpId="0" animBg="1"/>
      <p:bldP spid="97" grpId="1" animBg="1"/>
      <p:bldP spid="101" grpId="0" animBg="1"/>
      <p:bldP spid="101" grpId="1" animBg="1"/>
      <p:bldP spid="105" grpId="0" animBg="1"/>
      <p:bldP spid="99" grpId="0" animBg="1"/>
      <p:bldP spid="99" grpId="1" animBg="1"/>
      <p:bldP spid="115" grpId="0" animBg="1"/>
      <p:bldP spid="115" grpId="1" animBg="1"/>
      <p:bldP spid="129" grpId="0" animBg="1"/>
      <p:bldP spid="130" grpId="0" animBg="1"/>
      <p:bldP spid="116" grpId="0" animBg="1"/>
      <p:bldP spid="116" grpId="1" animBg="1"/>
      <p:bldP spid="114" grpId="0" animBg="1"/>
      <p:bldP spid="114" grpId="1" animBg="1"/>
      <p:bldP spid="139" grpId="0" animBg="1"/>
      <p:bldP spid="140" grpId="0" animBg="1"/>
      <p:bldP spid="141" grpId="0" animBg="1"/>
      <p:bldP spid="141" grpId="1" animBg="1"/>
      <p:bldP spid="142" grpId="0" animBg="1"/>
      <p:bldP spid="142" grpId="1" animBg="1"/>
      <p:bldP spid="148" grpId="0" animBg="1"/>
      <p:bldP spid="148" grpId="1" animBg="1"/>
      <p:bldP spid="150" grpId="0" animBg="1"/>
      <p:bldP spid="150" grpId="1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23" grpId="0" animBg="1"/>
      <p:bldP spid="124" grpId="0" animBg="1"/>
      <p:bldP spid="151" grpId="0" animBg="1"/>
      <p:bldP spid="152" grpId="0" animBg="1"/>
      <p:bldP spid="1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2640" y="692696"/>
            <a:ext cx="1152640" cy="13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977" y="4102371"/>
            <a:ext cx="1866423" cy="9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43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2527" y="4077071"/>
            <a:ext cx="1754289" cy="98655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587" r="97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3200" y="908720"/>
            <a:ext cx="180685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Овал 54"/>
          <p:cNvSpPr>
            <a:spLocks noChangeAspect="1"/>
          </p:cNvSpPr>
          <p:nvPr/>
        </p:nvSpPr>
        <p:spPr>
          <a:xfrm>
            <a:off x="2504728" y="137281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1668051" y="281217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>
            <a:grpSpLocks noChangeAspect="1"/>
          </p:cNvGrpSpPr>
          <p:nvPr/>
        </p:nvGrpSpPr>
        <p:grpSpPr>
          <a:xfrm>
            <a:off x="920552" y="2024960"/>
            <a:ext cx="2940247" cy="1044000"/>
            <a:chOff x="281217" y="1556790"/>
            <a:chExt cx="4140081" cy="1470027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" name="Овал 60"/>
          <p:cNvSpPr>
            <a:spLocks noChangeAspect="1"/>
          </p:cNvSpPr>
          <p:nvPr/>
        </p:nvSpPr>
        <p:spPr>
          <a:xfrm>
            <a:off x="1208584" y="2384920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3008784" y="220494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2504728" y="152728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1668051" y="296744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множение 64"/>
          <p:cNvSpPr/>
          <p:nvPr/>
        </p:nvSpPr>
        <p:spPr>
          <a:xfrm rot="5400000">
            <a:off x="239675" y="272819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множение 65"/>
          <p:cNvSpPr/>
          <p:nvPr/>
        </p:nvSpPr>
        <p:spPr>
          <a:xfrm>
            <a:off x="3296816" y="353225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множение 66"/>
          <p:cNvSpPr>
            <a:spLocks noChangeAspect="1"/>
          </p:cNvSpPr>
          <p:nvPr/>
        </p:nvSpPr>
        <p:spPr>
          <a:xfrm>
            <a:off x="1079972" y="26064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>
            <a:spLocks noChangeAspect="1"/>
          </p:cNvSpPr>
          <p:nvPr/>
        </p:nvSpPr>
        <p:spPr>
          <a:xfrm>
            <a:off x="416496" y="8072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множение 70"/>
          <p:cNvSpPr/>
          <p:nvPr/>
        </p:nvSpPr>
        <p:spPr>
          <a:xfrm rot="5400000">
            <a:off x="3864482" y="221446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4041303" y="80720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/>
          <p:cNvGrpSpPr>
            <a:grpSpLocks noChangeAspect="1"/>
          </p:cNvGrpSpPr>
          <p:nvPr/>
        </p:nvGrpSpPr>
        <p:grpSpPr>
          <a:xfrm>
            <a:off x="6105128" y="2024960"/>
            <a:ext cx="2940247" cy="1044000"/>
            <a:chOff x="281217" y="1556790"/>
            <a:chExt cx="4140081" cy="1470027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4" name="Умножение 83"/>
          <p:cNvSpPr>
            <a:spLocks noChangeAspect="1"/>
          </p:cNvSpPr>
          <p:nvPr/>
        </p:nvSpPr>
        <p:spPr>
          <a:xfrm>
            <a:off x="6825208" y="22468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множение 84"/>
          <p:cNvSpPr/>
          <p:nvPr/>
        </p:nvSpPr>
        <p:spPr>
          <a:xfrm rot="5400000">
            <a:off x="5352243" y="329574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5529064" y="44624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множение 88"/>
          <p:cNvSpPr>
            <a:spLocks noChangeAspect="1"/>
          </p:cNvSpPr>
          <p:nvPr/>
        </p:nvSpPr>
        <p:spPr>
          <a:xfrm>
            <a:off x="7977336" y="332784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>
            <a:spLocks noChangeAspect="1"/>
          </p:cNvSpPr>
          <p:nvPr/>
        </p:nvSpPr>
        <p:spPr>
          <a:xfrm>
            <a:off x="8004755" y="368696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множение 90"/>
          <p:cNvSpPr/>
          <p:nvPr/>
        </p:nvSpPr>
        <p:spPr>
          <a:xfrm>
            <a:off x="9182338" y="404600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>
            <a:spLocks noChangeAspect="1"/>
          </p:cNvSpPr>
          <p:nvPr/>
        </p:nvSpPr>
        <p:spPr>
          <a:xfrm>
            <a:off x="8409384" y="1166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>
            <a:spLocks noChangeAspect="1"/>
          </p:cNvSpPr>
          <p:nvPr/>
        </p:nvSpPr>
        <p:spPr>
          <a:xfrm>
            <a:off x="8409384" y="116632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>
            <a:off x="8193360" y="220494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947971" y="3527273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множение 45"/>
          <p:cNvSpPr/>
          <p:nvPr/>
        </p:nvSpPr>
        <p:spPr>
          <a:xfrm rot="5400000">
            <a:off x="264082" y="3446803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3295646" y="3311265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множение 47"/>
          <p:cNvSpPr>
            <a:spLocks noChangeAspect="1"/>
          </p:cNvSpPr>
          <p:nvPr/>
        </p:nvSpPr>
        <p:spPr>
          <a:xfrm>
            <a:off x="1496616" y="346504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>
            <a:grpSpLocks noChangeAspect="1"/>
          </p:cNvGrpSpPr>
          <p:nvPr/>
        </p:nvGrpSpPr>
        <p:grpSpPr>
          <a:xfrm>
            <a:off x="920552" y="5193312"/>
            <a:ext cx="2940247" cy="1044000"/>
            <a:chOff x="281217" y="1556790"/>
            <a:chExt cx="4140081" cy="147002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" name="Овал 82"/>
          <p:cNvSpPr>
            <a:spLocks noChangeAspect="1"/>
          </p:cNvSpPr>
          <p:nvPr/>
        </p:nvSpPr>
        <p:spPr>
          <a:xfrm>
            <a:off x="3007614" y="5355311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>
            <a:spLocks noChangeAspect="1"/>
          </p:cNvSpPr>
          <p:nvPr/>
        </p:nvSpPr>
        <p:spPr>
          <a:xfrm>
            <a:off x="440903" y="3212976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>
            <a:spLocks noChangeAspect="1"/>
          </p:cNvSpPr>
          <p:nvPr/>
        </p:nvSpPr>
        <p:spPr>
          <a:xfrm>
            <a:off x="3296816" y="328506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множение 95"/>
          <p:cNvSpPr/>
          <p:nvPr/>
        </p:nvSpPr>
        <p:spPr>
          <a:xfrm>
            <a:off x="2576736" y="3599217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множение 98"/>
          <p:cNvSpPr/>
          <p:nvPr/>
        </p:nvSpPr>
        <p:spPr>
          <a:xfrm rot="5400000">
            <a:off x="3936490" y="3456722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4113311" y="324907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>
            <a:spLocks noChangeAspect="1"/>
          </p:cNvSpPr>
          <p:nvPr/>
        </p:nvSpPr>
        <p:spPr>
          <a:xfrm>
            <a:off x="1208584" y="5589392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>
            <a:spLocks noChangeAspect="1"/>
          </p:cNvSpPr>
          <p:nvPr/>
        </p:nvSpPr>
        <p:spPr>
          <a:xfrm>
            <a:off x="947971" y="350100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/>
          <p:cNvGrpSpPr>
            <a:grpSpLocks noChangeAspect="1"/>
          </p:cNvGrpSpPr>
          <p:nvPr/>
        </p:nvGrpSpPr>
        <p:grpSpPr>
          <a:xfrm>
            <a:off x="6105128" y="5121304"/>
            <a:ext cx="2940247" cy="1044000"/>
            <a:chOff x="281217" y="1556790"/>
            <a:chExt cx="4140081" cy="1470027"/>
          </a:xfrm>
        </p:grpSpPr>
        <p:pic>
          <p:nvPicPr>
            <p:cNvPr id="105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7" y="1556792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3" y="1556791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535" y="1556790"/>
              <a:ext cx="1401763" cy="147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0" name="Умножение 109"/>
          <p:cNvSpPr>
            <a:spLocks noChangeAspect="1"/>
          </p:cNvSpPr>
          <p:nvPr/>
        </p:nvSpPr>
        <p:spPr>
          <a:xfrm>
            <a:off x="6912620" y="3393040"/>
            <a:ext cx="344636" cy="35997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множение 110"/>
          <p:cNvSpPr/>
          <p:nvPr/>
        </p:nvSpPr>
        <p:spPr>
          <a:xfrm rot="5400000">
            <a:off x="5351073" y="3492610"/>
            <a:ext cx="761283" cy="4076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>
            <a:spLocks noChangeAspect="1"/>
          </p:cNvSpPr>
          <p:nvPr/>
        </p:nvSpPr>
        <p:spPr>
          <a:xfrm>
            <a:off x="5553471" y="3249072"/>
            <a:ext cx="407641" cy="82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множение 113"/>
          <p:cNvSpPr>
            <a:spLocks noChangeAspect="1"/>
          </p:cNvSpPr>
          <p:nvPr/>
        </p:nvSpPr>
        <p:spPr>
          <a:xfrm>
            <a:off x="8706950" y="3465048"/>
            <a:ext cx="344636" cy="3960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>
            <a:spLocks noChangeAspect="1"/>
          </p:cNvSpPr>
          <p:nvPr/>
        </p:nvSpPr>
        <p:spPr>
          <a:xfrm>
            <a:off x="8724835" y="3501008"/>
            <a:ext cx="332621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множение 115"/>
          <p:cNvSpPr/>
          <p:nvPr/>
        </p:nvSpPr>
        <p:spPr>
          <a:xfrm>
            <a:off x="9182338" y="3563105"/>
            <a:ext cx="595198" cy="144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>
            <a:spLocks noChangeAspect="1"/>
          </p:cNvSpPr>
          <p:nvPr/>
        </p:nvSpPr>
        <p:spPr>
          <a:xfrm>
            <a:off x="7904158" y="32849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>
            <a:spLocks noChangeAspect="1"/>
          </p:cNvSpPr>
          <p:nvPr/>
        </p:nvSpPr>
        <p:spPr>
          <a:xfrm>
            <a:off x="8192190" y="5265320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>
            <a:off x="7905328" y="3284984"/>
            <a:ext cx="72125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 1"/>
          <p:cNvSpPr/>
          <p:nvPr/>
        </p:nvSpPr>
        <p:spPr>
          <a:xfrm>
            <a:off x="920552" y="317450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Месяц 1"/>
          <p:cNvSpPr/>
          <p:nvPr/>
        </p:nvSpPr>
        <p:spPr>
          <a:xfrm rot="16200000">
            <a:off x="3453236" y="8824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6" name="Месяц 125"/>
          <p:cNvSpPr/>
          <p:nvPr/>
        </p:nvSpPr>
        <p:spPr>
          <a:xfrm rot="16200000">
            <a:off x="6158526" y="136325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7" name="Месяц 126"/>
          <p:cNvSpPr/>
          <p:nvPr/>
        </p:nvSpPr>
        <p:spPr>
          <a:xfrm rot="16200000">
            <a:off x="6462585" y="2228866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8" name="Прям 1"/>
          <p:cNvSpPr/>
          <p:nvPr/>
        </p:nvSpPr>
        <p:spPr>
          <a:xfrm>
            <a:off x="6729976" y="278656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Месяц 1"/>
          <p:cNvSpPr/>
          <p:nvPr/>
        </p:nvSpPr>
        <p:spPr>
          <a:xfrm rot="16200000">
            <a:off x="9347184" y="13364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0" name="Прям 1"/>
          <p:cNvSpPr/>
          <p:nvPr/>
        </p:nvSpPr>
        <p:spPr>
          <a:xfrm>
            <a:off x="1376990" y="3516145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Месяц 1"/>
          <p:cNvSpPr/>
          <p:nvPr/>
        </p:nvSpPr>
        <p:spPr>
          <a:xfrm rot="16200000">
            <a:off x="2739613" y="3320083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2" name="Месяц 131"/>
          <p:cNvSpPr/>
          <p:nvPr/>
        </p:nvSpPr>
        <p:spPr>
          <a:xfrm rot="16200000">
            <a:off x="6195997" y="3333822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3" name="Месяц 132"/>
          <p:cNvSpPr/>
          <p:nvPr/>
        </p:nvSpPr>
        <p:spPr>
          <a:xfrm rot="16200000">
            <a:off x="6462585" y="5318427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4" name="Прям 1"/>
          <p:cNvSpPr/>
          <p:nvPr/>
        </p:nvSpPr>
        <p:spPr>
          <a:xfrm>
            <a:off x="6773097" y="3428984"/>
            <a:ext cx="623682" cy="288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Месяц 1"/>
          <p:cNvSpPr/>
          <p:nvPr/>
        </p:nvSpPr>
        <p:spPr>
          <a:xfrm rot="16200000">
            <a:off x="9325713" y="3292324"/>
            <a:ext cx="288032" cy="61378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8" grpId="0" animBg="1"/>
      <p:bldP spid="68" grpId="1" animBg="1"/>
      <p:bldP spid="72" grpId="0" animBg="1"/>
      <p:bldP spid="72" grpId="1" animBg="1"/>
      <p:bldP spid="86" grpId="0" animBg="1"/>
      <p:bldP spid="86" grpId="1" animBg="1"/>
      <p:bldP spid="90" grpId="0" animBg="1"/>
      <p:bldP spid="90" grpId="1" animBg="1"/>
      <p:bldP spid="88" grpId="0" animBg="1"/>
      <p:bldP spid="88" grpId="1" animBg="1"/>
      <p:bldP spid="93" grpId="0" animBg="1"/>
      <p:bldP spid="83" grpId="0" animBg="1"/>
      <p:bldP spid="94" grpId="0" animBg="1"/>
      <p:bldP spid="94" grpId="1" animBg="1"/>
      <p:bldP spid="95" grpId="0" animBg="1"/>
      <p:bldP spid="95" grpId="1" animBg="1"/>
      <p:bldP spid="100" grpId="0" animBg="1"/>
      <p:bldP spid="100" grpId="1" animBg="1"/>
      <p:bldP spid="101" grpId="0" animBg="1"/>
      <p:bldP spid="102" grpId="0" animBg="1"/>
      <p:bldP spid="102" grpId="1" animBg="1"/>
      <p:bldP spid="112" grpId="0" animBg="1"/>
      <p:bldP spid="112" grpId="1" animBg="1"/>
      <p:bldP spid="115" grpId="0" animBg="1"/>
      <p:bldP spid="115" grpId="1" animBg="1"/>
      <p:bldP spid="119" grpId="0" animBg="1"/>
      <p:bldP spid="120" grpId="0" animBg="1"/>
      <p:bldP spid="120" grpId="1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Умножение 54"/>
          <p:cNvSpPr/>
          <p:nvPr/>
        </p:nvSpPr>
        <p:spPr>
          <a:xfrm>
            <a:off x="5764222" y="5373216"/>
            <a:ext cx="700946" cy="75942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множение 53"/>
          <p:cNvSpPr/>
          <p:nvPr/>
        </p:nvSpPr>
        <p:spPr>
          <a:xfrm>
            <a:off x="8769424" y="3933056"/>
            <a:ext cx="686940" cy="36004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множение 51"/>
          <p:cNvSpPr/>
          <p:nvPr/>
        </p:nvSpPr>
        <p:spPr>
          <a:xfrm>
            <a:off x="6247690" y="3825216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множение 50"/>
          <p:cNvSpPr/>
          <p:nvPr/>
        </p:nvSpPr>
        <p:spPr>
          <a:xfrm>
            <a:off x="2216696" y="386104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множение 49"/>
          <p:cNvSpPr/>
          <p:nvPr/>
        </p:nvSpPr>
        <p:spPr>
          <a:xfrm>
            <a:off x="8841432" y="227687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множение 48"/>
          <p:cNvSpPr/>
          <p:nvPr/>
        </p:nvSpPr>
        <p:spPr>
          <a:xfrm>
            <a:off x="6324583" y="2529072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множение 55"/>
          <p:cNvSpPr/>
          <p:nvPr/>
        </p:nvSpPr>
        <p:spPr>
          <a:xfrm>
            <a:off x="3709730" y="231304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множение 47"/>
          <p:cNvSpPr/>
          <p:nvPr/>
        </p:nvSpPr>
        <p:spPr>
          <a:xfrm>
            <a:off x="6446034" y="656864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множение 46"/>
          <p:cNvSpPr/>
          <p:nvPr/>
        </p:nvSpPr>
        <p:spPr>
          <a:xfrm>
            <a:off x="3687752" y="620688"/>
            <a:ext cx="595198" cy="683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52159" y="518814"/>
            <a:ext cx="1518577" cy="1470025"/>
            <a:chOff x="323528" y="260648"/>
            <a:chExt cx="1401763" cy="14700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736377" y="665076"/>
              <a:ext cx="564923" cy="61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2159" y="2132856"/>
            <a:ext cx="1518577" cy="1326009"/>
            <a:chOff x="1835696" y="260648"/>
            <a:chExt cx="1401763" cy="14700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60648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2089390" y="479953"/>
              <a:ext cx="895035" cy="10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59" y="3564973"/>
            <a:ext cx="1518577" cy="133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52159" y="5013176"/>
            <a:ext cx="1518577" cy="1470025"/>
            <a:chOff x="2195736" y="4797152"/>
            <a:chExt cx="1401763" cy="14700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385" y="4899025"/>
              <a:ext cx="652463" cy="12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797152"/>
              <a:ext cx="1401763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7464" y="595777"/>
            <a:ext cx="1384851" cy="12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504" y="680252"/>
            <a:ext cx="1237694" cy="10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5543" y="653621"/>
            <a:ext cx="1344067" cy="110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6556" y="819613"/>
            <a:ext cx="1146988" cy="100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583" y="688578"/>
            <a:ext cx="778442" cy="10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9908" y="653621"/>
            <a:ext cx="889661" cy="111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87464" y="518815"/>
            <a:ext cx="7862263" cy="147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79158" y="2132856"/>
            <a:ext cx="7878875" cy="1326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744" y="2425231"/>
            <a:ext cx="1374114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6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824" y="2196773"/>
            <a:ext cx="1024663" cy="113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2196773"/>
            <a:ext cx="767428" cy="123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5128" y="2206560"/>
            <a:ext cx="1044905" cy="115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5526" y="2642510"/>
            <a:ext cx="1085184" cy="4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4486" y="2355495"/>
            <a:ext cx="1171042" cy="90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879158" y="3564973"/>
            <a:ext cx="7878875" cy="1337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46" t="5632" r="19233" b="6403"/>
          <a:stretch/>
        </p:blipFill>
        <p:spPr bwMode="auto">
          <a:xfrm>
            <a:off x="2137565" y="3664129"/>
            <a:ext cx="794031" cy="120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583" y="3789040"/>
            <a:ext cx="1407369" cy="98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6758" y="3672899"/>
            <a:ext cx="1081837" cy="119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65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770" y="3861048"/>
            <a:ext cx="1268630" cy="82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3400" y="3717032"/>
            <a:ext cx="117104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6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5248" y="3717032"/>
            <a:ext cx="1349040" cy="10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1879158" y="5037804"/>
            <a:ext cx="7878875" cy="147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2500" y="5131957"/>
            <a:ext cx="1070902" cy="134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 rotWithShape="1"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31" b="969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6968" y="5340917"/>
            <a:ext cx="1789596" cy="9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 rotWithShape="1"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725" b="98551" l="0" r="99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6476" y="5131957"/>
            <a:ext cx="1479587" cy="131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 rotWithShape="1"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1384" y="5317989"/>
            <a:ext cx="1125934" cy="9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847" y="5468044"/>
            <a:ext cx="127453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зад 57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94472" y="44624"/>
            <a:ext cx="95170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- Назови и нажми на те картинки, </a:t>
            </a:r>
            <a:r>
              <a:rPr lang="ru-RU" sz="1700" dirty="0"/>
              <a:t>в которых имеется изображённый </a:t>
            </a:r>
            <a:r>
              <a:rPr lang="ru-RU" sz="1700" dirty="0" smtClean="0"/>
              <a:t>слева символ.</a:t>
            </a:r>
            <a:endParaRPr lang="ru-RU" sz="1700" dirty="0"/>
          </a:p>
        </p:txBody>
      </p:sp>
      <p:sp>
        <p:nvSpPr>
          <p:cNvPr id="60" name="Месяц 1"/>
          <p:cNvSpPr/>
          <p:nvPr/>
        </p:nvSpPr>
        <p:spPr>
          <a:xfrm rot="16200000">
            <a:off x="826538" y="3704270"/>
            <a:ext cx="370533" cy="1055457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5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5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5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5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1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Эским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53" b="982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3" y="637330"/>
            <a:ext cx="1582316" cy="158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Эклер" descr="https://cdn.pixabay.com/photo/2018/03/08/22/24/eclairs-3210065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13" y="502938"/>
            <a:ext cx="2585359" cy="11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Экскавато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41" l="9048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2" y="2343589"/>
            <a:ext cx="2364407" cy="17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88504" y="4664063"/>
            <a:ext cx="1631816" cy="1789273"/>
            <a:chOff x="272480" y="2996952"/>
            <a:chExt cx="1631816" cy="1789273"/>
          </a:xfrm>
        </p:grpSpPr>
        <p:pic>
          <p:nvPicPr>
            <p:cNvPr id="1032" name="Picture 8" descr="https://catherineasquithgallery.com/uploads/posts/2021-03/1614548557_85-p-kompyuter-na-belom-fone-94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48" y="3454710"/>
              <a:ext cx="1437048" cy="133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272480" y="2996952"/>
              <a:ext cx="648072" cy="936104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3" name="Этажерка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4" b="96689" l="27815" r="71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2" t="3808" r="27318" b="2814"/>
          <a:stretch/>
        </p:blipFill>
        <p:spPr bwMode="auto">
          <a:xfrm>
            <a:off x="6321152" y="3703616"/>
            <a:ext cx="1008113" cy="213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Электичка" descr="https://obraz.volgograd.ru/folder_5/folder_1/folder_3/folder_2/folder_8/folder_1/folder_3/informatsiya-dlya-roditeley/dorozhnaya-bezopasnost/downloads/%D0%96.%D0%B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74" y="2085930"/>
            <a:ext cx="2623816" cy="16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Очки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444" b="71806" l="0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26" b="26887"/>
          <a:stretch/>
        </p:blipFill>
        <p:spPr bwMode="auto">
          <a:xfrm>
            <a:off x="3263172" y="5183272"/>
            <a:ext cx="2531231" cy="117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Веник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80" b="96875" l="9896" r="93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27" y="2718310"/>
            <a:ext cx="1701438" cy="170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Диван" descr="https://cdn.pixabay.com/photo/2013/07/12/13/58/settee-147701_128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15" y="718287"/>
            <a:ext cx="2395241" cy="15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Кувшин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5" b="98185" l="16056" r="911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6" r="8216"/>
          <a:stretch/>
        </p:blipFill>
        <p:spPr bwMode="auto">
          <a:xfrm>
            <a:off x="8030368" y="4740411"/>
            <a:ext cx="1313004" cy="148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6508" y="44623"/>
            <a:ext cx="95170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- Назови и нажми на те картинки, </a:t>
            </a:r>
            <a:r>
              <a:rPr lang="ru-RU" sz="1700" dirty="0" smtClean="0"/>
              <a:t>которые начинаются на звук </a:t>
            </a:r>
            <a:r>
              <a:rPr lang="ru-RU" sz="1700" b="1" dirty="0" smtClean="0"/>
              <a:t>Э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19" name="Picture 1" descr="https://protectivegroup.com.au/wp-content/uploads/2018/09/Student-welfare-services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0"/>
          <a:stretch/>
        </p:blipFill>
        <p:spPr bwMode="auto">
          <a:xfrm>
            <a:off x="929795" y="1159235"/>
            <a:ext cx="1190525" cy="6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Умножение 1"/>
          <p:cNvSpPr/>
          <p:nvPr/>
        </p:nvSpPr>
        <p:spPr>
          <a:xfrm>
            <a:off x="4405674" y="709294"/>
            <a:ext cx="1160091" cy="1103746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1" descr="https://protectivegroup.com.au/wp-content/uploads/2018/09/Student-welfare-services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0"/>
          <a:stretch/>
        </p:blipFill>
        <p:spPr bwMode="auto">
          <a:xfrm>
            <a:off x="7796276" y="953777"/>
            <a:ext cx="1190525" cy="6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" descr="https://protectivegroup.com.au/wp-content/uploads/2018/09/Student-welfare-services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0"/>
          <a:stretch/>
        </p:blipFill>
        <p:spPr bwMode="auto">
          <a:xfrm>
            <a:off x="1420796" y="3229303"/>
            <a:ext cx="1190525" cy="6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" descr="https://protectivegroup.com.au/wp-content/uploads/2018/09/Student-welfare-services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0"/>
          <a:stretch/>
        </p:blipFill>
        <p:spPr bwMode="auto">
          <a:xfrm>
            <a:off x="7866905" y="2780928"/>
            <a:ext cx="1190525" cy="6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https://protectivegroup.com.au/wp-content/uploads/2018/09/Student-welfare-services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0"/>
          <a:stretch/>
        </p:blipFill>
        <p:spPr bwMode="auto">
          <a:xfrm>
            <a:off x="6229945" y="4387750"/>
            <a:ext cx="1190525" cy="6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" descr="https://protectivegroup.com.au/wp-content/uploads/2018/09/Student-welfare-services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0"/>
          <a:stretch/>
        </p:blipFill>
        <p:spPr bwMode="auto">
          <a:xfrm>
            <a:off x="798074" y="5449275"/>
            <a:ext cx="1190525" cy="6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Умножение 1"/>
          <p:cNvSpPr/>
          <p:nvPr/>
        </p:nvSpPr>
        <p:spPr>
          <a:xfrm>
            <a:off x="4171238" y="2930115"/>
            <a:ext cx="1160091" cy="1103746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множение 1"/>
          <p:cNvSpPr/>
          <p:nvPr/>
        </p:nvSpPr>
        <p:spPr>
          <a:xfrm>
            <a:off x="3747415" y="5132115"/>
            <a:ext cx="1160091" cy="1103746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множение 1"/>
          <p:cNvSpPr/>
          <p:nvPr/>
        </p:nvSpPr>
        <p:spPr>
          <a:xfrm>
            <a:off x="8045338" y="4967273"/>
            <a:ext cx="1160091" cy="1103746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38" grpId="0" animBg="1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6825208" y="5648474"/>
            <a:ext cx="2864768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множение 90"/>
          <p:cNvSpPr/>
          <p:nvPr/>
        </p:nvSpPr>
        <p:spPr>
          <a:xfrm>
            <a:off x="7257256" y="5805264"/>
            <a:ext cx="813718" cy="529611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24809" y="5625074"/>
            <a:ext cx="33843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множение 88"/>
          <p:cNvSpPr/>
          <p:nvPr/>
        </p:nvSpPr>
        <p:spPr>
          <a:xfrm>
            <a:off x="5091915" y="5720482"/>
            <a:ext cx="1202710" cy="94887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93160" y="764704"/>
            <a:ext cx="33843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множение 83"/>
          <p:cNvSpPr/>
          <p:nvPr/>
        </p:nvSpPr>
        <p:spPr>
          <a:xfrm>
            <a:off x="8430810" y="895946"/>
            <a:ext cx="1202710" cy="94887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2008" y="5661248"/>
            <a:ext cx="3008784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768752" y="3429000"/>
            <a:ext cx="3008784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08784" y="3212976"/>
            <a:ext cx="33843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0362" y="3212976"/>
            <a:ext cx="254838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68352" y="1111970"/>
            <a:ext cx="3008784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008" y="1111970"/>
            <a:ext cx="2864768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множение 44"/>
          <p:cNvSpPr/>
          <p:nvPr/>
        </p:nvSpPr>
        <p:spPr>
          <a:xfrm>
            <a:off x="1280592" y="3344218"/>
            <a:ext cx="1202710" cy="94887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множение 23"/>
          <p:cNvSpPr/>
          <p:nvPr/>
        </p:nvSpPr>
        <p:spPr>
          <a:xfrm>
            <a:off x="4448946" y="1484784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043284" y="57398"/>
            <a:ext cx="676724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013296" y="2420888"/>
            <a:ext cx="742319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ОЭ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Группа 4"/>
          <p:cNvGrpSpPr/>
          <p:nvPr/>
        </p:nvGrpSpPr>
        <p:grpSpPr>
          <a:xfrm>
            <a:off x="390878" y="3237347"/>
            <a:ext cx="2037775" cy="1060450"/>
            <a:chOff x="390878" y="3237347"/>
            <a:chExt cx="2037775" cy="1060450"/>
          </a:xfrm>
        </p:grpSpPr>
        <p:sp>
          <p:nvSpPr>
            <p:cNvPr id="34" name="Овал 33"/>
            <p:cNvSpPr/>
            <p:nvPr/>
          </p:nvSpPr>
          <p:spPr>
            <a:xfrm>
              <a:off x="390878" y="3534733"/>
              <a:ext cx="576063" cy="561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53" y="3237347"/>
              <a:ext cx="1054100" cy="106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зад 46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905787" y="4797152"/>
            <a:ext cx="801823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0" y="2132856"/>
            <a:ext cx="9906000" cy="0"/>
          </a:xfrm>
          <a:prstGeom prst="line">
            <a:avLst/>
          </a:pr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-15552" y="4581128"/>
            <a:ext cx="9906000" cy="0"/>
          </a:xfrm>
          <a:prstGeom prst="line">
            <a:avLst/>
          </a:pr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6456" y="57398"/>
            <a:ext cx="8634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Я тебе буду называть звуки, внимательно слушай и правильно выбери и нажми карточку </a:t>
            </a:r>
          </a:p>
          <a:p>
            <a:r>
              <a:rPr lang="ru-RU" sz="1600" dirty="0" smtClean="0"/>
              <a:t>      с символами этих звуков.</a:t>
            </a:r>
          </a:p>
          <a:p>
            <a:r>
              <a:rPr lang="ru-RU" sz="1600" dirty="0" smtClean="0"/>
              <a:t>- Нажми, где </a:t>
            </a:r>
            <a:r>
              <a:rPr lang="ru-RU" sz="1600" dirty="0" smtClean="0"/>
              <a:t>ЭУ? </a:t>
            </a:r>
            <a:r>
              <a:rPr lang="ru-RU" sz="1600" dirty="0" smtClean="0"/>
              <a:t>и т.д.</a:t>
            </a:r>
            <a:endParaRPr lang="ru-RU" sz="16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654841" y="703729"/>
            <a:ext cx="1944167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8"/>
          <p:cNvGrpSpPr/>
          <p:nvPr/>
        </p:nvGrpSpPr>
        <p:grpSpPr>
          <a:xfrm>
            <a:off x="3526891" y="5733256"/>
            <a:ext cx="2650245" cy="1008112"/>
            <a:chOff x="3670907" y="5733256"/>
            <a:chExt cx="2650245" cy="1008112"/>
          </a:xfrm>
        </p:grpSpPr>
        <p:sp>
          <p:nvSpPr>
            <p:cNvPr id="81" name="Месяц 1"/>
            <p:cNvSpPr/>
            <p:nvPr/>
          </p:nvSpPr>
          <p:spPr>
            <a:xfrm rot="16200000">
              <a:off x="4133885" y="5633440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396" y="5733256"/>
              <a:ext cx="1014756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1"/>
          <p:cNvGrpSpPr/>
          <p:nvPr/>
        </p:nvGrpSpPr>
        <p:grpSpPr>
          <a:xfrm>
            <a:off x="560512" y="1241082"/>
            <a:ext cx="1955034" cy="531734"/>
            <a:chOff x="560512" y="1241082"/>
            <a:chExt cx="1955034" cy="531734"/>
          </a:xfrm>
        </p:grpSpPr>
        <p:sp>
          <p:nvSpPr>
            <p:cNvPr id="23" name="Овал 22"/>
            <p:cNvSpPr/>
            <p:nvPr/>
          </p:nvSpPr>
          <p:spPr>
            <a:xfrm>
              <a:off x="2000672" y="1241082"/>
              <a:ext cx="514874" cy="5317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560512" y="1295508"/>
              <a:ext cx="886049" cy="47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2"/>
          <p:cNvGrpSpPr/>
          <p:nvPr/>
        </p:nvGrpSpPr>
        <p:grpSpPr>
          <a:xfrm>
            <a:off x="3540942" y="1268760"/>
            <a:ext cx="1972483" cy="549316"/>
            <a:chOff x="3540942" y="1268760"/>
            <a:chExt cx="1972483" cy="549316"/>
          </a:xfrm>
        </p:grpSpPr>
        <p:sp>
          <p:nvSpPr>
            <p:cNvPr id="13" name="Овал 12"/>
            <p:cNvSpPr/>
            <p:nvPr/>
          </p:nvSpPr>
          <p:spPr>
            <a:xfrm>
              <a:off x="3540942" y="1268760"/>
              <a:ext cx="547962" cy="532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4627376" y="1340768"/>
              <a:ext cx="886049" cy="47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3"/>
          <p:cNvGrpSpPr/>
          <p:nvPr/>
        </p:nvGrpSpPr>
        <p:grpSpPr>
          <a:xfrm>
            <a:off x="6899415" y="836712"/>
            <a:ext cx="2662097" cy="1008112"/>
            <a:chOff x="6899415" y="836712"/>
            <a:chExt cx="2662097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756" y="836712"/>
              <a:ext cx="1014756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6899415" y="1124744"/>
              <a:ext cx="1077921" cy="580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4"/>
          <p:cNvGrpSpPr/>
          <p:nvPr/>
        </p:nvGrpSpPr>
        <p:grpSpPr>
          <a:xfrm>
            <a:off x="3540942" y="3267096"/>
            <a:ext cx="2081426" cy="1026000"/>
            <a:chOff x="3540942" y="3267096"/>
            <a:chExt cx="2081426" cy="1026000"/>
          </a:xfrm>
        </p:grpSpPr>
        <p:sp>
          <p:nvSpPr>
            <p:cNvPr id="61" name="Овал 60"/>
            <p:cNvSpPr>
              <a:spLocks noChangeAspect="1"/>
            </p:cNvSpPr>
            <p:nvPr/>
          </p:nvSpPr>
          <p:spPr>
            <a:xfrm>
              <a:off x="3540942" y="3267096"/>
              <a:ext cx="505120" cy="102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4672744" y="3618556"/>
              <a:ext cx="949624" cy="511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Умножение 64"/>
          <p:cNvSpPr/>
          <p:nvPr/>
        </p:nvSpPr>
        <p:spPr>
          <a:xfrm>
            <a:off x="7102586" y="3645024"/>
            <a:ext cx="370694" cy="38663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6"/>
          <p:cNvGrpSpPr/>
          <p:nvPr/>
        </p:nvGrpSpPr>
        <p:grpSpPr>
          <a:xfrm>
            <a:off x="7069333" y="3544272"/>
            <a:ext cx="2204147" cy="532800"/>
            <a:chOff x="6997326" y="3573016"/>
            <a:chExt cx="2204147" cy="532800"/>
          </a:xfrm>
        </p:grpSpPr>
        <p:sp>
          <p:nvSpPr>
            <p:cNvPr id="29" name="Овал 28"/>
            <p:cNvSpPr/>
            <p:nvPr/>
          </p:nvSpPr>
          <p:spPr>
            <a:xfrm>
              <a:off x="6997326" y="3573016"/>
              <a:ext cx="547962" cy="532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Месяц 1"/>
            <p:cNvSpPr/>
            <p:nvPr/>
          </p:nvSpPr>
          <p:spPr>
            <a:xfrm rot="16200000">
              <a:off x="8367961" y="3191171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07327" y="5832012"/>
            <a:ext cx="2241417" cy="477308"/>
            <a:chOff x="274129" y="5832012"/>
            <a:chExt cx="2241417" cy="477308"/>
          </a:xfrm>
        </p:grpSpPr>
        <p:sp>
          <p:nvSpPr>
            <p:cNvPr id="74" name="Прям 1"/>
            <p:cNvSpPr/>
            <p:nvPr/>
          </p:nvSpPr>
          <p:spPr>
            <a:xfrm>
              <a:off x="1589762" y="5913430"/>
              <a:ext cx="925784" cy="32388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274129" y="5832012"/>
              <a:ext cx="886049" cy="47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7224669" y="5777586"/>
            <a:ext cx="2275653" cy="557486"/>
            <a:chOff x="7224669" y="5777586"/>
            <a:chExt cx="2275653" cy="557486"/>
          </a:xfrm>
        </p:grpSpPr>
        <p:sp>
          <p:nvSpPr>
            <p:cNvPr id="59" name="Овал 58"/>
            <p:cNvSpPr/>
            <p:nvPr/>
          </p:nvSpPr>
          <p:spPr>
            <a:xfrm>
              <a:off x="8985448" y="5777586"/>
              <a:ext cx="514874" cy="5317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7224669" y="5857764"/>
              <a:ext cx="886049" cy="47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53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681192" y="980728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множение 73"/>
          <p:cNvSpPr/>
          <p:nvPr/>
        </p:nvSpPr>
        <p:spPr>
          <a:xfrm>
            <a:off x="7518279" y="1433319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456" y="980728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68824" y="3212976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81192" y="3212976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6456" y="5445224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368824" y="5445224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681192" y="5445224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6456" y="3212976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68824" y="980728"/>
            <a:ext cx="3168352" cy="108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24471" y="188640"/>
            <a:ext cx="1009122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ОЭА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42413" y="2420888"/>
            <a:ext cx="1103187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ЭЫИ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2204864"/>
            <a:ext cx="9906000" cy="0"/>
          </a:xfrm>
          <a:prstGeom prst="line">
            <a:avLst/>
          </a:pr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-15552" y="4437112"/>
            <a:ext cx="9906000" cy="0"/>
          </a:xfrm>
          <a:prstGeom prst="line">
            <a:avLst/>
          </a:pr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8801947" y="4653136"/>
            <a:ext cx="984117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УОЭ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9273528" y="6597352"/>
            <a:ext cx="432000" cy="2062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зад 60">
            <a:hlinkClick r:id="" action="ppaction://hlinkshowjump?jump=previousslide" highlightClick="1"/>
          </p:cNvPr>
          <p:cNvSpPr/>
          <p:nvPr/>
        </p:nvSpPr>
        <p:spPr>
          <a:xfrm>
            <a:off x="8625456" y="6597352"/>
            <a:ext cx="432000" cy="206289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множение 86"/>
          <p:cNvSpPr/>
          <p:nvPr/>
        </p:nvSpPr>
        <p:spPr>
          <a:xfrm>
            <a:off x="1129972" y="146282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множение 90"/>
          <p:cNvSpPr/>
          <p:nvPr/>
        </p:nvSpPr>
        <p:spPr>
          <a:xfrm>
            <a:off x="827892" y="3707929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множение 92"/>
          <p:cNvSpPr/>
          <p:nvPr/>
        </p:nvSpPr>
        <p:spPr>
          <a:xfrm>
            <a:off x="4448946" y="3717032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множение 95"/>
          <p:cNvSpPr/>
          <p:nvPr/>
        </p:nvSpPr>
        <p:spPr>
          <a:xfrm>
            <a:off x="1208584" y="594928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множение 98"/>
          <p:cNvSpPr/>
          <p:nvPr/>
        </p:nvSpPr>
        <p:spPr>
          <a:xfrm>
            <a:off x="7451437" y="5949280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7689304" y="6607087"/>
            <a:ext cx="661282" cy="206289"/>
          </a:xfrm>
          <a:prstGeom prst="actionButtonBeginning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82729" y="1088831"/>
            <a:ext cx="2898063" cy="828001"/>
            <a:chOff x="182729" y="1088831"/>
            <a:chExt cx="2898063" cy="82800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82729" y="1088831"/>
              <a:ext cx="2898063" cy="828001"/>
              <a:chOff x="182729" y="1088831"/>
              <a:chExt cx="2898063" cy="828001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2631001" y="1304855"/>
                <a:ext cx="449791" cy="4381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729" y="1088831"/>
                <a:ext cx="823041" cy="828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5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1299014" y="1373236"/>
              <a:ext cx="886049" cy="47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656856" y="1030192"/>
            <a:ext cx="2702832" cy="958648"/>
            <a:chOff x="3656856" y="1030192"/>
            <a:chExt cx="2702832" cy="958648"/>
          </a:xfrm>
        </p:grpSpPr>
        <p:sp>
          <p:nvSpPr>
            <p:cNvPr id="66" name="Овал 65"/>
            <p:cNvSpPr>
              <a:spLocks noChangeAspect="1"/>
            </p:cNvSpPr>
            <p:nvPr/>
          </p:nvSpPr>
          <p:spPr>
            <a:xfrm>
              <a:off x="3656856" y="1030192"/>
              <a:ext cx="492569" cy="958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4376936" y="1360626"/>
              <a:ext cx="886049" cy="47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646" y="1078205"/>
              <a:ext cx="823042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825208" y="1088832"/>
            <a:ext cx="2911273" cy="828000"/>
            <a:chOff x="6794255" y="1088832"/>
            <a:chExt cx="2911273" cy="828000"/>
          </a:xfrm>
        </p:grpSpPr>
        <p:grpSp>
          <p:nvGrpSpPr>
            <p:cNvPr id="10" name="Группа 3"/>
            <p:cNvGrpSpPr/>
            <p:nvPr/>
          </p:nvGrpSpPr>
          <p:grpSpPr>
            <a:xfrm>
              <a:off x="6794255" y="1088832"/>
              <a:ext cx="2911273" cy="828000"/>
              <a:chOff x="6794255" y="1088832"/>
              <a:chExt cx="2911273" cy="8280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6794255" y="1328022"/>
                <a:ext cx="449791" cy="4381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2486" y="1088832"/>
                <a:ext cx="823042" cy="82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0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7620479" y="1373236"/>
              <a:ext cx="886049" cy="47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169519" y="3356992"/>
            <a:ext cx="2911273" cy="828000"/>
            <a:chOff x="169519" y="3356992"/>
            <a:chExt cx="2911273" cy="828000"/>
          </a:xfrm>
        </p:grpSpPr>
        <p:grpSp>
          <p:nvGrpSpPr>
            <p:cNvPr id="11" name="Группа 4"/>
            <p:cNvGrpSpPr/>
            <p:nvPr/>
          </p:nvGrpSpPr>
          <p:grpSpPr>
            <a:xfrm>
              <a:off x="169519" y="3356992"/>
              <a:ext cx="2911273" cy="828000"/>
              <a:chOff x="169519" y="3356992"/>
              <a:chExt cx="2911273" cy="82800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169519" y="3573016"/>
                <a:ext cx="449791" cy="4381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750" y="3356992"/>
                <a:ext cx="823042" cy="82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5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996934" y="3629981"/>
              <a:ext cx="886049" cy="47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3423089" y="3356992"/>
            <a:ext cx="2898063" cy="828001"/>
            <a:chOff x="3423089" y="3356992"/>
            <a:chExt cx="2898063" cy="828001"/>
          </a:xfrm>
        </p:grpSpPr>
        <p:grpSp>
          <p:nvGrpSpPr>
            <p:cNvPr id="14" name="Группа 5"/>
            <p:cNvGrpSpPr/>
            <p:nvPr/>
          </p:nvGrpSpPr>
          <p:grpSpPr>
            <a:xfrm>
              <a:off x="3423089" y="3356992"/>
              <a:ext cx="2898063" cy="828001"/>
              <a:chOff x="3423089" y="3356992"/>
              <a:chExt cx="2898063" cy="828001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5871361" y="3573016"/>
                <a:ext cx="449791" cy="4381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089" y="3356992"/>
                <a:ext cx="823041" cy="828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4617988" y="3629981"/>
              <a:ext cx="886049" cy="47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6753200" y="3573016"/>
            <a:ext cx="3024336" cy="405579"/>
            <a:chOff x="6753200" y="3573016"/>
            <a:chExt cx="3024336" cy="405579"/>
          </a:xfrm>
        </p:grpSpPr>
        <p:sp>
          <p:nvSpPr>
            <p:cNvPr id="95" name="Месяц 1"/>
            <p:cNvSpPr/>
            <p:nvPr/>
          </p:nvSpPr>
          <p:spPr>
            <a:xfrm rot="16200000">
              <a:off x="9016230" y="3182244"/>
              <a:ext cx="370533" cy="1152078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79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6753200" y="3573016"/>
              <a:ext cx="752896" cy="40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Прям 1"/>
            <p:cNvSpPr/>
            <p:nvPr/>
          </p:nvSpPr>
          <p:spPr>
            <a:xfrm>
              <a:off x="7643535" y="3580588"/>
              <a:ext cx="909865" cy="31201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82729" y="5589240"/>
            <a:ext cx="2898063" cy="828001"/>
            <a:chOff x="182729" y="5589240"/>
            <a:chExt cx="2898063" cy="828001"/>
          </a:xfrm>
        </p:grpSpPr>
        <p:grpSp>
          <p:nvGrpSpPr>
            <p:cNvPr id="16" name="Группа 7"/>
            <p:cNvGrpSpPr/>
            <p:nvPr/>
          </p:nvGrpSpPr>
          <p:grpSpPr>
            <a:xfrm>
              <a:off x="182729" y="5589240"/>
              <a:ext cx="2898063" cy="828001"/>
              <a:chOff x="182729" y="5589240"/>
              <a:chExt cx="2898063" cy="828001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2631001" y="5805264"/>
                <a:ext cx="449791" cy="4381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729" y="5589240"/>
                <a:ext cx="823041" cy="828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1" name="Прям 1"/>
            <p:cNvSpPr/>
            <p:nvPr/>
          </p:nvSpPr>
          <p:spPr>
            <a:xfrm>
              <a:off x="1315306" y="5868323"/>
              <a:ext cx="909865" cy="31201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609713" y="5510827"/>
            <a:ext cx="2695626" cy="958648"/>
            <a:chOff x="3609713" y="5510827"/>
            <a:chExt cx="2695626" cy="958648"/>
          </a:xfrm>
        </p:grpSpPr>
        <p:sp>
          <p:nvSpPr>
            <p:cNvPr id="83" name="Овал 82"/>
            <p:cNvSpPr/>
            <p:nvPr/>
          </p:nvSpPr>
          <p:spPr>
            <a:xfrm>
              <a:off x="3609713" y="5771465"/>
              <a:ext cx="449791" cy="438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>
              <a:spLocks noChangeAspect="1"/>
            </p:cNvSpPr>
            <p:nvPr/>
          </p:nvSpPr>
          <p:spPr>
            <a:xfrm>
              <a:off x="4573675" y="5510827"/>
              <a:ext cx="492569" cy="958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1" descr="https://protectivegroup.com.au/wp-content/uploads/2018/09/Student-welfare-servic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00"/>
            <a:stretch/>
          </p:blipFill>
          <p:spPr bwMode="auto">
            <a:xfrm>
              <a:off x="5419290" y="5821459"/>
              <a:ext cx="886049" cy="47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825208" y="5504068"/>
            <a:ext cx="2880320" cy="958648"/>
            <a:chOff x="6825208" y="5504068"/>
            <a:chExt cx="2880320" cy="958648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486" y="5589240"/>
              <a:ext cx="823042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Овал 100"/>
            <p:cNvSpPr>
              <a:spLocks noChangeAspect="1"/>
            </p:cNvSpPr>
            <p:nvPr/>
          </p:nvSpPr>
          <p:spPr>
            <a:xfrm>
              <a:off x="6825208" y="5504068"/>
              <a:ext cx="492569" cy="958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 1"/>
            <p:cNvSpPr/>
            <p:nvPr/>
          </p:nvSpPr>
          <p:spPr>
            <a:xfrm>
              <a:off x="7643535" y="5904106"/>
              <a:ext cx="909865" cy="31201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257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402463" y="3429000"/>
            <a:ext cx="1009650" cy="295275"/>
            <a:chOff x="6105128" y="5511165"/>
            <a:chExt cx="1009650" cy="2952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128" y="5511165"/>
              <a:ext cx="10096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825208" y="5511165"/>
              <a:ext cx="289570" cy="295275"/>
            </a:xfrm>
            <a:prstGeom prst="rect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8464" y="116632"/>
            <a:ext cx="92890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Использование данных игровых фонов в индивидуальной и групповой форме повышает:</a:t>
            </a:r>
          </a:p>
          <a:p>
            <a:r>
              <a:rPr lang="ru-RU" dirty="0"/>
              <a:t>     - высокую эффективность обучения,</a:t>
            </a:r>
          </a:p>
          <a:p>
            <a:r>
              <a:rPr lang="ru-RU" dirty="0"/>
              <a:t>     - использование специальной зрительной символики,</a:t>
            </a:r>
          </a:p>
          <a:p>
            <a:r>
              <a:rPr lang="ru-RU" dirty="0"/>
              <a:t>     - обучение на материале правильно произносимых звуков,</a:t>
            </a:r>
          </a:p>
          <a:p>
            <a:r>
              <a:rPr lang="ru-RU" dirty="0"/>
              <a:t>     -  включение в каждое упражнение значительного количества слов, </a:t>
            </a:r>
          </a:p>
          <a:p>
            <a:r>
              <a:rPr lang="ru-RU" dirty="0"/>
              <a:t>     - новый способ обозначения позиции звука в слове,</a:t>
            </a:r>
          </a:p>
          <a:p>
            <a:r>
              <a:rPr lang="ru-RU" dirty="0"/>
              <a:t>     - развитие внимания и памяти в ходе выполнения   основных задач,</a:t>
            </a:r>
          </a:p>
          <a:p>
            <a:r>
              <a:rPr lang="ru-RU" dirty="0"/>
              <a:t>     - интерес детей к выполнению заданий.</a:t>
            </a:r>
          </a:p>
          <a:p>
            <a:r>
              <a:rPr lang="ru-RU" dirty="0"/>
              <a:t>Важно выполнять рекомендации  </a:t>
            </a:r>
            <a:r>
              <a:rPr lang="ru-RU" b="1" dirty="0"/>
              <a:t>СанПиН СП-2.4.3648-20 требования к интерактивному оборудованию с 01.01.2021. </a:t>
            </a:r>
            <a:r>
              <a:rPr lang="ru-RU" dirty="0"/>
              <a:t>Продолжительность непрерывного использования экрана не должна превышать для детей </a:t>
            </a:r>
            <a:r>
              <a:rPr lang="ru-RU" b="1" dirty="0"/>
              <a:t>5-7 лет  </a:t>
            </a:r>
            <a:r>
              <a:rPr lang="ru-RU" dirty="0"/>
              <a:t>- </a:t>
            </a:r>
            <a:r>
              <a:rPr lang="ru-RU" b="1" dirty="0"/>
              <a:t>5-7 минут.</a:t>
            </a:r>
          </a:p>
          <a:p>
            <a:r>
              <a:rPr lang="ru-RU" dirty="0"/>
              <a:t>Чтобы запустить игру, необходимо перевести презентацию в режим просмотра, нажав кнопку </a:t>
            </a:r>
            <a:r>
              <a:rPr lang="ru-RU" b="1" dirty="0"/>
              <a:t>«</a:t>
            </a:r>
            <a:r>
              <a:rPr lang="en-US" b="1" dirty="0"/>
              <a:t>F</a:t>
            </a:r>
            <a:r>
              <a:rPr lang="en-US" sz="1400" b="1" dirty="0"/>
              <a:t>5</a:t>
            </a:r>
            <a:r>
              <a:rPr lang="ru-RU" b="1" dirty="0"/>
              <a:t>» </a:t>
            </a:r>
            <a:r>
              <a:rPr lang="ru-RU" dirty="0"/>
              <a:t>или  мышкой внизу справа на панели нажать кнопку </a:t>
            </a:r>
            <a:r>
              <a:rPr lang="ru-RU" b="1" dirty="0"/>
              <a:t>«Показ слайдов»                           </a:t>
            </a:r>
          </a:p>
          <a:p>
            <a:endParaRPr lang="ru-RU" dirty="0"/>
          </a:p>
          <a:p>
            <a:r>
              <a:rPr lang="ru-RU" dirty="0" smtClean="0"/>
              <a:t>На каждом игровом фоне </a:t>
            </a:r>
            <a:r>
              <a:rPr lang="ru-RU" dirty="0"/>
              <a:t>чётко читаем инструкцию ребёнку.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46279" y="51018"/>
            <a:ext cx="5044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Рекомендации для родителей.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590609"/>
            <a:ext cx="9557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родители !</a:t>
            </a:r>
          </a:p>
          <a:p>
            <a:r>
              <a:rPr lang="ru-RU" dirty="0"/>
              <a:t>Представленный комплект игровых фонов, поможет вашим детям в интересной и непринуждённой </a:t>
            </a:r>
            <a:r>
              <a:rPr lang="ru-RU" dirty="0" smtClean="0"/>
              <a:t>форме, закреплять </a:t>
            </a:r>
            <a:r>
              <a:rPr lang="ru-RU" dirty="0"/>
              <a:t>свои </a:t>
            </a:r>
            <a:r>
              <a:rPr lang="ru-RU" dirty="0" smtClean="0"/>
              <a:t>умения на слух различать гласные звуки в словах. Игровой </a:t>
            </a:r>
            <a:r>
              <a:rPr lang="ru-RU" dirty="0"/>
              <a:t>фон представлен </a:t>
            </a:r>
            <a:r>
              <a:rPr lang="ru-RU" dirty="0" smtClean="0"/>
              <a:t>из инструкции</a:t>
            </a:r>
            <a:r>
              <a:rPr lang="ru-RU" dirty="0"/>
              <a:t>, которую Вы зачитываете своему ребёнку и самого  игрового задания, которое выполняет </a:t>
            </a:r>
            <a:r>
              <a:rPr lang="ru-RU" dirty="0" smtClean="0"/>
              <a:t>ребёнок.  </a:t>
            </a:r>
            <a:endParaRPr lang="ru-RU" dirty="0"/>
          </a:p>
          <a:p>
            <a:r>
              <a:rPr lang="ru-RU" b="1" dirty="0"/>
              <a:t>Системные требования к работе с игровыми фонами: </a:t>
            </a:r>
            <a:r>
              <a:rPr lang="ru-RU" dirty="0"/>
              <a:t>операционная система</a:t>
            </a:r>
            <a:r>
              <a:rPr lang="en-US" dirty="0"/>
              <a:t> Windows</a:t>
            </a:r>
            <a:r>
              <a:rPr lang="ru-RU" dirty="0"/>
              <a:t> 7 и выше, компьютер (ноутбук),  наличие колонок  или  наушников, мышка. </a:t>
            </a:r>
          </a:p>
          <a:p>
            <a:r>
              <a:rPr lang="ru-RU" dirty="0"/>
              <a:t>Важно выполнять рекомендации в использовании интерактивного оборудования. Продолжительность непрерывного использования экрана не должна превышать для детей 5 – 7 лет 5 – 7 минут.</a:t>
            </a:r>
          </a:p>
          <a:p>
            <a:r>
              <a:rPr lang="ru-RU" dirty="0"/>
              <a:t>Чтобы запустить игру, необходимо перевести презентацию в режим просмотра, нажав кнопку </a:t>
            </a:r>
            <a:r>
              <a:rPr lang="ru-RU" b="1" dirty="0"/>
              <a:t>«</a:t>
            </a:r>
            <a:r>
              <a:rPr lang="en-US" b="1" dirty="0"/>
              <a:t>F</a:t>
            </a:r>
            <a:r>
              <a:rPr lang="en-US" sz="1400" b="1" dirty="0"/>
              <a:t>5</a:t>
            </a:r>
            <a:r>
              <a:rPr lang="ru-RU" b="1" dirty="0"/>
              <a:t>» </a:t>
            </a:r>
            <a:r>
              <a:rPr lang="ru-RU" dirty="0"/>
              <a:t>или  мышкой внизу справа на панели нажать кнопку </a:t>
            </a:r>
            <a:r>
              <a:rPr lang="ru-RU" b="1" dirty="0"/>
              <a:t>«Показ слайдов»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каждом игровом фоне чётко читаем инструкцию </a:t>
            </a:r>
            <a:r>
              <a:rPr lang="ru-RU" dirty="0" smtClean="0"/>
              <a:t>ребёнку.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81" y="3957439"/>
            <a:ext cx="2140614" cy="49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Уле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99" y="980728"/>
            <a:ext cx="1278385" cy="130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Конфеты" descr="https://clipart-best.com/img/bonbon/bonbon-clip-art-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816" y="1082275"/>
            <a:ext cx="1783148" cy="10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>
            <a:spLocks noChangeAspect="1"/>
          </p:cNvSpPr>
          <p:nvPr/>
        </p:nvSpPr>
        <p:spPr>
          <a:xfrm>
            <a:off x="1640635" y="1347658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Утюг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176" y="1022577"/>
            <a:ext cx="1456136" cy="121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Утята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464" y="2564904"/>
            <a:ext cx="1572466" cy="106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Умывальник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54" l="11667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5487" y="2492896"/>
            <a:ext cx="1139515" cy="127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Змея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59" y="4055213"/>
            <a:ext cx="1220371" cy="117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Домик" descr="https://d3t3ozftmdmh3i.cloudfront.net/production/podcast_uploaded_episode/5421175/5421175-1592825464520-2cc338428cfad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776" y="4020545"/>
            <a:ext cx="1243228" cy="12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Улитка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1510" y="4005064"/>
            <a:ext cx="1227468" cy="127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Удочка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61" y="5517232"/>
            <a:ext cx="1085020" cy="126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Улыбка" descr="https://clipart-best.com/img/mouth-smile/mouth-smile-clip-art-33.pn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6452" y="5845165"/>
            <a:ext cx="1263877" cy="6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Уши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2762" y="5557320"/>
            <a:ext cx="1244964" cy="11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Овал 35"/>
          <p:cNvSpPr>
            <a:spLocks noChangeAspect="1"/>
          </p:cNvSpPr>
          <p:nvPr/>
        </p:nvSpPr>
        <p:spPr>
          <a:xfrm>
            <a:off x="8337379" y="1347658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1964671" y="2796073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>
            <a:spLocks noChangeAspect="1"/>
          </p:cNvSpPr>
          <p:nvPr/>
        </p:nvSpPr>
        <p:spPr>
          <a:xfrm>
            <a:off x="8337379" y="2748471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8337379" y="4473116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1964671" y="5890574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5313043" y="5898446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8337379" y="5890574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множение 43"/>
          <p:cNvSpPr/>
          <p:nvPr/>
        </p:nvSpPr>
        <p:spPr>
          <a:xfrm>
            <a:off x="5096533" y="1193124"/>
            <a:ext cx="864093" cy="74106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множение 44"/>
          <p:cNvSpPr/>
          <p:nvPr/>
        </p:nvSpPr>
        <p:spPr>
          <a:xfrm>
            <a:off x="5096533" y="2728588"/>
            <a:ext cx="864093" cy="74106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множение 45"/>
          <p:cNvSpPr/>
          <p:nvPr/>
        </p:nvSpPr>
        <p:spPr>
          <a:xfrm>
            <a:off x="1702049" y="4318582"/>
            <a:ext cx="864093" cy="74106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множение 46"/>
          <p:cNvSpPr/>
          <p:nvPr/>
        </p:nvSpPr>
        <p:spPr>
          <a:xfrm>
            <a:off x="5096533" y="4318582"/>
            <a:ext cx="864093" cy="74106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зад 48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1937" y="11663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Назови и нажми на картинки, которые начинаются на звук </a:t>
            </a:r>
            <a:r>
              <a:rPr lang="ru-RU" b="1" dirty="0" smtClean="0"/>
              <a:t>У.</a:t>
            </a:r>
            <a:endParaRPr lang="ru-RU" b="1" dirty="0"/>
          </a:p>
        </p:txBody>
      </p:sp>
      <p:pic>
        <p:nvPicPr>
          <p:cNvPr id="30" name="Окно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9796" r="24183" b="9319"/>
          <a:stretch/>
        </p:blipFill>
        <p:spPr bwMode="auto">
          <a:xfrm>
            <a:off x="3575357" y="2333578"/>
            <a:ext cx="1226066" cy="123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Уш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069" y="5453355"/>
            <a:ext cx="12493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Аквариум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0586" y="5509873"/>
            <a:ext cx="1230406" cy="120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Удочка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355" y="5445224"/>
            <a:ext cx="1085020" cy="126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Улитка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7016" y="3861048"/>
            <a:ext cx="1227468" cy="127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Астра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5662" y="3872474"/>
            <a:ext cx="1060254" cy="125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Арка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46" y="3880190"/>
            <a:ext cx="1075238" cy="123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Арфа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5471" y="2348880"/>
            <a:ext cx="93055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Арбуз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7819" y="2564904"/>
            <a:ext cx="11959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Утка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402" y="2619938"/>
            <a:ext cx="1198927" cy="89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Автобус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8181" y="1182645"/>
            <a:ext cx="1265139" cy="7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Аист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41" b="97778" l="0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853" y="974025"/>
            <a:ext cx="919873" cy="12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Ананас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05" y="908720"/>
            <a:ext cx="632921" cy="13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Умножение 22"/>
          <p:cNvSpPr/>
          <p:nvPr/>
        </p:nvSpPr>
        <p:spPr>
          <a:xfrm>
            <a:off x="2288704" y="1856254"/>
            <a:ext cx="432047" cy="37053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2288704" y="1814823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4805363" y="1484784"/>
            <a:ext cx="731723" cy="733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4805849" y="1454782"/>
            <a:ext cx="734400" cy="735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>
            <a:off x="5745089" y="1772816"/>
            <a:ext cx="432047" cy="37053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5746061" y="1742815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зад 28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8037701" y="1255547"/>
            <a:ext cx="731723" cy="733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8037700" y="1238758"/>
            <a:ext cx="734400" cy="735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/>
          <p:cNvSpPr/>
          <p:nvPr/>
        </p:nvSpPr>
        <p:spPr>
          <a:xfrm>
            <a:off x="8985425" y="1613451"/>
            <a:ext cx="432047" cy="37053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8986421" y="1526791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>
            <a:spLocks noChangeAspect="1"/>
          </p:cNvSpPr>
          <p:nvPr/>
        </p:nvSpPr>
        <p:spPr>
          <a:xfrm>
            <a:off x="1280592" y="1543579"/>
            <a:ext cx="731723" cy="733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1280591" y="1526790"/>
            <a:ext cx="734400" cy="735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>
            <a:spLocks noChangeAspect="1"/>
          </p:cNvSpPr>
          <p:nvPr/>
        </p:nvSpPr>
        <p:spPr>
          <a:xfrm>
            <a:off x="4953000" y="2801916"/>
            <a:ext cx="731723" cy="733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4941356" y="2774765"/>
            <a:ext cx="734400" cy="735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множение 40"/>
          <p:cNvSpPr/>
          <p:nvPr/>
        </p:nvSpPr>
        <p:spPr>
          <a:xfrm>
            <a:off x="5817096" y="3151462"/>
            <a:ext cx="432047" cy="37053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5818069" y="3062846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7821677" y="2801916"/>
            <a:ext cx="731723" cy="733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7821676" y="2774765"/>
            <a:ext cx="734400" cy="735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множение 44"/>
          <p:cNvSpPr/>
          <p:nvPr/>
        </p:nvSpPr>
        <p:spPr>
          <a:xfrm>
            <a:off x="8697417" y="3161956"/>
            <a:ext cx="432047" cy="37053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8697416" y="3062798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1496616" y="4338678"/>
            <a:ext cx="731723" cy="733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1496615" y="4340914"/>
            <a:ext cx="734400" cy="735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множение 48"/>
          <p:cNvSpPr/>
          <p:nvPr/>
        </p:nvSpPr>
        <p:spPr>
          <a:xfrm>
            <a:off x="2432721" y="4639923"/>
            <a:ext cx="432047" cy="37053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>
            <a:spLocks noChangeAspect="1"/>
          </p:cNvSpPr>
          <p:nvPr/>
        </p:nvSpPr>
        <p:spPr>
          <a:xfrm>
            <a:off x="2433693" y="4642208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4880992" y="4351891"/>
            <a:ext cx="731723" cy="733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4869348" y="4354127"/>
            <a:ext cx="734400" cy="735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множение 52"/>
          <p:cNvSpPr/>
          <p:nvPr/>
        </p:nvSpPr>
        <p:spPr>
          <a:xfrm>
            <a:off x="5745089" y="4639923"/>
            <a:ext cx="432047" cy="37053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5746061" y="4642160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4953000" y="5936067"/>
            <a:ext cx="731723" cy="733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4952999" y="5854710"/>
            <a:ext cx="734400" cy="735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множение 56"/>
          <p:cNvSpPr/>
          <p:nvPr/>
        </p:nvSpPr>
        <p:spPr>
          <a:xfrm>
            <a:off x="5817096" y="6165304"/>
            <a:ext cx="432047" cy="37053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5817096" y="6142743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множение 59"/>
          <p:cNvSpPr/>
          <p:nvPr/>
        </p:nvSpPr>
        <p:spPr>
          <a:xfrm>
            <a:off x="1424608" y="2636912"/>
            <a:ext cx="864093" cy="74106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1485896" y="2616430"/>
            <a:ext cx="734400" cy="7380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2361685" y="2945980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2360712" y="2918830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множение 63"/>
          <p:cNvSpPr/>
          <p:nvPr/>
        </p:nvSpPr>
        <p:spPr>
          <a:xfrm>
            <a:off x="7833323" y="4330903"/>
            <a:ext cx="864093" cy="74106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7891008" y="4339808"/>
            <a:ext cx="734400" cy="7380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8770397" y="4639971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>
            <a:spLocks noChangeAspect="1"/>
          </p:cNvSpPr>
          <p:nvPr/>
        </p:nvSpPr>
        <p:spPr>
          <a:xfrm>
            <a:off x="8769424" y="4642208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множение 67"/>
          <p:cNvSpPr/>
          <p:nvPr/>
        </p:nvSpPr>
        <p:spPr>
          <a:xfrm>
            <a:off x="1424608" y="5928292"/>
            <a:ext cx="864093" cy="74106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1485896" y="5880075"/>
            <a:ext cx="734400" cy="7380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2433693" y="6093296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>
            <a:spLocks noChangeAspect="1"/>
          </p:cNvSpPr>
          <p:nvPr/>
        </p:nvSpPr>
        <p:spPr>
          <a:xfrm>
            <a:off x="2432720" y="6110467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множение 71"/>
          <p:cNvSpPr/>
          <p:nvPr/>
        </p:nvSpPr>
        <p:spPr>
          <a:xfrm>
            <a:off x="7833320" y="5733256"/>
            <a:ext cx="864093" cy="74106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>
            <a:off x="7894608" y="5787326"/>
            <a:ext cx="734400" cy="7380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8769424" y="6021336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8769424" y="6021336"/>
            <a:ext cx="431075" cy="43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0751" y="116631"/>
            <a:ext cx="9526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- </a:t>
            </a:r>
            <a:r>
              <a:rPr lang="ru-RU" sz="1700" dirty="0" smtClean="0"/>
              <a:t>Назови картинку, определи в ней первый звук, рядом с картинкой правильно выбери и нажми  символ этого звука.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24392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  <p:bldP spid="75" grpId="0" animBg="1"/>
      <p:bldP spid="7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 2"/>
          <p:cNvSpPr/>
          <p:nvPr/>
        </p:nvSpPr>
        <p:spPr>
          <a:xfrm>
            <a:off x="4880992" y="1593338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Месяц 1"/>
          <p:cNvSpPr/>
          <p:nvPr/>
        </p:nvSpPr>
        <p:spPr>
          <a:xfrm rot="16200000">
            <a:off x="2103264" y="116582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" name="Букв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2695" y="2564904"/>
            <a:ext cx="1294641" cy="114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Улитки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56" y="4210005"/>
            <a:ext cx="1486294" cy="58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Лимоны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106" y="5373216"/>
            <a:ext cx="1031041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мни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4808" y="4241626"/>
            <a:ext cx="1512171" cy="83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Фонтаны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81" b="92128" l="17000" r="8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203" t="5495" r="18155" b="5268"/>
          <a:stretch/>
        </p:blipFill>
        <p:spPr bwMode="auto">
          <a:xfrm>
            <a:off x="3440832" y="5445224"/>
            <a:ext cx="619749" cy="65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Фонтаны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6" b="93404" l="13667" r="7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203" t="5495" r="18155" b="5268"/>
          <a:stretch/>
        </p:blipFill>
        <p:spPr bwMode="auto">
          <a:xfrm>
            <a:off x="4088904" y="6007596"/>
            <a:ext cx="619749" cy="65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Кирпичи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9457" y="4005064"/>
            <a:ext cx="1241116" cy="122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Грибы" descr="https://sovyatka.ru/800/600/https/www.prntr.com/images/mushroom-clipart-1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31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1192" y="5445224"/>
            <a:ext cx="1219826" cy="12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ики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983" y="998165"/>
            <a:ext cx="1255286" cy="11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Конфеты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1101" y="1169428"/>
            <a:ext cx="12858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Книги" descr="https://free-png.ru/wp-content/uploads/2021/05/free-png.ru-504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220" y="945266"/>
            <a:ext cx="1187590" cy="11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Львы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628" y="2564904"/>
            <a:ext cx="1303996" cy="114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Клетки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6699" y="2674903"/>
            <a:ext cx="1254678" cy="9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9201472" y="6597352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409384" y="6597352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1276" y="116632"/>
            <a:ext cx="96399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- Назови картинку, определи в ней последний звук, рядом с картинкой правильно выбери и нажми символ этого звука.</a:t>
            </a:r>
            <a:endParaRPr lang="ru-RU" sz="1700" b="1" dirty="0"/>
          </a:p>
        </p:txBody>
      </p:sp>
      <p:sp>
        <p:nvSpPr>
          <p:cNvPr id="68" name="Месяц 1"/>
          <p:cNvSpPr/>
          <p:nvPr/>
        </p:nvSpPr>
        <p:spPr>
          <a:xfrm rot="16200000">
            <a:off x="2103611" y="116582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9" name="Умножение 1"/>
          <p:cNvSpPr/>
          <p:nvPr/>
        </p:nvSpPr>
        <p:spPr>
          <a:xfrm>
            <a:off x="1831926" y="1079123"/>
            <a:ext cx="864095" cy="395167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 2"/>
          <p:cNvSpPr/>
          <p:nvPr/>
        </p:nvSpPr>
        <p:spPr>
          <a:xfrm>
            <a:off x="4880992" y="1593338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множение 2"/>
          <p:cNvSpPr/>
          <p:nvPr/>
        </p:nvSpPr>
        <p:spPr>
          <a:xfrm>
            <a:off x="5110065" y="1196752"/>
            <a:ext cx="864095" cy="19758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 1"/>
          <p:cNvSpPr/>
          <p:nvPr/>
        </p:nvSpPr>
        <p:spPr>
          <a:xfrm>
            <a:off x="1640632" y="1089282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Месяц 2"/>
          <p:cNvSpPr/>
          <p:nvPr/>
        </p:nvSpPr>
        <p:spPr>
          <a:xfrm rot="16200000">
            <a:off x="5356848" y="579264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9" name="Месяц 1"/>
          <p:cNvSpPr/>
          <p:nvPr/>
        </p:nvSpPr>
        <p:spPr>
          <a:xfrm rot="16200000">
            <a:off x="8583984" y="116582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0" name="Месяц 1"/>
          <p:cNvSpPr/>
          <p:nvPr/>
        </p:nvSpPr>
        <p:spPr>
          <a:xfrm rot="16200000">
            <a:off x="8584331" y="116582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1" name="Умножение 1"/>
          <p:cNvSpPr/>
          <p:nvPr/>
        </p:nvSpPr>
        <p:spPr>
          <a:xfrm>
            <a:off x="8312299" y="1079123"/>
            <a:ext cx="864095" cy="395167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 1"/>
          <p:cNvSpPr/>
          <p:nvPr/>
        </p:nvSpPr>
        <p:spPr>
          <a:xfrm>
            <a:off x="8121005" y="1089282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множение 2"/>
          <p:cNvSpPr/>
          <p:nvPr/>
        </p:nvSpPr>
        <p:spPr>
          <a:xfrm>
            <a:off x="1941713" y="2852936"/>
            <a:ext cx="864095" cy="19758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Месяц 2"/>
          <p:cNvSpPr/>
          <p:nvPr/>
        </p:nvSpPr>
        <p:spPr>
          <a:xfrm rot="16200000">
            <a:off x="2188496" y="2235448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7" name="Умножение 1"/>
          <p:cNvSpPr/>
          <p:nvPr/>
        </p:nvSpPr>
        <p:spPr>
          <a:xfrm>
            <a:off x="5143600" y="2796821"/>
            <a:ext cx="864095" cy="395167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 1"/>
          <p:cNvSpPr/>
          <p:nvPr/>
        </p:nvSpPr>
        <p:spPr>
          <a:xfrm>
            <a:off x="4952306" y="2745466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 2"/>
          <p:cNvSpPr/>
          <p:nvPr/>
        </p:nvSpPr>
        <p:spPr>
          <a:xfrm>
            <a:off x="8265368" y="3177514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 2"/>
          <p:cNvSpPr/>
          <p:nvPr/>
        </p:nvSpPr>
        <p:spPr>
          <a:xfrm>
            <a:off x="8265368" y="3177514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множение 2"/>
          <p:cNvSpPr/>
          <p:nvPr/>
        </p:nvSpPr>
        <p:spPr>
          <a:xfrm>
            <a:off x="8494441" y="2780928"/>
            <a:ext cx="864095" cy="19758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Месяц 2"/>
          <p:cNvSpPr/>
          <p:nvPr/>
        </p:nvSpPr>
        <p:spPr>
          <a:xfrm rot="16200000">
            <a:off x="8741224" y="2163440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3" name="Прям 2"/>
          <p:cNvSpPr/>
          <p:nvPr/>
        </p:nvSpPr>
        <p:spPr>
          <a:xfrm>
            <a:off x="1712293" y="3249522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 2"/>
          <p:cNvSpPr/>
          <p:nvPr/>
        </p:nvSpPr>
        <p:spPr>
          <a:xfrm>
            <a:off x="1712293" y="3249522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Месяц 1"/>
          <p:cNvSpPr/>
          <p:nvPr/>
        </p:nvSpPr>
        <p:spPr>
          <a:xfrm rot="16200000">
            <a:off x="2175272" y="4118150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6" name="Месяц 1"/>
          <p:cNvSpPr/>
          <p:nvPr/>
        </p:nvSpPr>
        <p:spPr>
          <a:xfrm rot="16200000">
            <a:off x="2175272" y="4118150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7" name="Умножение 1"/>
          <p:cNvSpPr/>
          <p:nvPr/>
        </p:nvSpPr>
        <p:spPr>
          <a:xfrm>
            <a:off x="1903587" y="4077072"/>
            <a:ext cx="864095" cy="395167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 1"/>
          <p:cNvSpPr/>
          <p:nvPr/>
        </p:nvSpPr>
        <p:spPr>
          <a:xfrm>
            <a:off x="1712293" y="4041610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Месяц 1"/>
          <p:cNvSpPr/>
          <p:nvPr/>
        </p:nvSpPr>
        <p:spPr>
          <a:xfrm rot="16200000">
            <a:off x="5487640" y="3603600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0" name="Месяц 1"/>
          <p:cNvSpPr/>
          <p:nvPr/>
        </p:nvSpPr>
        <p:spPr>
          <a:xfrm rot="16200000">
            <a:off x="5487640" y="3603600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1" name="Умножение 1"/>
          <p:cNvSpPr/>
          <p:nvPr/>
        </p:nvSpPr>
        <p:spPr>
          <a:xfrm>
            <a:off x="5169025" y="4581128"/>
            <a:ext cx="864095" cy="395167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 1"/>
          <p:cNvSpPr/>
          <p:nvPr/>
        </p:nvSpPr>
        <p:spPr>
          <a:xfrm>
            <a:off x="5024661" y="4581128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Месяц 1"/>
          <p:cNvSpPr/>
          <p:nvPr/>
        </p:nvSpPr>
        <p:spPr>
          <a:xfrm rot="16200000">
            <a:off x="8655992" y="4179664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4" name="Месяц 1"/>
          <p:cNvSpPr/>
          <p:nvPr/>
        </p:nvSpPr>
        <p:spPr>
          <a:xfrm rot="16200000">
            <a:off x="8656339" y="4179664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5" name="Умножение 1"/>
          <p:cNvSpPr/>
          <p:nvPr/>
        </p:nvSpPr>
        <p:spPr>
          <a:xfrm>
            <a:off x="8384307" y="4077072"/>
            <a:ext cx="864095" cy="395167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 1"/>
          <p:cNvSpPr/>
          <p:nvPr/>
        </p:nvSpPr>
        <p:spPr>
          <a:xfrm>
            <a:off x="8193013" y="4077072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Умножение 2"/>
          <p:cNvSpPr/>
          <p:nvPr/>
        </p:nvSpPr>
        <p:spPr>
          <a:xfrm>
            <a:off x="1942060" y="5661248"/>
            <a:ext cx="864095" cy="19758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Месяц 2"/>
          <p:cNvSpPr/>
          <p:nvPr/>
        </p:nvSpPr>
        <p:spPr>
          <a:xfrm rot="16200000">
            <a:off x="2188843" y="5043760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9" name="Прям 2"/>
          <p:cNvSpPr/>
          <p:nvPr/>
        </p:nvSpPr>
        <p:spPr>
          <a:xfrm>
            <a:off x="1712640" y="6057834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 2"/>
          <p:cNvSpPr/>
          <p:nvPr/>
        </p:nvSpPr>
        <p:spPr>
          <a:xfrm>
            <a:off x="1712640" y="6057834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 2"/>
          <p:cNvSpPr/>
          <p:nvPr/>
        </p:nvSpPr>
        <p:spPr>
          <a:xfrm>
            <a:off x="4953000" y="5589240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 2"/>
          <p:cNvSpPr/>
          <p:nvPr/>
        </p:nvSpPr>
        <p:spPr>
          <a:xfrm>
            <a:off x="4952653" y="5589240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Умножение 2"/>
          <p:cNvSpPr/>
          <p:nvPr/>
        </p:nvSpPr>
        <p:spPr>
          <a:xfrm>
            <a:off x="5169196" y="6309320"/>
            <a:ext cx="864095" cy="19758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Месяц 2"/>
          <p:cNvSpPr/>
          <p:nvPr/>
        </p:nvSpPr>
        <p:spPr>
          <a:xfrm rot="16200000">
            <a:off x="5415979" y="569183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9" name="Умножение 2"/>
          <p:cNvSpPr/>
          <p:nvPr/>
        </p:nvSpPr>
        <p:spPr>
          <a:xfrm>
            <a:off x="8481217" y="5589240"/>
            <a:ext cx="864095" cy="197584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Месяц 2"/>
          <p:cNvSpPr/>
          <p:nvPr/>
        </p:nvSpPr>
        <p:spPr>
          <a:xfrm rot="16200000">
            <a:off x="8728000" y="497175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1" name="Прям 2"/>
          <p:cNvSpPr/>
          <p:nvPr/>
        </p:nvSpPr>
        <p:spPr>
          <a:xfrm>
            <a:off x="8265021" y="6021288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 2"/>
          <p:cNvSpPr/>
          <p:nvPr/>
        </p:nvSpPr>
        <p:spPr>
          <a:xfrm>
            <a:off x="8265021" y="6021288"/>
            <a:ext cx="1296491" cy="3955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Месяц 1"/>
          <p:cNvSpPr/>
          <p:nvPr/>
        </p:nvSpPr>
        <p:spPr>
          <a:xfrm rot="16200000">
            <a:off x="5415632" y="281151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4" name="Месяц 1"/>
          <p:cNvSpPr/>
          <p:nvPr/>
        </p:nvSpPr>
        <p:spPr>
          <a:xfrm rot="16200000">
            <a:off x="5415979" y="2811512"/>
            <a:ext cx="370533" cy="129649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  <p:bldLst>
      <p:bldP spid="107" grpId="0" animBg="1"/>
      <p:bldP spid="106" grpId="0" animBg="1"/>
      <p:bldP spid="36" grpId="0" animBg="1"/>
      <p:bldP spid="71" grpId="0" animBg="1"/>
      <p:bldP spid="109" grpId="0" animBg="1"/>
      <p:bldP spid="112" grpId="0" animBg="1"/>
      <p:bldP spid="115" grpId="0" animBg="1"/>
      <p:bldP spid="118" grpId="0" animBg="1"/>
      <p:bldP spid="119" grpId="0" animBg="1"/>
      <p:bldP spid="122" grpId="0" animBg="1"/>
      <p:bldP spid="123" grpId="0" animBg="1"/>
      <p:bldP spid="125" grpId="0" animBg="1"/>
      <p:bldP spid="128" grpId="0" animBg="1"/>
      <p:bldP spid="129" grpId="0" animBg="1"/>
      <p:bldP spid="132" grpId="0" animBg="1"/>
      <p:bldP spid="133" grpId="0" animBg="1"/>
      <p:bldP spid="136" grpId="0" animBg="1"/>
      <p:bldP spid="138" grpId="0" animBg="1"/>
      <p:bldP spid="139" grpId="0" animBg="1"/>
      <p:bldP spid="145" grpId="0" animBg="1"/>
      <p:bldP spid="148" grpId="0" animBg="1"/>
      <p:bldP spid="150" grpId="0" animBg="1"/>
      <p:bldP spid="151" grpId="0" animBg="1"/>
      <p:bldP spid="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6825208" y="5648474"/>
            <a:ext cx="2864768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множение 82"/>
          <p:cNvSpPr/>
          <p:nvPr/>
        </p:nvSpPr>
        <p:spPr>
          <a:xfrm>
            <a:off x="7373406" y="6021288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93160" y="764704"/>
            <a:ext cx="33843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множение 83"/>
          <p:cNvSpPr/>
          <p:nvPr/>
        </p:nvSpPr>
        <p:spPr>
          <a:xfrm>
            <a:off x="8430810" y="895946"/>
            <a:ext cx="1202710" cy="94887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24809" y="5625074"/>
            <a:ext cx="33843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2008" y="5661248"/>
            <a:ext cx="3008784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768752" y="3429000"/>
            <a:ext cx="3008784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08784" y="3212976"/>
            <a:ext cx="33843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0362" y="3212976"/>
            <a:ext cx="254838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68352" y="1111970"/>
            <a:ext cx="3008784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008" y="1111970"/>
            <a:ext cx="2864768" cy="80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396" y="5733256"/>
            <a:ext cx="10147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Умножение 44"/>
          <p:cNvSpPr/>
          <p:nvPr/>
        </p:nvSpPr>
        <p:spPr>
          <a:xfrm>
            <a:off x="1280592" y="3344218"/>
            <a:ext cx="1202710" cy="948878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множение 23"/>
          <p:cNvSpPr/>
          <p:nvPr/>
        </p:nvSpPr>
        <p:spPr>
          <a:xfrm>
            <a:off x="4304930" y="1484784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011994" y="57398"/>
            <a:ext cx="73930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014803" y="2420888"/>
            <a:ext cx="73930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Группа 4"/>
          <p:cNvGrpSpPr/>
          <p:nvPr/>
        </p:nvGrpSpPr>
        <p:grpSpPr>
          <a:xfrm>
            <a:off x="390878" y="3237347"/>
            <a:ext cx="2037775" cy="1060450"/>
            <a:chOff x="390878" y="3237347"/>
            <a:chExt cx="2037775" cy="1060450"/>
          </a:xfrm>
        </p:grpSpPr>
        <p:sp>
          <p:nvSpPr>
            <p:cNvPr id="34" name="Овал 33"/>
            <p:cNvSpPr/>
            <p:nvPr/>
          </p:nvSpPr>
          <p:spPr>
            <a:xfrm>
              <a:off x="390878" y="3534733"/>
              <a:ext cx="576063" cy="561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53" y="3237347"/>
              <a:ext cx="1054100" cy="106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9201472" y="6597376"/>
            <a:ext cx="432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зад 46">
            <a:hlinkClick r:id="" action="ppaction://hlinkshowjump?jump=previousslide" highlightClick="1"/>
          </p:cNvPr>
          <p:cNvSpPr/>
          <p:nvPr/>
        </p:nvSpPr>
        <p:spPr>
          <a:xfrm>
            <a:off x="8409384" y="6597376"/>
            <a:ext cx="432000" cy="216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923421" y="4797152"/>
            <a:ext cx="76655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0" y="2132856"/>
            <a:ext cx="9906000" cy="0"/>
          </a:xfrm>
          <a:prstGeom prst="line">
            <a:avLst/>
          </a:pr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-15552" y="4581128"/>
            <a:ext cx="9906000" cy="0"/>
          </a:xfrm>
          <a:prstGeom prst="line">
            <a:avLst/>
          </a:pr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6456" y="57398"/>
            <a:ext cx="8634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Я тебе буду называть звуки, внимательно слушай и правильно выбери и нажми карточку </a:t>
            </a:r>
          </a:p>
          <a:p>
            <a:r>
              <a:rPr lang="ru-RU" sz="1600" dirty="0" smtClean="0"/>
              <a:t>      с символами этих звуков.</a:t>
            </a:r>
          </a:p>
          <a:p>
            <a:r>
              <a:rPr lang="ru-RU" sz="1600" dirty="0" smtClean="0"/>
              <a:t>- Нажми, где ИУ? и т.д.</a:t>
            </a:r>
            <a:endParaRPr lang="ru-RU" sz="16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654841" y="703729"/>
            <a:ext cx="1944167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"/>
          <p:cNvGrpSpPr/>
          <p:nvPr/>
        </p:nvGrpSpPr>
        <p:grpSpPr>
          <a:xfrm>
            <a:off x="402445" y="1241082"/>
            <a:ext cx="2257117" cy="531734"/>
            <a:chOff x="402445" y="1241082"/>
            <a:chExt cx="2257117" cy="531734"/>
          </a:xfrm>
        </p:grpSpPr>
        <p:sp>
          <p:nvSpPr>
            <p:cNvPr id="23" name="Овал 22"/>
            <p:cNvSpPr/>
            <p:nvPr/>
          </p:nvSpPr>
          <p:spPr>
            <a:xfrm>
              <a:off x="2144688" y="1241082"/>
              <a:ext cx="514874" cy="5317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Месяц 1"/>
            <p:cNvSpPr/>
            <p:nvPr/>
          </p:nvSpPr>
          <p:spPr>
            <a:xfrm rot="16200000">
              <a:off x="865423" y="877790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8" name="Группа 2"/>
          <p:cNvGrpSpPr/>
          <p:nvPr/>
        </p:nvGrpSpPr>
        <p:grpSpPr>
          <a:xfrm>
            <a:off x="3396926" y="1268760"/>
            <a:ext cx="2204146" cy="532800"/>
            <a:chOff x="3396926" y="1268760"/>
            <a:chExt cx="2204146" cy="532800"/>
          </a:xfrm>
        </p:grpSpPr>
        <p:sp>
          <p:nvSpPr>
            <p:cNvPr id="13" name="Овал 12"/>
            <p:cNvSpPr/>
            <p:nvPr/>
          </p:nvSpPr>
          <p:spPr>
            <a:xfrm>
              <a:off x="3396926" y="1268760"/>
              <a:ext cx="547962" cy="532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Месяц 1"/>
            <p:cNvSpPr/>
            <p:nvPr/>
          </p:nvSpPr>
          <p:spPr>
            <a:xfrm rot="16200000">
              <a:off x="4767560" y="877790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76" name="Умножение 75"/>
          <p:cNvSpPr/>
          <p:nvPr/>
        </p:nvSpPr>
        <p:spPr>
          <a:xfrm>
            <a:off x="3654841" y="3696704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5"/>
          <p:cNvGrpSpPr/>
          <p:nvPr/>
        </p:nvGrpSpPr>
        <p:grpSpPr>
          <a:xfrm>
            <a:off x="3601799" y="3284984"/>
            <a:ext cx="2581981" cy="1008112"/>
            <a:chOff x="3601799" y="3284984"/>
            <a:chExt cx="2581981" cy="1008112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024" y="3284984"/>
              <a:ext cx="1014756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Месяц 1"/>
            <p:cNvSpPr/>
            <p:nvPr/>
          </p:nvSpPr>
          <p:spPr>
            <a:xfrm rot="16200000">
              <a:off x="4064777" y="3110038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33" name="Группа 6"/>
          <p:cNvGrpSpPr/>
          <p:nvPr/>
        </p:nvGrpSpPr>
        <p:grpSpPr>
          <a:xfrm>
            <a:off x="6997326" y="3573016"/>
            <a:ext cx="2204147" cy="532800"/>
            <a:chOff x="6997326" y="3573016"/>
            <a:chExt cx="2204147" cy="532800"/>
          </a:xfrm>
        </p:grpSpPr>
        <p:sp>
          <p:nvSpPr>
            <p:cNvPr id="29" name="Овал 28"/>
            <p:cNvSpPr/>
            <p:nvPr/>
          </p:nvSpPr>
          <p:spPr>
            <a:xfrm>
              <a:off x="6997326" y="3573016"/>
              <a:ext cx="547962" cy="532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Месяц 1"/>
            <p:cNvSpPr/>
            <p:nvPr/>
          </p:nvSpPr>
          <p:spPr>
            <a:xfrm rot="16200000">
              <a:off x="8367961" y="3191171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79" name="Умножение 78"/>
          <p:cNvSpPr/>
          <p:nvPr/>
        </p:nvSpPr>
        <p:spPr>
          <a:xfrm>
            <a:off x="1363173" y="6021288"/>
            <a:ext cx="1224134" cy="184672"/>
          </a:xfrm>
          <a:prstGeom prst="mathMultiply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7"/>
          <p:cNvGrpSpPr/>
          <p:nvPr/>
        </p:nvGrpSpPr>
        <p:grpSpPr>
          <a:xfrm>
            <a:off x="300582" y="5805264"/>
            <a:ext cx="2299422" cy="532800"/>
            <a:chOff x="300582" y="5805264"/>
            <a:chExt cx="2299422" cy="532800"/>
          </a:xfrm>
        </p:grpSpPr>
        <p:sp>
          <p:nvSpPr>
            <p:cNvPr id="62" name="Овал 61"/>
            <p:cNvSpPr/>
            <p:nvPr/>
          </p:nvSpPr>
          <p:spPr>
            <a:xfrm>
              <a:off x="300582" y="5805264"/>
              <a:ext cx="547962" cy="532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Месяц 1"/>
            <p:cNvSpPr/>
            <p:nvPr/>
          </p:nvSpPr>
          <p:spPr>
            <a:xfrm rot="16200000">
              <a:off x="1766492" y="5414294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86" name="Группа 8"/>
          <p:cNvGrpSpPr/>
          <p:nvPr/>
        </p:nvGrpSpPr>
        <p:grpSpPr>
          <a:xfrm>
            <a:off x="3670907" y="5733256"/>
            <a:ext cx="2650245" cy="1008112"/>
            <a:chOff x="3670907" y="5733256"/>
            <a:chExt cx="2650245" cy="1008112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396" y="5733256"/>
              <a:ext cx="1014756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Месяц 1"/>
            <p:cNvSpPr/>
            <p:nvPr/>
          </p:nvSpPr>
          <p:spPr>
            <a:xfrm rot="16200000">
              <a:off x="4133885" y="5633440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87" name="Группа 9"/>
          <p:cNvGrpSpPr/>
          <p:nvPr/>
        </p:nvGrpSpPr>
        <p:grpSpPr>
          <a:xfrm>
            <a:off x="7337229" y="5777586"/>
            <a:ext cx="2163093" cy="531734"/>
            <a:chOff x="7337229" y="5777586"/>
            <a:chExt cx="2163093" cy="531734"/>
          </a:xfrm>
        </p:grpSpPr>
        <p:sp>
          <p:nvSpPr>
            <p:cNvPr id="59" name="Овал 58"/>
            <p:cNvSpPr/>
            <p:nvPr/>
          </p:nvSpPr>
          <p:spPr>
            <a:xfrm>
              <a:off x="8985448" y="5777586"/>
              <a:ext cx="514874" cy="5317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Месяц 1"/>
            <p:cNvSpPr/>
            <p:nvPr/>
          </p:nvSpPr>
          <p:spPr>
            <a:xfrm rot="16200000">
              <a:off x="7800207" y="5423418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817349" y="836712"/>
            <a:ext cx="2744163" cy="1008112"/>
            <a:chOff x="6817349" y="836712"/>
            <a:chExt cx="2744163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756" y="836712"/>
              <a:ext cx="1014756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Месяц 1"/>
            <p:cNvSpPr/>
            <p:nvPr/>
          </p:nvSpPr>
          <p:spPr>
            <a:xfrm rot="16200000">
              <a:off x="7280327" y="733774"/>
              <a:ext cx="370533" cy="1296490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392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9503</TotalTime>
  <Words>1642</Words>
  <Application>Microsoft Office PowerPoint</Application>
  <PresentationFormat>Лист A4 (210x297 мм)</PresentationFormat>
  <Paragraphs>152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belyiiv@yandex.ru</dc:creator>
  <cp:lastModifiedBy>belyiiv@yandex.ru</cp:lastModifiedBy>
  <cp:revision>425</cp:revision>
  <cp:lastPrinted>2022-01-30T07:13:22Z</cp:lastPrinted>
  <dcterms:created xsi:type="dcterms:W3CDTF">2022-01-23T04:10:29Z</dcterms:created>
  <dcterms:modified xsi:type="dcterms:W3CDTF">2022-04-24T11:55:12Z</dcterms:modified>
</cp:coreProperties>
</file>