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34539" y="836712"/>
            <a:ext cx="1072235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 </a:t>
            </a:r>
            <a:r>
              <a:rPr lang="ru-RU" dirty="0" smtClean="0"/>
              <a:t>                                         </a:t>
            </a:r>
            <a:r>
              <a:rPr lang="ru-RU" sz="1300" dirty="0"/>
              <a:t>Нет большей радости для родителей, чем видеть своего </a:t>
            </a:r>
            <a:r>
              <a:rPr lang="ru-RU" sz="1300" dirty="0" smtClean="0"/>
              <a:t>ребенка  здоровым</a:t>
            </a:r>
            <a:r>
              <a:rPr lang="ru-RU" sz="1300" dirty="0"/>
              <a:t>, </a:t>
            </a:r>
          </a:p>
          <a:p>
            <a:r>
              <a:rPr lang="ru-RU" sz="1300" dirty="0" smtClean="0"/>
              <a:t>                                                         закалённым. Чтобы </a:t>
            </a:r>
            <a:r>
              <a:rPr lang="ru-RU" sz="1300" dirty="0"/>
              <a:t>ребенок рос здоровым, уравновешенным, физически крепким, </a:t>
            </a:r>
            <a:endParaRPr lang="ru-RU" sz="1300" dirty="0" smtClean="0"/>
          </a:p>
          <a:p>
            <a:r>
              <a:rPr lang="ru-RU" sz="1300" dirty="0" smtClean="0"/>
              <a:t>имел </a:t>
            </a:r>
            <a:r>
              <a:rPr lang="ru-RU" sz="1300" dirty="0"/>
              <a:t>хороший аппетит, полноценный сон, надо строго придерживаться режима. Он является важнейшим условием </a:t>
            </a:r>
            <a:endParaRPr lang="ru-RU" sz="1300" dirty="0" smtClean="0"/>
          </a:p>
          <a:p>
            <a:r>
              <a:rPr lang="ru-RU" sz="1300" dirty="0" smtClean="0"/>
              <a:t>правильного </a:t>
            </a:r>
            <a:r>
              <a:rPr lang="ru-RU" sz="1300" dirty="0"/>
              <a:t>воспитания. </a:t>
            </a:r>
            <a:r>
              <a:rPr lang="ru-RU" sz="1300" b="1" dirty="0"/>
              <a:t>Режим</a:t>
            </a:r>
            <a:r>
              <a:rPr lang="ru-RU" sz="1300" dirty="0"/>
              <a:t> – это рациональное и четкое чередование сна, еды, отдыха, различных видов </a:t>
            </a:r>
            <a:r>
              <a:rPr lang="ru-RU" sz="1300" dirty="0" smtClean="0"/>
              <a:t> деятельности </a:t>
            </a:r>
          </a:p>
          <a:p>
            <a:r>
              <a:rPr lang="ru-RU" sz="1300" dirty="0" smtClean="0"/>
              <a:t>в </a:t>
            </a:r>
            <a:r>
              <a:rPr lang="ru-RU" sz="1300" dirty="0"/>
              <a:t>течение суток. Сон, еда, прогулки, непосредственно образовательные деятельности – все это </a:t>
            </a:r>
            <a:r>
              <a:rPr lang="ru-RU" sz="1300" dirty="0" smtClean="0"/>
              <a:t>должно  </a:t>
            </a:r>
            <a:r>
              <a:rPr lang="ru-RU" sz="1300" dirty="0"/>
              <a:t>проводиться в </a:t>
            </a:r>
            <a:endParaRPr lang="ru-RU" sz="1300" dirty="0" smtClean="0"/>
          </a:p>
          <a:p>
            <a:r>
              <a:rPr lang="ru-RU" sz="1300" dirty="0" smtClean="0"/>
              <a:t>определенной </a:t>
            </a:r>
            <a:r>
              <a:rPr lang="ru-RU" sz="1300" dirty="0"/>
              <a:t>последовательности. Ритмичный распорядок жизни способствует нормальному </a:t>
            </a:r>
            <a:r>
              <a:rPr lang="ru-RU" sz="1300" dirty="0" smtClean="0"/>
              <a:t> развитию </a:t>
            </a:r>
            <a:r>
              <a:rPr lang="ru-RU" sz="1300" dirty="0"/>
              <a:t>детского организма</a:t>
            </a:r>
            <a:r>
              <a:rPr lang="ru-RU" sz="1300" dirty="0" smtClean="0"/>
              <a:t>. </a:t>
            </a:r>
          </a:p>
          <a:p>
            <a:r>
              <a:rPr lang="ru-RU" sz="1300" b="1" dirty="0" smtClean="0"/>
              <a:t>Почему </a:t>
            </a:r>
            <a:r>
              <a:rPr lang="ru-RU" sz="1300" b="1" dirty="0"/>
              <a:t>так важен режим? </a:t>
            </a:r>
            <a:r>
              <a:rPr lang="ru-RU" sz="1300" dirty="0"/>
              <a:t>Все жизненные процессы в организме протекают в </a:t>
            </a:r>
            <a:r>
              <a:rPr lang="ru-RU" sz="1300" dirty="0" smtClean="0"/>
              <a:t>определенном </a:t>
            </a:r>
            <a:r>
              <a:rPr lang="ru-RU" sz="1300" dirty="0"/>
              <a:t>ритме. Сердце работает </a:t>
            </a:r>
            <a:endParaRPr lang="ru-RU" sz="1300" dirty="0" smtClean="0"/>
          </a:p>
          <a:p>
            <a:r>
              <a:rPr lang="ru-RU" sz="1300" dirty="0" smtClean="0"/>
              <a:t>ритмично </a:t>
            </a:r>
            <a:r>
              <a:rPr lang="ru-RU" sz="1300" dirty="0"/>
              <a:t>– вслед за сокращением наступает расслабление; дыхание </a:t>
            </a:r>
            <a:r>
              <a:rPr lang="ru-RU" sz="1300" dirty="0" smtClean="0"/>
              <a:t> ритмично</a:t>
            </a:r>
            <a:r>
              <a:rPr lang="ru-RU" sz="1300" dirty="0"/>
              <a:t>, когда вдох и выдох равномерно сменяют друг </a:t>
            </a:r>
            <a:endParaRPr lang="ru-RU" sz="1300" dirty="0" smtClean="0"/>
          </a:p>
          <a:p>
            <a:r>
              <a:rPr lang="ru-RU" sz="1300" dirty="0" smtClean="0"/>
              <a:t>друга</a:t>
            </a:r>
            <a:r>
              <a:rPr lang="ru-RU" sz="1300" dirty="0"/>
              <a:t>; пища в пищеварительном тракте перерабатывается в </a:t>
            </a:r>
            <a:r>
              <a:rPr lang="ru-RU" sz="1300" dirty="0" smtClean="0"/>
              <a:t>определенные </a:t>
            </a:r>
            <a:r>
              <a:rPr lang="ru-RU" sz="1300" dirty="0"/>
              <a:t>сроки</a:t>
            </a:r>
            <a:r>
              <a:rPr lang="ru-RU" sz="1300" dirty="0" smtClean="0"/>
              <a:t>. Все </a:t>
            </a:r>
            <a:r>
              <a:rPr lang="ru-RU" sz="1300" dirty="0"/>
              <a:t>явления в природе так же протекают </a:t>
            </a:r>
            <a:endParaRPr lang="ru-RU" sz="1300" dirty="0" smtClean="0"/>
          </a:p>
          <a:p>
            <a:r>
              <a:rPr lang="ru-RU" sz="1300" dirty="0" smtClean="0"/>
              <a:t>в </a:t>
            </a:r>
            <a:r>
              <a:rPr lang="ru-RU" sz="1300" dirty="0"/>
              <a:t>ритме: смена времен года, дня и ночи. </a:t>
            </a:r>
            <a:r>
              <a:rPr lang="ru-RU" sz="1300" dirty="0" smtClean="0"/>
              <a:t>Ученые  </a:t>
            </a:r>
            <a:r>
              <a:rPr lang="ru-RU" sz="1300" dirty="0"/>
              <a:t>установили, что упорядоченная режимом жизнь обеспечивает нормальное </a:t>
            </a:r>
            <a:endParaRPr lang="ru-RU" sz="1300" dirty="0" smtClean="0"/>
          </a:p>
          <a:p>
            <a:r>
              <a:rPr lang="ru-RU" sz="1300" dirty="0" smtClean="0"/>
              <a:t>течение </a:t>
            </a:r>
            <a:r>
              <a:rPr lang="ru-RU" sz="1300" dirty="0"/>
              <a:t>жизненных </a:t>
            </a:r>
            <a:r>
              <a:rPr lang="ru-RU" sz="1300" dirty="0" smtClean="0"/>
              <a:t>процессов. Правильный</a:t>
            </a:r>
            <a:r>
              <a:rPr lang="ru-RU" sz="1300" dirty="0"/>
              <a:t>, соответствующий возрастным возможностям ребенка режим укрепляет здоровье, </a:t>
            </a:r>
            <a:endParaRPr lang="ru-RU" sz="1300" dirty="0" smtClean="0"/>
          </a:p>
          <a:p>
            <a:r>
              <a:rPr lang="ru-RU" sz="1300" dirty="0" smtClean="0"/>
              <a:t>обеспечивает работоспособность</a:t>
            </a:r>
            <a:r>
              <a:rPr lang="ru-RU" sz="1300" dirty="0"/>
              <a:t>, успешное осуществление разнообразной деятельности, предохраняет от переутомления.</a:t>
            </a:r>
            <a:br>
              <a:rPr lang="ru-RU" sz="1300" dirty="0"/>
            </a:br>
            <a:r>
              <a:rPr lang="ru-RU" sz="1300" dirty="0"/>
              <a:t>Если же ребенок ест, спит, отдыхает, гуляет, занимается, когда ему заблагорассудится, то у него в скором времени </a:t>
            </a:r>
            <a:r>
              <a:rPr lang="ru-RU" sz="1300" dirty="0" smtClean="0"/>
              <a:t> теряется </a:t>
            </a:r>
          </a:p>
          <a:p>
            <a:r>
              <a:rPr lang="ru-RU" sz="1300" dirty="0" smtClean="0"/>
              <a:t>аппетит</a:t>
            </a:r>
            <a:r>
              <a:rPr lang="ru-RU" sz="1300" dirty="0"/>
              <a:t>, сон становится беспокойным, ребенок плохо развивается, появляются капризы, упрямство. Он </a:t>
            </a:r>
            <a:r>
              <a:rPr lang="ru-RU" sz="1300" dirty="0" smtClean="0"/>
              <a:t>менее </a:t>
            </a:r>
          </a:p>
          <a:p>
            <a:r>
              <a:rPr lang="ru-RU" sz="1300" dirty="0" smtClean="0"/>
              <a:t> </a:t>
            </a:r>
            <a:r>
              <a:rPr lang="ru-RU" sz="1300" dirty="0"/>
              <a:t>дисциплинирован и </a:t>
            </a:r>
            <a:r>
              <a:rPr lang="ru-RU" sz="1300" dirty="0" smtClean="0"/>
              <a:t>послушен. Одним </a:t>
            </a:r>
            <a:r>
              <a:rPr lang="ru-RU" sz="1300" dirty="0"/>
              <a:t>из существенных компонентов режима дня является </a:t>
            </a:r>
            <a:r>
              <a:rPr lang="ru-RU" sz="1300" b="1" dirty="0"/>
              <a:t>прогулка. </a:t>
            </a:r>
            <a:r>
              <a:rPr lang="ru-RU" sz="1300" dirty="0"/>
              <a:t>Это наиболее </a:t>
            </a:r>
            <a:endParaRPr lang="ru-RU" sz="1300" dirty="0" smtClean="0"/>
          </a:p>
          <a:p>
            <a:r>
              <a:rPr lang="ru-RU" sz="1300" dirty="0" smtClean="0"/>
              <a:t>эффективный </a:t>
            </a:r>
            <a:r>
              <a:rPr lang="ru-RU" sz="1300" dirty="0"/>
              <a:t>вид отдыха, хорошо восстанавливает сниженные в процессе деятельности функциональные ресурсы </a:t>
            </a:r>
            <a:r>
              <a:rPr lang="ru-RU" sz="1300" dirty="0" smtClean="0"/>
              <a:t> организма</a:t>
            </a:r>
            <a:r>
              <a:rPr lang="ru-RU" sz="1300" dirty="0"/>
              <a:t>, </a:t>
            </a:r>
            <a:endParaRPr lang="ru-RU" sz="1300" dirty="0" smtClean="0"/>
          </a:p>
          <a:p>
            <a:r>
              <a:rPr lang="ru-RU" sz="1300" dirty="0" smtClean="0"/>
              <a:t>и </a:t>
            </a:r>
            <a:r>
              <a:rPr lang="ru-RU" sz="1300" dirty="0"/>
              <a:t>в первую очередь – работоспособность. Пребывание на воздухе способствует повышению </a:t>
            </a:r>
            <a:r>
              <a:rPr lang="ru-RU" sz="1300" dirty="0" smtClean="0"/>
              <a:t> сопротивляемости </a:t>
            </a:r>
            <a:r>
              <a:rPr lang="ru-RU" sz="1300" dirty="0"/>
              <a:t>организма, </a:t>
            </a:r>
            <a:endParaRPr lang="ru-RU" sz="1300" dirty="0" smtClean="0"/>
          </a:p>
          <a:p>
            <a:r>
              <a:rPr lang="ru-RU" sz="1300" dirty="0" smtClean="0"/>
              <a:t>закаляет </a:t>
            </a:r>
            <a:r>
              <a:rPr lang="ru-RU" sz="1300" dirty="0"/>
              <a:t>его, укрепляет здоровье. Пребывание на свежем воздухе положительно влияет на обмен веществ, особенно </a:t>
            </a:r>
            <a:endParaRPr lang="ru-RU" sz="1300" dirty="0" smtClean="0"/>
          </a:p>
          <a:p>
            <a:r>
              <a:rPr lang="ru-RU" sz="1300" dirty="0" smtClean="0"/>
              <a:t>белкового </a:t>
            </a:r>
            <a:r>
              <a:rPr lang="ru-RU" sz="1300" dirty="0"/>
              <a:t>компонента пищи, усвояемости питательных веществ. После прогулки у ребенка всегда нормализуется сон и аппетит. </a:t>
            </a:r>
            <a:endParaRPr lang="ru-RU" sz="1300" dirty="0" smtClean="0"/>
          </a:p>
          <a:p>
            <a:r>
              <a:rPr lang="ru-RU" sz="1300" dirty="0" smtClean="0"/>
              <a:t>Прогулка </a:t>
            </a:r>
            <a:r>
              <a:rPr lang="ru-RU" sz="1300" dirty="0"/>
              <a:t>дает детям возможность в подвижных играх, трудовой деятельности, разнообразных физических упражнениях </a:t>
            </a:r>
            <a:endParaRPr lang="ru-RU" sz="1300" dirty="0" smtClean="0"/>
          </a:p>
          <a:p>
            <a:r>
              <a:rPr lang="ru-RU" sz="1300" dirty="0" smtClean="0"/>
              <a:t>удовлетворять </a:t>
            </a:r>
            <a:r>
              <a:rPr lang="ru-RU" sz="1300" dirty="0"/>
              <a:t>свои потребности в движении. Прогулка должна проводиться в любую погоду, за исключением особо </a:t>
            </a:r>
            <a:endParaRPr lang="ru-RU" sz="1300" dirty="0" smtClean="0"/>
          </a:p>
          <a:p>
            <a:r>
              <a:rPr lang="ru-RU" sz="1300" dirty="0" smtClean="0"/>
              <a:t>неблагоприятных </a:t>
            </a:r>
            <a:r>
              <a:rPr lang="ru-RU" sz="1300" dirty="0"/>
              <a:t>погодных условий</a:t>
            </a:r>
            <a:r>
              <a:rPr lang="ru-RU" sz="1300" dirty="0" smtClean="0"/>
              <a:t>.  </a:t>
            </a:r>
            <a:r>
              <a:rPr lang="ru-RU" sz="1300" dirty="0"/>
              <a:t>Поведение ребенка в детском саду, его настроение, работоспособность находятся в </a:t>
            </a:r>
            <a:endParaRPr lang="ru-RU" sz="1300" dirty="0" smtClean="0"/>
          </a:p>
          <a:p>
            <a:r>
              <a:rPr lang="ru-RU" sz="1300" dirty="0" smtClean="0"/>
              <a:t>прямой </a:t>
            </a:r>
            <a:r>
              <a:rPr lang="ru-RU" sz="1300" dirty="0"/>
              <a:t>зависимости от того, как организованы его деятельность и сон в семье в обычные, а также в выходные дни.</a:t>
            </a:r>
            <a:br>
              <a:rPr lang="ru-RU" sz="1300" dirty="0"/>
            </a:br>
            <a:r>
              <a:rPr lang="ru-RU" sz="1300" dirty="0"/>
              <a:t>Выходные дни дети проводят дома, как правило, с существенными отклонениями и даже нарушениями привычного режима. </a:t>
            </a:r>
            <a:endParaRPr lang="ru-RU" sz="1300" dirty="0" smtClean="0"/>
          </a:p>
          <a:p>
            <a:r>
              <a:rPr lang="ru-RU" sz="1300" dirty="0" smtClean="0"/>
              <a:t>Не </a:t>
            </a:r>
            <a:r>
              <a:rPr lang="ru-RU" sz="1300" dirty="0"/>
              <a:t>случайно функциональный уровень детей в понедельник хуже, чем во второй – третий день недели. Поэтому </a:t>
            </a:r>
            <a:r>
              <a:rPr lang="ru-RU" sz="1300" dirty="0" smtClean="0"/>
              <a:t>домашний</a:t>
            </a:r>
          </a:p>
          <a:p>
            <a:r>
              <a:rPr lang="ru-RU" sz="1300" dirty="0" smtClean="0"/>
              <a:t> </a:t>
            </a:r>
            <a:r>
              <a:rPr lang="ru-RU" sz="1300" dirty="0"/>
              <a:t>режим ребенка в те дни, когда он не посещает детский сад, не должен отличаться от режима дошкольного учреждения.</a:t>
            </a:r>
          </a:p>
        </p:txBody>
      </p:sp>
      <p:pic>
        <p:nvPicPr>
          <p:cNvPr id="1026" name="Picture 2" descr="https://deti.mail.ru/sharepic/225/75947/?151430391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73" y="188639"/>
            <a:ext cx="2006359" cy="1053339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476928" y="121474"/>
            <a:ext cx="476284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/>
              <a:t>Консультация для родителей «Живём по режиму»</a:t>
            </a:r>
          </a:p>
          <a:p>
            <a:pPr algn="r"/>
            <a:r>
              <a:rPr lang="ru-RU" sz="1400" b="1" i="1" dirty="0" smtClean="0"/>
              <a:t>Подготовила воспитатель</a:t>
            </a:r>
          </a:p>
          <a:p>
            <a:pPr algn="r"/>
            <a:r>
              <a:rPr lang="ru-RU" sz="1400" b="1" i="1" dirty="0" smtClean="0"/>
              <a:t>Костевич Н.А.</a:t>
            </a:r>
            <a:endParaRPr lang="ru-RU" sz="1400" b="1" i="1" dirty="0"/>
          </a:p>
        </p:txBody>
      </p:sp>
    </p:spTree>
    <p:extLst>
      <p:ext uri="{BB962C8B-B14F-4D97-AF65-F5344CB8AC3E}">
        <p14:creationId xmlns:p14="http://schemas.microsoft.com/office/powerpoint/2010/main" val="24947288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13</Words>
  <Application>Microsoft Office PowerPoint</Application>
  <PresentationFormat>Экран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belyi</dc:creator>
  <cp:lastModifiedBy>belyiiv@yandex.ru</cp:lastModifiedBy>
  <cp:revision>3</cp:revision>
  <dcterms:created xsi:type="dcterms:W3CDTF">2022-04-18T08:27:56Z</dcterms:created>
  <dcterms:modified xsi:type="dcterms:W3CDTF">2022-04-18T08:44:55Z</dcterms:modified>
</cp:coreProperties>
</file>