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60" r:id="rId2"/>
    <p:sldId id="266" r:id="rId3"/>
    <p:sldId id="261" r:id="rId4"/>
    <p:sldId id="265" r:id="rId5"/>
    <p:sldId id="264" r:id="rId6"/>
    <p:sldId id="278" r:id="rId7"/>
    <p:sldId id="279" r:id="rId8"/>
    <p:sldId id="280" r:id="rId9"/>
    <p:sldId id="281" r:id="rId10"/>
    <p:sldId id="284" r:id="rId11"/>
    <p:sldId id="262" r:id="rId12"/>
    <p:sldId id="285" r:id="rId13"/>
    <p:sldId id="286" r:id="rId14"/>
    <p:sldId id="263" r:id="rId15"/>
    <p:sldId id="270" r:id="rId16"/>
    <p:sldId id="267" r:id="rId17"/>
    <p:sldId id="271" r:id="rId18"/>
    <p:sldId id="273" r:id="rId19"/>
    <p:sldId id="272" r:id="rId20"/>
    <p:sldId id="275" r:id="rId21"/>
    <p:sldId id="276" r:id="rId22"/>
    <p:sldId id="277" r:id="rId23"/>
  </p:sldIdLst>
  <p:sldSz cx="9144000" cy="6858000" type="screen4x3"/>
  <p:notesSz cx="6858000" cy="9144000"/>
  <p:custDataLst>
    <p:tags r:id="rId2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A9E2"/>
    <a:srgbClr val="3399FF"/>
    <a:srgbClr val="666699"/>
    <a:srgbClr val="04374A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604" autoAdjust="0"/>
  </p:normalViewPr>
  <p:slideViewPr>
    <p:cSldViewPr>
      <p:cViewPr varScale="1">
        <p:scale>
          <a:sx n="94" d="100"/>
          <a:sy n="94" d="100"/>
        </p:scale>
        <p:origin x="-204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2852936"/>
            <a:ext cx="6301208" cy="1102022"/>
          </a:xfrm>
        </p:spPr>
        <p:txBody>
          <a:bodyPr/>
          <a:lstStyle>
            <a:lvl1pPr>
              <a:defRPr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Дата 3"/>
          <p:cNvSpPr txBox="1">
            <a:spLocks/>
          </p:cNvSpPr>
          <p:nvPr userDrawn="1"/>
        </p:nvSpPr>
        <p:spPr>
          <a:xfrm>
            <a:off x="609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5E48A96-E1BB-4C8F-80B2-32A47A48A9D5}" type="datetimeFigureOut">
              <a:rPr lang="ru-RU" smtClean="0">
                <a:solidFill>
                  <a:schemeClr val="accent1">
                    <a:lumMod val="50000"/>
                  </a:schemeClr>
                </a:solidFill>
              </a:rPr>
              <a:pPr/>
              <a:t>15.05.2023</a:t>
            </a:fld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4A1F6A-164B-43BA-A19E-4AE6BB502A21}" type="slidenum">
              <a:rPr lang="ru-RU" smtClean="0">
                <a:solidFill>
                  <a:schemeClr val="accent1">
                    <a:lumMod val="50000"/>
                  </a:schemeClr>
                </a:solidFill>
              </a:rPr>
              <a:pPr/>
              <a:t>‹#›</a:t>
            </a:fld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316049" y="620688"/>
            <a:ext cx="5796136" cy="9361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Текст 2"/>
          <p:cNvSpPr>
            <a:spLocks noGrp="1"/>
          </p:cNvSpPr>
          <p:nvPr>
            <p:ph idx="1"/>
          </p:nvPr>
        </p:nvSpPr>
        <p:spPr>
          <a:xfrm>
            <a:off x="107504" y="1772816"/>
            <a:ext cx="8856984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16049" y="620688"/>
            <a:ext cx="5796136" cy="9361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772816"/>
            <a:ext cx="8856984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75733"/>
            <a:ext cx="1403648" cy="282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6669360"/>
            <a:ext cx="1872208" cy="18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Овал 14"/>
          <p:cNvSpPr/>
          <p:nvPr/>
        </p:nvSpPr>
        <p:spPr>
          <a:xfrm>
            <a:off x="251520" y="2564904"/>
            <a:ext cx="5688632" cy="266429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043608" y="2996952"/>
            <a:ext cx="4176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Семейные традиции их роль в воспитании ребенка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81436" y="235375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МБДОУ Детский сад «Сказка»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27784" y="609329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г. Иркутск 2023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6" y="4940044"/>
            <a:ext cx="2043378" cy="189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Семейные традиции</a:t>
            </a:r>
            <a:endParaRPr lang="ru-RU" dirty="0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51520" y="1700808"/>
            <a:ext cx="856895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Шар желаний.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Установите традицию запускать в небо воздушный шарик с самыми заветными желаниями в каждый День рождения.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3" name="Picture 3" descr="https://s2.best-wallpaper.net/wallpaper/2880x1800/1702/Happiness-family-colorful-balloons_2880x1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068960"/>
            <a:ext cx="5437069" cy="339816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563888" y="188640"/>
            <a:ext cx="5796136" cy="936105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Arial" pitchFamily="34" charset="0"/>
                <a:cs typeface="Arial" pitchFamily="34" charset="0"/>
              </a:rPr>
              <a:t>Семейные традиции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23528" y="4077072"/>
            <a:ext cx="8568952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Семейные</a:t>
            </a:r>
            <a:r>
              <a:rPr kumimoji="0" lang="ru-RU" sz="2400" b="1" i="0" u="none" strike="noStrike" kern="1200" cap="none" spc="0" normalizeH="0" noProof="0" dirty="0">
                <a:ln>
                  <a:noFill/>
                </a:ln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праздники </a:t>
            </a:r>
            <a:r>
              <a:rPr kumimoji="0" lang="ru-RU" sz="2400" b="0" i="0" u="none" strike="noStrike" kern="1200" cap="none" spc="0" normalizeH="0" noProof="0" dirty="0">
                <a:ln>
                  <a:noFill/>
                </a:ln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- празднование замечательных событий в жизни семьи:  дня рождения семьи, юбилея, особых успехов в работе и учебе (окончания школы, вуза, награждение родных) подчеркивает значимость каждого члена семьи, приносит радость, настроение, предвкушение праздника как детям, так и взрослым. Особая подготовка, подарки, угощение выделяют этот день из череды других.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5122" name="Picture 2" descr="https://avatars.dzeninfra.ru/get-zen_doc/3769427/pub_5fb36bac268198734dbc1d0a_5fb380797eb1fe4ba077f8a1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3653136" cy="243542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188640"/>
            <a:ext cx="5796136" cy="936105"/>
          </a:xfrm>
        </p:spPr>
        <p:txBody>
          <a:bodyPr/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Семейные традиции</a:t>
            </a: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3573016"/>
            <a:ext cx="856895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211E1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Во-первых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211E1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это создание и поддержание праздничного состояния, то есть эмоциональной готовности действовать и реагировать на все так, чтобы испытывать подъем, искреннюю радость.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211E1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Во-вторых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211E1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обеспечение простора для самостоятельной, активной, разнообразной деятельности детей.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211E1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В-третьих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211E1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предоставление ребенку возможности насладиться игрой, вволю пообщаться со сверстниками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027" name="Picture 3" descr="https://i.mycdn.me/i?r=AzEPZsRbOZEKgBhR0XGMT1Rkn7xUM0HCsVdnZfnStaS4HaaKTM5SRkZCeTgDn6uOy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2597178" cy="1950481"/>
          </a:xfrm>
          <a:prstGeom prst="rect">
            <a:avLst/>
          </a:prstGeom>
          <a:noFill/>
        </p:spPr>
      </p:pic>
      <p:pic>
        <p:nvPicPr>
          <p:cNvPr id="1029" name="Picture 5" descr="https://cdn.culture.ru/images/d0fb8dc0-c19d-55c0-a951-ea96759f34f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556792"/>
            <a:ext cx="2441575" cy="1627717"/>
          </a:xfrm>
          <a:prstGeom prst="rect">
            <a:avLst/>
          </a:prstGeom>
          <a:noFill/>
        </p:spPr>
      </p:pic>
      <p:pic>
        <p:nvPicPr>
          <p:cNvPr id="1030" name="Picture 6" descr="C:\Users\gomaur\Downloads\1005126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972828"/>
            <a:ext cx="2232248" cy="1520068"/>
          </a:xfrm>
          <a:prstGeom prst="rect">
            <a:avLst/>
          </a:prstGeom>
          <a:noFill/>
        </p:spPr>
      </p:pic>
      <p:pic>
        <p:nvPicPr>
          <p:cNvPr id="1032" name="Picture 8" descr="http://topobrazovanie.ru/wp-content/uploads/2019/02/photo_06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1916832"/>
            <a:ext cx="2424489" cy="158755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Семейные традиции</a:t>
            </a:r>
            <a:endParaRPr lang="ru-RU" dirty="0"/>
          </a:p>
        </p:txBody>
      </p:sp>
      <p:pic>
        <p:nvPicPr>
          <p:cNvPr id="37890" name="Picture 2" descr="https://darfix.ru/wp-content/uploads/8/e/1/8e12c8b22c61cc31e374a9dd8d77c46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3672408" cy="2446742"/>
          </a:xfrm>
          <a:prstGeom prst="rect">
            <a:avLst/>
          </a:prstGeom>
          <a:noFill/>
        </p:spPr>
      </p:pic>
      <p:pic>
        <p:nvPicPr>
          <p:cNvPr id="37892" name="Picture 4" descr="https://darfix.ru/wp-content/uploads/9/1/3/913a825a4cbb74f34a0ca1be798ff60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988840"/>
            <a:ext cx="3779912" cy="2516792"/>
          </a:xfrm>
          <a:prstGeom prst="rect">
            <a:avLst/>
          </a:prstGeom>
          <a:noFill/>
        </p:spPr>
      </p:pic>
      <p:pic>
        <p:nvPicPr>
          <p:cNvPr id="37894" name="Picture 6" descr="https://www.mama.mk.ua/files/other/1_IMG_20150411_1524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4012713"/>
            <a:ext cx="3796358" cy="284528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Семейные традиции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628800"/>
            <a:ext cx="85689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Совместные игры с детьми </a:t>
            </a:r>
          </a:p>
          <a:p>
            <a:pPr algn="just"/>
            <a:r>
              <a:rPr lang="ru-RU" sz="2800" dirty="0"/>
              <a:t>	Очень важно то, что  родители делают вместе с  детьми, показывая пример, обучая ребенка различным навыкам, знакомя с разнообразными занятиями, проявляя свои чувства, настроение.</a:t>
            </a:r>
          </a:p>
        </p:txBody>
      </p:sp>
      <p:pic>
        <p:nvPicPr>
          <p:cNvPr id="4098" name="Picture 2" descr="https://sun9-77.userapi.com/impg/uy6t4SfLQ8u1j3Bi7bvvViP5-OX8O5DFGPVrcw/WKsLugU8Urw.jpg?size=1200x900&amp;quality=96&amp;sign=779f95840c195ba89a06a5adfd266b33&amp;c_uniq_tag=gJB4I-DDn-j4tTmb0V7hwS5qSoybeOeKHpZ53UgHPYM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4365104"/>
            <a:ext cx="2885051" cy="2163788"/>
          </a:xfrm>
          <a:prstGeom prst="rect">
            <a:avLst/>
          </a:prstGeom>
          <a:noFill/>
        </p:spPr>
      </p:pic>
      <p:pic>
        <p:nvPicPr>
          <p:cNvPr id="4100" name="Picture 4" descr="https://images.satu.kz/176229650_w640_h640_monopoliya-games-st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4219799"/>
            <a:ext cx="2232248" cy="2232248"/>
          </a:xfrm>
          <a:prstGeom prst="rect">
            <a:avLst/>
          </a:prstGeom>
          <a:noFill/>
        </p:spPr>
      </p:pic>
      <p:pic>
        <p:nvPicPr>
          <p:cNvPr id="4102" name="Picture 6" descr="http://kislovodsk-kurort.org/uploads/photo_2020-08-03_17-01-08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221088"/>
            <a:ext cx="2017118" cy="201711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332656"/>
            <a:ext cx="5796136" cy="936105"/>
          </a:xfrm>
        </p:spPr>
        <p:txBody>
          <a:bodyPr/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Семейные традиции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4581128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/>
              <a:t>Совместные прогулки</a:t>
            </a:r>
          </a:p>
          <a:p>
            <a:r>
              <a:rPr lang="ru-RU" sz="2800" dirty="0"/>
              <a:t>	Походы в театры, кино, на выставки, поездки в путешествия – эти традиции обогащают жизнь семьи, делают ее более разнообразной, яркой и насыщенной, запоминающейся.</a:t>
            </a:r>
          </a:p>
        </p:txBody>
      </p:sp>
      <p:pic>
        <p:nvPicPr>
          <p:cNvPr id="22530" name="Picture 2" descr="https://familysenter63.ru/images/%D1%81%D0%B5%D0%BC%D1%8C%D1%8F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2609528" cy="1739685"/>
          </a:xfrm>
          <a:prstGeom prst="rect">
            <a:avLst/>
          </a:prstGeom>
          <a:noFill/>
        </p:spPr>
      </p:pic>
      <p:pic>
        <p:nvPicPr>
          <p:cNvPr id="22532" name="Picture 4" descr="https://cdn.getyourguide.com/img/tour/5a099e5b793a9.jpeg/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484784"/>
            <a:ext cx="3839940" cy="1918759"/>
          </a:xfrm>
          <a:prstGeom prst="rect">
            <a:avLst/>
          </a:prstGeom>
          <a:noFill/>
        </p:spPr>
      </p:pic>
      <p:pic>
        <p:nvPicPr>
          <p:cNvPr id="22534" name="Picture 6" descr="https://user72902.clients-cdnnow.ru/localStorage/news/9e/fa/8a/25/9efa8a25_resizedScaled_1020to5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844824"/>
            <a:ext cx="3189759" cy="1796783"/>
          </a:xfrm>
          <a:prstGeom prst="rect">
            <a:avLst/>
          </a:prstGeom>
          <a:noFill/>
        </p:spPr>
      </p:pic>
      <p:pic>
        <p:nvPicPr>
          <p:cNvPr id="22536" name="Picture 8" descr="https://ugkuzovremont.ru/wp-content/uploads/2023/01/kid-rel3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2996952"/>
            <a:ext cx="2849882" cy="159593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260648"/>
            <a:ext cx="5796136" cy="936105"/>
          </a:xfrm>
        </p:spPr>
        <p:txBody>
          <a:bodyPr/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Семейные традиции</a:t>
            </a:r>
            <a:endParaRPr lang="ru-RU" dirty="0"/>
          </a:p>
        </p:txBody>
      </p:sp>
      <p:pic>
        <p:nvPicPr>
          <p:cNvPr id="25602" name="Picture 2" descr="http://klubmama.ru/uploads/posts/2022-08/1661917095_39-klubmama-ru-p-podelki-semeinie-traditsii-foto-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4558879" cy="2239550"/>
          </a:xfrm>
          <a:prstGeom prst="rect">
            <a:avLst/>
          </a:prstGeom>
          <a:noFill/>
        </p:spPr>
      </p:pic>
      <p:pic>
        <p:nvPicPr>
          <p:cNvPr id="25604" name="Picture 4" descr="https://pervaya-berdsk.ru/images/novosti/2017-2018/okt2017/vst/vst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988840"/>
            <a:ext cx="3673302" cy="2433128"/>
          </a:xfrm>
          <a:prstGeom prst="rect">
            <a:avLst/>
          </a:prstGeom>
          <a:noFill/>
        </p:spPr>
      </p:pic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251520" y="4725144"/>
            <a:ext cx="85689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63613" algn="l"/>
              </a:tabLst>
            </a:pP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Подарки своими руками.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 многих семьях принято, чтобы дети к праздникам делали подарки своими руками родителям и близким родственникам.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0"/>
            <a:ext cx="5796136" cy="936105"/>
          </a:xfrm>
        </p:spPr>
        <p:txBody>
          <a:bodyPr/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Семейные традиции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67944" y="1124744"/>
            <a:ext cx="486003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/>
              <a:t>Традиция поцелуев. </a:t>
            </a:r>
            <a:r>
              <a:rPr lang="ru-RU" sz="2800" dirty="0"/>
              <a:t>Для создания атмосферы любви, важно почаще целовать своих родных и близких. Желательно целовать детей минимум два раза в день – утром, когда они проснулись, вечером – перед сном. Более частые поцелуи и объятия только приветствуются, даже с взрослым ребенком, потому как при недостатке ласки дети вырастают черствыми. </a:t>
            </a:r>
          </a:p>
        </p:txBody>
      </p:sp>
      <p:pic>
        <p:nvPicPr>
          <p:cNvPr id="29698" name="Picture 2" descr="https://family.onbog.com/wp-content/uploads/2020/08/dreams-onbog-00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3462388" cy="2213960"/>
          </a:xfrm>
          <a:prstGeom prst="rect">
            <a:avLst/>
          </a:prstGeom>
          <a:noFill/>
        </p:spPr>
      </p:pic>
      <p:pic>
        <p:nvPicPr>
          <p:cNvPr id="29700" name="Picture 4" descr="https://detitambov.ru/upload/000/u1/d/e/pravilo-pervyh-treh-minut-kotoroe-nuzhno-znat-vse-roditeljam-photo-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05064"/>
            <a:ext cx="3456383" cy="230425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1447" y="260648"/>
            <a:ext cx="7852553" cy="93610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Роль семейных традиций </a:t>
            </a:r>
            <a:br>
              <a:rPr lang="ru-RU" b="1" dirty="0"/>
            </a:br>
            <a:r>
              <a:rPr lang="ru-RU" b="1" dirty="0"/>
              <a:t>в жизни детей</a:t>
            </a:r>
            <a:endParaRPr lang="ru-RU" dirty="0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51520" y="3429000"/>
            <a:ext cx="864096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24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ают возможность оптимистично смотреть на жизнь, ведь «каждый день – праздник»;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24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д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ети гордятся своей семьёй;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24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д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ети ощущают стабильность, ведь традиции будут выполнены не потому, что так надо, а потому, что так хочется всем членам семьи, так принято;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24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д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етские воспоминания, которые передаются в следующее поколение.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https://pnz.pnzreg.ru/upload/iblock/b08/b084d01a76f852b96d54991eaa9db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3348371" cy="2232248"/>
          </a:xfrm>
          <a:prstGeom prst="rect">
            <a:avLst/>
          </a:prstGeom>
          <a:noFill/>
        </p:spPr>
      </p:pic>
      <p:pic>
        <p:nvPicPr>
          <p:cNvPr id="6148" name="Picture 4" descr="https://www.2do2go.ru/uploads/0607a0782f762dd9df9e800a55eb4e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340768"/>
            <a:ext cx="3059832" cy="203988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9359" y="476672"/>
            <a:ext cx="8644641" cy="93610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Правила, которых нужно придерживаться, если Вы решили создать новые традиции</a:t>
            </a:r>
            <a:endParaRPr lang="ru-RU" dirty="0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51520" y="3643862"/>
            <a:ext cx="864096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Традиция повторяется всегда, ведь она-  традиция.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Событие должно быть ярким, интересным для родных, позитивным.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Она может задействовать запахи, звуки, зрительные образы, что-то, влияющее на чувства и восприятие.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5" name="Picture 3" descr="https://avatars.dzeninfra.ru/get-zen_doc/3769427/pub_5fb36bac268198734dbc1d0a_5fb380797eb1fe4ba077f8a1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540" y="1988840"/>
            <a:ext cx="2312268" cy="1541512"/>
          </a:xfrm>
          <a:prstGeom prst="rect">
            <a:avLst/>
          </a:prstGeom>
          <a:noFill/>
        </p:spPr>
      </p:pic>
      <p:pic>
        <p:nvPicPr>
          <p:cNvPr id="28677" name="Picture 5" descr="https://klubmama.ru/uploads/posts/2022-09/thumbs/1662065944_52-klubmama-ru-p-traditsii-semi-podelki-foto-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916832"/>
            <a:ext cx="1763414" cy="1763414"/>
          </a:xfrm>
          <a:prstGeom prst="rect">
            <a:avLst/>
          </a:prstGeom>
          <a:noFill/>
        </p:spPr>
      </p:pic>
      <p:pic>
        <p:nvPicPr>
          <p:cNvPr id="28679" name="Picture 7" descr="https://fb.ru/media/i/2/5/1/3/7/1/3/i/25137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1988840"/>
            <a:ext cx="2376264" cy="158688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3357573"/>
            <a:ext cx="612068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Ребёнок учится тому,</a:t>
            </a:r>
            <a:b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Что видит у себя в дому,</a:t>
            </a:r>
            <a:b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Родители пример ему.</a:t>
            </a:r>
            <a:b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Коль видят нас и слышат дети</a:t>
            </a:r>
            <a:r>
              <a:rPr lang="ru-RU" sz="2800" dirty="0">
                <a:solidFill>
                  <a:srgbClr val="333333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…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rgbClr val="333333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Мы за дела свои в ответе.</a:t>
            </a:r>
            <a:endParaRPr lang="en-US" sz="2800" dirty="0">
              <a:solidFill>
                <a:srgbClr val="333333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Себастьян Брандт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027" name="Picture 3" descr="https://artdecory.ru/pictures/full_35511.jpg&amp;t=1&amp;bs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2284" y="692697"/>
            <a:ext cx="4087354" cy="273630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12776"/>
            <a:ext cx="8533456" cy="4176464"/>
          </a:xfrm>
        </p:spPr>
        <p:txBody>
          <a:bodyPr/>
          <a:lstStyle/>
          <a:p>
            <a:pPr algn="r">
              <a:buNone/>
            </a:pPr>
            <a:r>
              <a:rPr lang="ru-RU" i="1" dirty="0">
                <a:solidFill>
                  <a:schemeClr val="tx1"/>
                </a:solidFill>
              </a:rPr>
              <a:t>"У каждой семьи есть своя "живая душа",</a:t>
            </a:r>
            <a:br>
              <a:rPr lang="ru-RU" i="1" dirty="0">
                <a:solidFill>
                  <a:schemeClr val="tx1"/>
                </a:solidFill>
              </a:rPr>
            </a:br>
            <a:r>
              <a:rPr lang="ru-RU" i="1" dirty="0">
                <a:solidFill>
                  <a:schemeClr val="tx1"/>
                </a:solidFill>
              </a:rPr>
              <a:t>в которой есть и цветущий райский сад,</a:t>
            </a:r>
            <a:br>
              <a:rPr lang="ru-RU" i="1" dirty="0">
                <a:solidFill>
                  <a:schemeClr val="tx1"/>
                </a:solidFill>
              </a:rPr>
            </a:br>
            <a:r>
              <a:rPr lang="ru-RU" i="1" dirty="0">
                <a:solidFill>
                  <a:schemeClr val="tx1"/>
                </a:solidFill>
              </a:rPr>
              <a:t>и родники "живой" воды, и могучие дерева,</a:t>
            </a:r>
            <a:br>
              <a:rPr lang="ru-RU" i="1" dirty="0">
                <a:solidFill>
                  <a:schemeClr val="tx1"/>
                </a:solidFill>
              </a:rPr>
            </a:br>
            <a:r>
              <a:rPr lang="ru-RU" i="1" dirty="0">
                <a:solidFill>
                  <a:schemeClr val="tx1"/>
                </a:solidFill>
              </a:rPr>
              <a:t>уходящие ветвями высоко в небо,</a:t>
            </a:r>
            <a:br>
              <a:rPr lang="ru-RU" i="1" dirty="0">
                <a:solidFill>
                  <a:schemeClr val="tx1"/>
                </a:solidFill>
              </a:rPr>
            </a:br>
            <a:r>
              <a:rPr lang="ru-RU" i="1" dirty="0">
                <a:solidFill>
                  <a:schemeClr val="tx1"/>
                </a:solidFill>
              </a:rPr>
              <a:t>а корнями - глубоко в землю.</a:t>
            </a:r>
            <a:br>
              <a:rPr lang="ru-RU" i="1" dirty="0">
                <a:solidFill>
                  <a:schemeClr val="tx1"/>
                </a:solidFill>
              </a:rPr>
            </a:br>
            <a:r>
              <a:rPr lang="ru-RU" i="1" dirty="0">
                <a:solidFill>
                  <a:schemeClr val="tx1"/>
                </a:solidFill>
              </a:rPr>
              <a:t>Добрые традиции подобны этим родникам</a:t>
            </a:r>
            <a:br>
              <a:rPr lang="ru-RU" i="1" dirty="0">
                <a:solidFill>
                  <a:schemeClr val="tx1"/>
                </a:solidFill>
              </a:rPr>
            </a:br>
            <a:r>
              <a:rPr lang="ru-RU" i="1" dirty="0">
                <a:solidFill>
                  <a:schemeClr val="tx1"/>
                </a:solidFill>
              </a:rPr>
              <a:t>укрепляют, животворят семью".</a:t>
            </a:r>
            <a:br>
              <a:rPr lang="ru-RU" i="1" dirty="0">
                <a:solidFill>
                  <a:schemeClr val="tx1"/>
                </a:solidFill>
              </a:rPr>
            </a:br>
            <a:r>
              <a:rPr lang="ru-RU" i="1" dirty="0">
                <a:solidFill>
                  <a:schemeClr val="tx1"/>
                </a:solidFill>
              </a:rPr>
              <a:t>(Л. Н. Толстой</a:t>
            </a:r>
            <a:r>
              <a:rPr lang="ru-RU" dirty="0">
                <a:solidFill>
                  <a:schemeClr val="tx1"/>
                </a:solidFill>
              </a:rPr>
              <a:t>)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8856984" cy="24482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>
                <a:solidFill>
                  <a:schemeClr val="tx1"/>
                </a:solidFill>
              </a:rPr>
              <a:t>Семья и семейные традиции </a:t>
            </a:r>
            <a:r>
              <a:rPr lang="ru-RU" sz="2400" dirty="0">
                <a:solidFill>
                  <a:schemeClr val="tx1"/>
                </a:solidFill>
              </a:rPr>
              <a:t>– это основа воспитания детей. Ведь именно в семье ребенок усваивает первый опыт взаимодействия с людьми, постигает многогранность человеческих отношений, развивается духовно, нравственно, умственно и физически. </a:t>
            </a:r>
          </a:p>
        </p:txBody>
      </p:sp>
      <p:pic>
        <p:nvPicPr>
          <p:cNvPr id="30722" name="Picture 2" descr="http://klubmama.ru/uploads/posts/2022-09/1662065977_48-klubmama-ru-p-traditsii-semi-podelki-foto-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573016"/>
            <a:ext cx="4018248" cy="2678832"/>
          </a:xfrm>
          <a:prstGeom prst="rect">
            <a:avLst/>
          </a:prstGeom>
          <a:noFill/>
        </p:spPr>
      </p:pic>
      <p:pic>
        <p:nvPicPr>
          <p:cNvPr id="30724" name="Picture 4" descr="http://asociatiaveganilor.ro/wp-content/uploads/2016/10/familie-vegana-picnic-verdea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573016"/>
            <a:ext cx="3888431" cy="269901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284984"/>
            <a:ext cx="8136904" cy="93610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Спасибо за внимание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sportishka.com/uploads/posts/2022-03/1646405540_65-sportishka-com-p-semeinaya-progulka-turizm-krasivo-foto-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76672"/>
            <a:ext cx="4373216" cy="291547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4077072"/>
            <a:ext cx="87849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latin typeface="Arial" pitchFamily="34" charset="0"/>
                <a:cs typeface="Arial" pitchFamily="34" charset="0"/>
              </a:rPr>
              <a:t>Семейные традиции — </a:t>
            </a:r>
            <a:r>
              <a:rPr lang="ru-RU" sz="2800" i="1" dirty="0">
                <a:latin typeface="Arial" pitchFamily="34" charset="0"/>
                <a:cs typeface="Arial" pitchFamily="34" charset="0"/>
              </a:rPr>
              <a:t>это обычные принятые в семье нормы, манеры поведения, обычаи и взгляды, которые передаются из поколения в поколение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ytimg.com/vi/BvMiYphcLxs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43128" cy="2443010"/>
          </a:xfrm>
          <a:prstGeom prst="rect">
            <a:avLst/>
          </a:prstGeom>
          <a:noFill/>
        </p:spPr>
      </p:pic>
      <p:pic>
        <p:nvPicPr>
          <p:cNvPr id="2052" name="Picture 4" descr="https://static.tildacdn.com/tild6261-3232-4462-b038-326237626438/79fe871ac6eae6d963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7441" y="4199311"/>
            <a:ext cx="4726559" cy="2658689"/>
          </a:xfrm>
          <a:prstGeom prst="rect">
            <a:avLst/>
          </a:prstGeom>
          <a:noFill/>
        </p:spPr>
      </p:pic>
      <p:pic>
        <p:nvPicPr>
          <p:cNvPr id="2054" name="Picture 6" descr="http://restoranka.ru/ckfinder/userfiles/images/o-COPARENTING-faceboo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1556792"/>
            <a:ext cx="4441269" cy="2960846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067944" y="332656"/>
            <a:ext cx="5360407" cy="936105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Arial" pitchFamily="34" charset="0"/>
                <a:cs typeface="Arial" pitchFamily="34" charset="0"/>
              </a:rPr>
              <a:t>Семейные традиции</a:t>
            </a:r>
          </a:p>
        </p:txBody>
      </p:sp>
      <p:pic>
        <p:nvPicPr>
          <p:cNvPr id="18434" name="Picture 2" descr="https://timiryazevo.paint.mos.ru/upload/iblock/4b6/img_399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166740"/>
            <a:ext cx="3168352" cy="237928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1447" y="332656"/>
            <a:ext cx="7852553" cy="93610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Роль семейных традиций в воспитании детей</a:t>
            </a:r>
            <a:endParaRPr lang="ru-RU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23528" y="1556211"/>
            <a:ext cx="8568952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971550" algn="l"/>
              </a:tabLst>
            </a:pPr>
            <a:r>
              <a:rPr kumimoji="0" lang="ru-RU" sz="2800" b="0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порождают	и	воспитывают	в	людях      важные ценности;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971550" algn="l"/>
              </a:tabLst>
            </a:pPr>
            <a:r>
              <a:rPr lang="ru-RU" sz="2800" i="1" dirty="0"/>
              <a:t>укрепляют семьи и привязанности, делают разнообразной жизнь в кругу родственников; </a:t>
            </a:r>
          </a:p>
          <a:p>
            <a:pPr lvl="0" indent="449263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971550" algn="l"/>
              </a:tabLst>
            </a:pPr>
            <a:r>
              <a:rPr lang="ru-RU" sz="2800" i="1" dirty="0"/>
              <a:t>укрепляют в детях чувство благодарности к родителям</a:t>
            </a:r>
            <a:r>
              <a:rPr lang="ru-RU" sz="2800" dirty="0"/>
              <a:t>, а также </a:t>
            </a:r>
            <a:r>
              <a:rPr lang="ru-RU" sz="2800" i="1" dirty="0"/>
              <a:t>к бабушкам и дедушками, прививая уважение к старшему поколению;</a:t>
            </a:r>
          </a:p>
          <a:p>
            <a:pPr lvl="0" indent="449263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971550" algn="l"/>
              </a:tabLst>
            </a:pPr>
            <a:r>
              <a:rPr lang="ru-RU" sz="2800" i="1" dirty="0"/>
              <a:t>помогут вашему ребенку развить его личность;</a:t>
            </a:r>
          </a:p>
          <a:p>
            <a:pPr lvl="0" indent="449263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971550" algn="l"/>
              </a:tabLst>
            </a:pPr>
            <a:r>
              <a:rPr lang="ru-RU" sz="2800" i="1" dirty="0"/>
              <a:t>создают положительный заряд и хорошие воспоминания на всю жизнь;</a:t>
            </a:r>
          </a:p>
          <a:p>
            <a:pPr lvl="0" indent="449263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971550" algn="l"/>
              </a:tabLst>
            </a:pPr>
            <a:r>
              <a:rPr lang="ru-RU" sz="2800" i="1" dirty="0"/>
              <a:t>дадут вашему ребенку чувство   безопасности.</a:t>
            </a:r>
            <a:endParaRPr lang="ru-RU" sz="28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Семейные традиции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700808"/>
            <a:ext cx="87129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Время без </a:t>
            </a:r>
            <a:r>
              <a:rPr lang="ru-RU" sz="2800" b="1" dirty="0" err="1"/>
              <a:t>гаджетов</a:t>
            </a:r>
            <a:r>
              <a:rPr lang="ru-RU" sz="2800" b="1" dirty="0"/>
              <a:t>!</a:t>
            </a:r>
            <a:r>
              <a:rPr lang="ru-RU" sz="2800" dirty="0"/>
              <a:t> Установите временной диапазон, когда вся семья договаривается не пользоваться </a:t>
            </a:r>
            <a:r>
              <a:rPr lang="ru-RU" sz="2800" dirty="0" err="1"/>
              <a:t>гаджетами</a:t>
            </a:r>
            <a:r>
              <a:rPr lang="ru-RU" sz="2800" dirty="0"/>
              <a:t>. Только душевные разговоры, теплые объятия и много улыбок.</a:t>
            </a:r>
          </a:p>
        </p:txBody>
      </p:sp>
      <p:pic>
        <p:nvPicPr>
          <p:cNvPr id="1026" name="Picture 2" descr="https://www.ya-roditel.ru/upload/iblock/d54/d540a049b7be6bbd5e81849daba182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645024"/>
            <a:ext cx="3529385" cy="2352923"/>
          </a:xfrm>
          <a:prstGeom prst="rect">
            <a:avLst/>
          </a:prstGeom>
          <a:noFill/>
        </p:spPr>
      </p:pic>
      <p:pic>
        <p:nvPicPr>
          <p:cNvPr id="1028" name="Picture 4" descr="https://eka-prazdnik.ru/uploads/images/nast-igr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645024"/>
            <a:ext cx="3260304" cy="252347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Семейные традиции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844824"/>
            <a:ext cx="85689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Совместное приготовление еды</a:t>
            </a:r>
            <a:r>
              <a:rPr lang="ru-RU" sz="2800" dirty="0"/>
              <a:t> – это важнейшая традиция. Этот процесс – возможность проявить заботу друг о друге, почувствовать себя одной слаженной командой. </a:t>
            </a:r>
          </a:p>
        </p:txBody>
      </p:sp>
      <p:pic>
        <p:nvPicPr>
          <p:cNvPr id="34818" name="Picture 2" descr="https://sun9-81.userapi.com/impg/J9yl2QRl-ZufWp1iXa00zToIv-lNtZVeDJsBiw/I7nyST_c8l8.jpg?size=1100x733&amp;quality=95&amp;sign=77cd8f6e51c5f9c837e62af9506a666e&amp;c_uniq_tag=CIgRxGZnOBC1q2GWOWGwB7CbBJ9dXr4QVA9HDVFmVrE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501140"/>
            <a:ext cx="4749869" cy="316514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Семейные традиции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988840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Баночка достижений</a:t>
            </a:r>
            <a:r>
              <a:rPr lang="ru-RU" sz="2400" dirty="0"/>
              <a:t>. Сделайте яркую баночку и поставьте её на видном месте. Когда у кого-то из семьи случается достижение, отправляйте в неё бумажку с описанием этой маленькой победы.</a:t>
            </a:r>
          </a:p>
        </p:txBody>
      </p:sp>
      <p:pic>
        <p:nvPicPr>
          <p:cNvPr id="39938" name="Picture 2" descr="https://thefabfoodieyxe.files.wordpress.com/2015/02/goodthingsj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3573016"/>
            <a:ext cx="2286000" cy="2950845"/>
          </a:xfrm>
          <a:prstGeom prst="rect">
            <a:avLst/>
          </a:prstGeom>
          <a:noFill/>
        </p:spPr>
      </p:pic>
      <p:pic>
        <p:nvPicPr>
          <p:cNvPr id="39940" name="Picture 4" descr="https://new.mama-papa-help.ru/images/%D0%B1%D0%B0%D0%BD%D0%BA%D0%B0_%D0%B4%D0%BE%D1%81%D1%82%D0%B8%D0%B6%D0%B5%D0%BD%D0%B8%D0%B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933056"/>
            <a:ext cx="3384376" cy="237964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260648"/>
            <a:ext cx="5796136" cy="936105"/>
          </a:xfrm>
        </p:spPr>
        <p:txBody>
          <a:bodyPr/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Семейные традиции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556792"/>
            <a:ext cx="4896544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/>
              <a:t>C</a:t>
            </a:r>
            <a:r>
              <a:rPr lang="ru-RU" sz="2400" b="1" dirty="0" err="1"/>
              <a:t>овместное</a:t>
            </a:r>
            <a:r>
              <a:rPr lang="ru-RU" sz="2400" b="1" dirty="0"/>
              <a:t> чтение книг вслух</a:t>
            </a:r>
            <a:r>
              <a:rPr lang="ru-RU" sz="2400" dirty="0"/>
              <a:t>. Выберите книгу, которую можно читать от вечера к вечеру, которая будет интересна всем членам семьи</a:t>
            </a:r>
            <a:r>
              <a:rPr lang="en-US" sz="2400" dirty="0"/>
              <a:t>.</a:t>
            </a:r>
            <a:r>
              <a:rPr lang="ru-RU" sz="2400" dirty="0"/>
              <a:t> Сказки на ночь, которые по мере взросления детей может переродиться в рассказы интересных познавательных историй. Даже если малыш пока ещё слишком мал, и не всё понимает из того, что Вы ему читаете, даже звук Вашего голоса будет ему полезен. </a:t>
            </a:r>
          </a:p>
          <a:p>
            <a:endParaRPr lang="ru-RU" sz="2000" dirty="0"/>
          </a:p>
        </p:txBody>
      </p:sp>
      <p:pic>
        <p:nvPicPr>
          <p:cNvPr id="38914" name="Picture 2" descr="https://i01.fotocdn.net/s123/894ed73b92d36165/public_pin_l/2806089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125566"/>
            <a:ext cx="3383087" cy="2257154"/>
          </a:xfrm>
          <a:prstGeom prst="rect">
            <a:avLst/>
          </a:prstGeom>
          <a:noFill/>
        </p:spPr>
      </p:pic>
      <p:pic>
        <p:nvPicPr>
          <p:cNvPr id="6" name="Picture 2" descr="https://cdn.culture.ru/images/c7375497-6f48-5e99-8e70-e6d2b353c6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9111" y="1700808"/>
            <a:ext cx="3272471" cy="223224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7796ba613de5bdf78926fe280a7e14bf060c9"/>
</p:tagLst>
</file>

<file path=ppt/theme/theme1.xml><?xml version="1.0" encoding="utf-8"?>
<a:theme xmlns:a="http://schemas.openxmlformats.org/drawingml/2006/main" name="Тема Office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2174</TotalTime>
  <Words>577</Words>
  <Application>Microsoft Office PowerPoint</Application>
  <PresentationFormat>Экран (4:3)</PresentationFormat>
  <Paragraphs>52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Семейные традиции</vt:lpstr>
      <vt:lpstr>Роль семейных традиций в воспитании детей</vt:lpstr>
      <vt:lpstr>Семейные традиции</vt:lpstr>
      <vt:lpstr>Семейные традиции</vt:lpstr>
      <vt:lpstr>Семейные традиции</vt:lpstr>
      <vt:lpstr>Семейные традиции</vt:lpstr>
      <vt:lpstr>Семейные традиции</vt:lpstr>
      <vt:lpstr>Семейные традиции</vt:lpstr>
      <vt:lpstr>Семейные традиции</vt:lpstr>
      <vt:lpstr>Семейные традиции</vt:lpstr>
      <vt:lpstr>Семейные традиции</vt:lpstr>
      <vt:lpstr>Семейные традиции</vt:lpstr>
      <vt:lpstr>Семейные традиции</vt:lpstr>
      <vt:lpstr>Семейные традиции</vt:lpstr>
      <vt:lpstr>Роль семейных традиций  в жизни детей</vt:lpstr>
      <vt:lpstr>Правила, которых нужно придерживаться, если Вы решили создать новые традиции</vt:lpstr>
      <vt:lpstr>Презентация PowerPoint</vt:lpstr>
      <vt:lpstr>Презентация PowerPoint</vt:lpstr>
      <vt:lpstr>Спасибо за внимание  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Романтика и легкомысленность</dc:title>
  <dc:creator>obstinate</dc:creator>
  <dc:description>Шаблон презентации с сайта https://presentation-creation.ru/</dc:description>
  <cp:lastModifiedBy>belyiiv@yandex.ru</cp:lastModifiedBy>
  <cp:revision>621</cp:revision>
  <dcterms:created xsi:type="dcterms:W3CDTF">2018-02-25T09:09:03Z</dcterms:created>
  <dcterms:modified xsi:type="dcterms:W3CDTF">2023-05-15T12:36:47Z</dcterms:modified>
</cp:coreProperties>
</file>