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7" y="116024"/>
            <a:ext cx="2448272" cy="16998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6289" y="92959"/>
            <a:ext cx="6269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Консультация для педагогов «Нейропсихолог – педагог, занимающийся чем? 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                               Чем полезен в коррекции речи детей?»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85707" y="532544"/>
            <a:ext cx="6338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Для того, чтобы понять кто же такой </a:t>
            </a:r>
            <a:r>
              <a:rPr lang="ru-RU" sz="1400" dirty="0" err="1" smtClean="0"/>
              <a:t>нейропсихолог</a:t>
            </a:r>
            <a:r>
              <a:rPr lang="ru-RU" sz="1400" dirty="0" smtClean="0"/>
              <a:t>, нужно разобраться,</a:t>
            </a:r>
          </a:p>
          <a:p>
            <a:r>
              <a:rPr lang="ru-RU" sz="1400" dirty="0" smtClean="0"/>
              <a:t> что же такое нейропсихология – наука о чём?  </a:t>
            </a:r>
            <a:r>
              <a:rPr lang="ru-RU" sz="1400" b="1" dirty="0" smtClean="0"/>
              <a:t>Нейропсихология</a:t>
            </a:r>
            <a:r>
              <a:rPr lang="ru-RU" sz="1400" dirty="0" smtClean="0"/>
              <a:t> – это наука, изучающая особенности </a:t>
            </a:r>
            <a:r>
              <a:rPr lang="ru-RU" sz="1400" dirty="0"/>
              <a:t>психического развития </a:t>
            </a:r>
            <a:r>
              <a:rPr lang="ru-RU" sz="1400" dirty="0" smtClean="0"/>
              <a:t>детей, </a:t>
            </a:r>
            <a:r>
              <a:rPr lang="ru-RU" sz="1400" dirty="0"/>
              <a:t>их поведения, умственных процессов, мозговой деятельности и связи между ними</a:t>
            </a:r>
            <a:r>
              <a:rPr lang="ru-RU" sz="1400" dirty="0" smtClean="0"/>
              <a:t>. Простыми словами, это наука, которая изучает как устроен и функционирует мозг и как это влияет на психику ребёнка, его поведение.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-82296" y="1760961"/>
            <a:ext cx="9451434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Первые шаги в развитии нейропсихологии были сделаны в конце XIX века, когда исследователи начали исследовать </a:t>
            </a:r>
            <a:endParaRPr lang="ru-RU" sz="1400" dirty="0" smtClean="0"/>
          </a:p>
          <a:p>
            <a:r>
              <a:rPr lang="ru-RU" sz="1400" dirty="0" smtClean="0"/>
              <a:t>связь </a:t>
            </a:r>
            <a:r>
              <a:rPr lang="ru-RU" sz="1400" dirty="0"/>
              <a:t>между поражениями мозга и изменениями в поведении и психических функциях. Одним из первых </a:t>
            </a:r>
            <a:endParaRPr lang="ru-RU" sz="1400" dirty="0" smtClean="0"/>
          </a:p>
          <a:p>
            <a:r>
              <a:rPr lang="ru-RU" sz="1400" dirty="0" smtClean="0"/>
              <a:t>исследователей </a:t>
            </a:r>
            <a:r>
              <a:rPr lang="ru-RU" sz="1400" dirty="0"/>
              <a:t>в этой области был </a:t>
            </a:r>
            <a:r>
              <a:rPr lang="ru-RU" sz="1400" b="1" dirty="0"/>
              <a:t>немецкий невролог Карл Вернике</a:t>
            </a:r>
            <a:r>
              <a:rPr lang="ru-RU" sz="1400" dirty="0"/>
              <a:t>, который изучал связь между поражением </a:t>
            </a:r>
            <a:endParaRPr lang="ru-RU" sz="1400" dirty="0" smtClean="0"/>
          </a:p>
          <a:p>
            <a:r>
              <a:rPr lang="ru-RU" sz="1400" dirty="0" smtClean="0"/>
              <a:t>левого </a:t>
            </a:r>
            <a:r>
              <a:rPr lang="ru-RU" sz="1400" dirty="0"/>
              <a:t>полушария мозга и нарушением речи. Он предложил теорию локализации функций в мозге, которая </a:t>
            </a:r>
            <a:r>
              <a:rPr lang="ru-RU" sz="1400" dirty="0" smtClean="0"/>
              <a:t>стала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фундаментом для дальнейшего исследования нейропсихологии</a:t>
            </a:r>
            <a:r>
              <a:rPr lang="ru-RU" sz="1400" dirty="0" smtClean="0"/>
              <a:t>. </a:t>
            </a:r>
            <a:r>
              <a:rPr lang="ru-RU" sz="1400" b="1" dirty="0" smtClean="0"/>
              <a:t>Российский невролог и психолог Александр Лурия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разработал уникальный подход к исследованию функций мозга, основанный на изучении пациентов с различными </a:t>
            </a:r>
            <a:endParaRPr lang="ru-RU" sz="1400" dirty="0" smtClean="0"/>
          </a:p>
          <a:p>
            <a:r>
              <a:rPr lang="ru-RU" sz="1400" dirty="0" smtClean="0"/>
              <a:t>формами </a:t>
            </a:r>
            <a:r>
              <a:rPr lang="ru-RU" sz="1400" dirty="0"/>
              <a:t>поражений мозга, таких как травмы, опухоли и инсульты. Лурия использовал комплексный подход к </a:t>
            </a:r>
            <a:endParaRPr lang="ru-RU" sz="1400" dirty="0" smtClean="0"/>
          </a:p>
          <a:p>
            <a:r>
              <a:rPr lang="ru-RU" sz="1400" dirty="0" smtClean="0"/>
              <a:t>изучению </a:t>
            </a:r>
            <a:r>
              <a:rPr lang="ru-RU" sz="1400" dirty="0"/>
              <a:t>функций мозга, включающий в себя не только тестирование пациентов на конкретные задачи, но и </a:t>
            </a:r>
            <a:endParaRPr lang="ru-RU" sz="1400" dirty="0" smtClean="0"/>
          </a:p>
          <a:p>
            <a:r>
              <a:rPr lang="ru-RU" sz="1400" dirty="0" smtClean="0"/>
              <a:t>наблюдение </a:t>
            </a:r>
            <a:r>
              <a:rPr lang="ru-RU" sz="1400" dirty="0"/>
              <a:t>за их поведением в различных ситуациях и интервью с ними и их близкими</a:t>
            </a:r>
            <a:r>
              <a:rPr lang="ru-RU" sz="1400" dirty="0" smtClean="0"/>
              <a:t>. </a:t>
            </a:r>
            <a:r>
              <a:rPr lang="ru-RU" sz="1400" dirty="0"/>
              <a:t>Одной из самых известных </a:t>
            </a:r>
            <a:endParaRPr lang="ru-RU" sz="1400" dirty="0" smtClean="0"/>
          </a:p>
          <a:p>
            <a:r>
              <a:rPr lang="ru-RU" sz="1400" dirty="0" smtClean="0"/>
              <a:t>работ </a:t>
            </a:r>
            <a:r>
              <a:rPr lang="ru-RU" sz="1400" dirty="0" err="1"/>
              <a:t>Лурии</a:t>
            </a:r>
            <a:r>
              <a:rPr lang="ru-RU" sz="1400" dirty="0"/>
              <a:t> является его теория </a:t>
            </a:r>
            <a:r>
              <a:rPr lang="ru-RU" sz="1400" dirty="0" smtClean="0"/>
              <a:t>трёх </a:t>
            </a:r>
            <a:r>
              <a:rPr lang="ru-RU" sz="1400" dirty="0"/>
              <a:t>функциональных блоков мозга. Он считал, что мозг состоит из </a:t>
            </a:r>
            <a:r>
              <a:rPr lang="ru-RU" sz="1400" dirty="0" smtClean="0"/>
              <a:t>трёх </a:t>
            </a:r>
            <a:r>
              <a:rPr lang="ru-RU" sz="1400" dirty="0"/>
              <a:t>блоков: </a:t>
            </a:r>
            <a:endParaRPr lang="ru-RU" sz="1400" dirty="0" smtClean="0"/>
          </a:p>
          <a:p>
            <a:r>
              <a:rPr lang="ru-RU" sz="1400" b="1" dirty="0" smtClean="0"/>
              <a:t>сенсорных</a:t>
            </a:r>
            <a:r>
              <a:rPr lang="ru-RU" sz="1400" b="1" dirty="0"/>
              <a:t>, моторных и ассоциативных</a:t>
            </a:r>
            <a:r>
              <a:rPr lang="ru-RU" sz="1400" dirty="0"/>
              <a:t>, каждый из которых ответственен за различные функции. Сенсорный блок </a:t>
            </a:r>
            <a:endParaRPr lang="ru-RU" sz="1400" dirty="0" smtClean="0"/>
          </a:p>
          <a:p>
            <a:r>
              <a:rPr lang="ru-RU" sz="1400" dirty="0" smtClean="0"/>
              <a:t>обрабатывает </a:t>
            </a:r>
            <a:r>
              <a:rPr lang="ru-RU" sz="1400" dirty="0"/>
              <a:t>информацию из внешнего мира, такую как зрение, слух, осязание, вкус и запах. Моторный блок </a:t>
            </a:r>
            <a:endParaRPr lang="ru-RU" sz="1400" dirty="0" smtClean="0"/>
          </a:p>
          <a:p>
            <a:r>
              <a:rPr lang="ru-RU" sz="1400" dirty="0" smtClean="0"/>
              <a:t>управляет </a:t>
            </a:r>
            <a:r>
              <a:rPr lang="ru-RU" sz="1400" dirty="0"/>
              <a:t>движениями тела, включая скелетные мышцы и внутренние органы. Ассоциативный блок связывает </a:t>
            </a:r>
            <a:endParaRPr lang="ru-RU" sz="1400" dirty="0" smtClean="0"/>
          </a:p>
          <a:p>
            <a:r>
              <a:rPr lang="ru-RU" sz="1400" dirty="0" smtClean="0"/>
              <a:t>информацию </a:t>
            </a:r>
            <a:r>
              <a:rPr lang="ru-RU" sz="1400" dirty="0"/>
              <a:t>из сенсорного и моторного блоков, обрабатывает  </a:t>
            </a:r>
            <a:r>
              <a:rPr lang="ru-RU" sz="1400" dirty="0" smtClean="0"/>
              <a:t>ею </a:t>
            </a:r>
            <a:r>
              <a:rPr lang="ru-RU" sz="1400" dirty="0"/>
              <a:t>и </a:t>
            </a:r>
            <a:r>
              <a:rPr lang="ru-RU" sz="1400" dirty="0" smtClean="0"/>
              <a:t>создаёт </a:t>
            </a:r>
            <a:r>
              <a:rPr lang="ru-RU" sz="1400" dirty="0"/>
              <a:t>восприятие и понимание </a:t>
            </a:r>
            <a:r>
              <a:rPr lang="ru-RU" sz="1400" dirty="0" smtClean="0"/>
              <a:t>окружающего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мира. В нем же происходит обработка информации, связанной с памятью, эмоциями, мотивацией и принятием </a:t>
            </a:r>
            <a:endParaRPr lang="ru-RU" sz="1400" dirty="0" smtClean="0"/>
          </a:p>
          <a:p>
            <a:r>
              <a:rPr lang="ru-RU" sz="1400" dirty="0" smtClean="0"/>
              <a:t>решений. </a:t>
            </a:r>
            <a:r>
              <a:rPr lang="ru-RU" sz="1400" dirty="0"/>
              <a:t>В последующие годы нейропсихология стала развиваться активно, и сегодня является одним из самых </a:t>
            </a:r>
            <a:endParaRPr lang="ru-RU" sz="1400" dirty="0" smtClean="0"/>
          </a:p>
          <a:p>
            <a:r>
              <a:rPr lang="ru-RU" sz="1400" dirty="0" smtClean="0"/>
              <a:t>перспективных </a:t>
            </a:r>
            <a:r>
              <a:rPr lang="ru-RU" sz="1400" dirty="0"/>
              <a:t>направлений в психологии</a:t>
            </a:r>
            <a:r>
              <a:rPr lang="ru-RU" sz="1400" dirty="0" smtClean="0"/>
              <a:t>. </a:t>
            </a:r>
            <a:r>
              <a:rPr lang="ru-RU" sz="1400" b="1" dirty="0"/>
              <a:t>Наиболее эффективным возрастом </a:t>
            </a:r>
            <a:r>
              <a:rPr lang="ru-RU" sz="1400" dirty="0"/>
              <a:t>для нейропсихологической </a:t>
            </a:r>
            <a:r>
              <a:rPr lang="ru-RU" sz="1400" dirty="0" smtClean="0"/>
              <a:t>диагностики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и коррекции является </a:t>
            </a:r>
            <a:r>
              <a:rPr lang="ru-RU" sz="1400" b="1" dirty="0"/>
              <a:t>возраст от 3 до 16 лет</a:t>
            </a:r>
            <a:r>
              <a:rPr lang="ru-RU" sz="1400" dirty="0"/>
              <a:t>. </a:t>
            </a:r>
            <a:r>
              <a:rPr lang="ru-RU" sz="1400" dirty="0" smtClean="0"/>
              <a:t>Что представляет собой нейропсихологическая коррекция? Это комплекс</a:t>
            </a:r>
          </a:p>
          <a:p>
            <a:r>
              <a:rPr lang="ru-RU" sz="1400" dirty="0" smtClean="0"/>
              <a:t> методик, которые применяются для преодоления отклонений и нарушений в развитии психических функций у детей </a:t>
            </a:r>
          </a:p>
          <a:p>
            <a:r>
              <a:rPr lang="ru-RU" sz="1400" dirty="0" smtClean="0"/>
              <a:t>в возрасте  от 3 до 16 лет. Нейропсихолог корректирует психические функции, которые являются основой </a:t>
            </a:r>
          </a:p>
          <a:p>
            <a:r>
              <a:rPr lang="ru-RU" sz="1400" dirty="0" smtClean="0"/>
              <a:t>осуществления любой деятельности, в том числе учебной. Нейропсихолог предлагает </a:t>
            </a:r>
            <a:r>
              <a:rPr lang="ru-RU" sz="1400" dirty="0"/>
              <a:t>комплекс упражнений, </a:t>
            </a:r>
            <a:endParaRPr lang="ru-RU" sz="1400" dirty="0" smtClean="0"/>
          </a:p>
          <a:p>
            <a:r>
              <a:rPr lang="ru-RU" sz="1400" dirty="0" smtClean="0"/>
              <a:t>разработанных </a:t>
            </a:r>
            <a:r>
              <a:rPr lang="ru-RU" sz="1400" dirty="0"/>
              <a:t>с </a:t>
            </a:r>
            <a:r>
              <a:rPr lang="ru-RU" sz="1400" dirty="0" smtClean="0"/>
              <a:t>учётом </a:t>
            </a:r>
            <a:r>
              <a:rPr lang="ru-RU" sz="1400" dirty="0"/>
              <a:t>особенностей мозговой деятельности </a:t>
            </a:r>
            <a:r>
              <a:rPr lang="ru-RU" sz="1400" dirty="0" smtClean="0"/>
              <a:t>ребёнка. Это игры </a:t>
            </a:r>
            <a:r>
              <a:rPr lang="ru-RU" sz="1400" dirty="0"/>
              <a:t>направлены на улучшение памяти, </a:t>
            </a:r>
            <a:endParaRPr lang="ru-RU" sz="1400" dirty="0" smtClean="0"/>
          </a:p>
          <a:p>
            <a:r>
              <a:rPr lang="ru-RU" sz="1400" dirty="0" smtClean="0"/>
              <a:t>внимания</a:t>
            </a:r>
            <a:r>
              <a:rPr lang="ru-RU" sz="1400" dirty="0"/>
              <a:t>, мышления, речи и других умственных функций. Такие игры помогают детям не только развивать </a:t>
            </a:r>
            <a:r>
              <a:rPr lang="ru-RU" sz="1400" dirty="0" smtClean="0"/>
              <a:t>умственные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95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68" y="43602"/>
            <a:ext cx="852079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процессы, но и повышать мотивацию, </a:t>
            </a:r>
            <a:r>
              <a:rPr lang="ru-RU" sz="1400" dirty="0"/>
              <a:t>самооценку и уверенность в себе. Нейропсихологические игры могут </a:t>
            </a:r>
            <a:endParaRPr lang="ru-RU" sz="1400" dirty="0" smtClean="0"/>
          </a:p>
          <a:p>
            <a:r>
              <a:rPr lang="ru-RU" sz="1400" dirty="0" smtClean="0"/>
              <a:t>проводиться </a:t>
            </a:r>
            <a:r>
              <a:rPr lang="ru-RU" sz="1400" dirty="0"/>
              <a:t>как в группе, так и индивидуально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Кому стоит обратиться к нейропсихологу?</a:t>
            </a:r>
          </a:p>
          <a:p>
            <a:r>
              <a:rPr lang="ru-RU" sz="1400" b="1" dirty="0" smtClean="0"/>
              <a:t>Если ваш ребёнок: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/>
              <a:t>гиперактивен, неусидчив;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/>
              <a:t>медлителен;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/>
              <a:t>быстро утомляется;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/>
              <a:t>не может себя контролировать;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/>
              <a:t>не умеет ждать;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/>
              <a:t>неуклюж в движениях, неловок;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/>
              <a:t>проблемы с речью, задержки речевого развития.</a:t>
            </a:r>
          </a:p>
          <a:p>
            <a:endParaRPr lang="ru-RU" sz="1400" b="1" dirty="0" smtClean="0"/>
          </a:p>
          <a:p>
            <a:pPr marL="285750" indent="-285750">
              <a:buFontTx/>
              <a:buChar char="-"/>
            </a:pPr>
            <a:endParaRPr lang="ru-RU" sz="1400" b="1" dirty="0" smtClean="0"/>
          </a:p>
          <a:p>
            <a:pPr marL="285750" indent="-285750">
              <a:buFontTx/>
              <a:buChar char="-"/>
            </a:pPr>
            <a:endParaRPr lang="ru-RU" sz="1400" b="1" dirty="0" smtClean="0"/>
          </a:p>
          <a:p>
            <a:pPr marL="285750" indent="-285750">
              <a:buFontTx/>
              <a:buChar char="-"/>
            </a:pPr>
            <a:endParaRPr lang="ru-RU" sz="1400" b="1" dirty="0" smtClean="0"/>
          </a:p>
          <a:p>
            <a:pPr marL="285750" indent="-285750">
              <a:buFontTx/>
              <a:buChar char="-"/>
            </a:pPr>
            <a:endParaRPr lang="ru-RU" sz="1400" b="1" dirty="0" smtClean="0"/>
          </a:p>
          <a:p>
            <a:pPr marL="285750" indent="-285750">
              <a:buFontTx/>
              <a:buChar char="-"/>
            </a:pPr>
            <a:endParaRPr lang="ru-RU" sz="1400" b="1" dirty="0" smtClean="0"/>
          </a:p>
          <a:p>
            <a:pPr marL="285750" indent="-285750">
              <a:buFontTx/>
              <a:buChar char="-"/>
            </a:pPr>
            <a:endParaRPr lang="ru-RU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5" t="23726" r="39145" b="26242"/>
          <a:stretch/>
        </p:blipFill>
        <p:spPr bwMode="auto">
          <a:xfrm>
            <a:off x="1835696" y="2636912"/>
            <a:ext cx="5544616" cy="370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855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379</Words>
  <Application>Microsoft Office PowerPoint</Application>
  <PresentationFormat>Экран (4:3)</PresentationFormat>
  <Paragraphs>43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belyi</dc:creator>
  <cp:lastModifiedBy>belyiiv@yandex.ru</cp:lastModifiedBy>
  <cp:revision>25</cp:revision>
  <dcterms:created xsi:type="dcterms:W3CDTF">2023-10-28T10:21:04Z</dcterms:created>
  <dcterms:modified xsi:type="dcterms:W3CDTF">2023-10-28T11:30:09Z</dcterms:modified>
</cp:coreProperties>
</file>