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"/>
          <a:stretch/>
        </p:blipFill>
        <p:spPr bwMode="auto">
          <a:xfrm>
            <a:off x="52255" y="75441"/>
            <a:ext cx="1650030" cy="152261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4385" y="33784"/>
            <a:ext cx="7600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 чего начать коррекцию бокового сигматизма? </a:t>
            </a:r>
          </a:p>
          <a:p>
            <a:r>
              <a:rPr lang="ru-RU" sz="1400" dirty="0" smtClean="0"/>
              <a:t>В предыдущей консультации мы рассмотрели,  что такое </a:t>
            </a:r>
            <a:r>
              <a:rPr lang="ru-RU" sz="1400" b="1" dirty="0" smtClean="0"/>
              <a:t>боковой сигматизм</a:t>
            </a:r>
            <a:r>
              <a:rPr lang="ru-RU" sz="1400" dirty="0" smtClean="0"/>
              <a:t>, какой он </a:t>
            </a:r>
          </a:p>
          <a:p>
            <a:r>
              <a:rPr lang="ru-RU" sz="1400" dirty="0" smtClean="0"/>
              <a:t>бывает, выяснили, что при произношении </a:t>
            </a:r>
            <a:r>
              <a:rPr lang="ru-RU" sz="1400" b="1" dirty="0" smtClean="0"/>
              <a:t>бокового сигматизма </a:t>
            </a:r>
            <a:r>
              <a:rPr lang="ru-RU" sz="1400" dirty="0" smtClean="0"/>
              <a:t>у ребёнка нарушенно  </a:t>
            </a:r>
          </a:p>
          <a:p>
            <a:r>
              <a:rPr lang="ru-RU" sz="1400" dirty="0" smtClean="0"/>
              <a:t>произносятся свистящие и шипящие звуки, и при произношении можно услышать такой </a:t>
            </a:r>
          </a:p>
          <a:p>
            <a:r>
              <a:rPr lang="ru-RU" sz="1400" dirty="0" smtClean="0"/>
              <a:t>характерный  </a:t>
            </a:r>
            <a:r>
              <a:rPr lang="ru-RU" sz="1400" b="1" dirty="0" smtClean="0"/>
              <a:t>хлюпающий звук</a:t>
            </a:r>
            <a:r>
              <a:rPr lang="ru-RU" sz="1400" dirty="0" smtClean="0"/>
              <a:t>. Сегодня мы поговорим, что делать, если ребёнку логопед </a:t>
            </a:r>
          </a:p>
          <a:p>
            <a:r>
              <a:rPr lang="ru-RU" sz="1400" dirty="0" smtClean="0"/>
              <a:t>поставил  </a:t>
            </a:r>
            <a:r>
              <a:rPr lang="ru-RU" sz="1400" b="1" dirty="0" smtClean="0"/>
              <a:t>боковой сигматизм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Так как причины возникновения бокового сигматизма разные (</a:t>
            </a:r>
            <a:r>
              <a:rPr lang="ru-RU" sz="1400" b="1" dirty="0"/>
              <a:t>гипертонус </a:t>
            </a:r>
            <a:r>
              <a:rPr lang="ru-RU" sz="1400" dirty="0"/>
              <a:t>– напряжённый язык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3949" y="1598059"/>
            <a:ext cx="904044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либо гипотонус </a:t>
            </a:r>
            <a:r>
              <a:rPr lang="ru-RU" sz="1400" dirty="0" smtClean="0"/>
              <a:t>– расслабленный </a:t>
            </a:r>
            <a:r>
              <a:rPr lang="ru-RU" sz="1400" dirty="0"/>
              <a:t>язык), способы устранения данного нарушения тоже будут отличаться</a:t>
            </a:r>
            <a:r>
              <a:rPr lang="ru-RU" sz="1400" dirty="0" smtClean="0"/>
              <a:t>. Если язык</a:t>
            </a:r>
          </a:p>
          <a:p>
            <a:r>
              <a:rPr lang="ru-RU" sz="1400" dirty="0" smtClean="0"/>
              <a:t>ребёнка чрезмерно напряжён, нам нужно его расслабить.  </a:t>
            </a:r>
            <a:r>
              <a:rPr lang="ru-RU" sz="1400" b="1" dirty="0" smtClean="0"/>
              <a:t>Рекомендации по расслаблению языка: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похлопывание языка губами от кончика языка по всей длине </a:t>
            </a:r>
            <a:r>
              <a:rPr lang="ru-RU" sz="1400" b="1" dirty="0" smtClean="0"/>
              <a:t>широкого</a:t>
            </a:r>
            <a:r>
              <a:rPr lang="ru-RU" sz="1400" dirty="0" smtClean="0"/>
              <a:t> языка, то есть постепенно вытаскиваем язык из ротовой полости, начиная с кончика языка;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похлопывание языка губами по кончику языка, а затем по средней линии языка с одновременным произношением слогов </a:t>
            </a:r>
            <a:r>
              <a:rPr lang="ru-RU" sz="1400" b="1" dirty="0" smtClean="0"/>
              <a:t>ПЯ-ПЯ-ПЯ</a:t>
            </a:r>
            <a:r>
              <a:rPr lang="ru-RU" sz="1400" dirty="0" smtClean="0"/>
              <a:t> только </a:t>
            </a:r>
            <a:r>
              <a:rPr lang="ru-RU" sz="1400" b="1" dirty="0" smtClean="0"/>
              <a:t>ШЁПОТОМ!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лёгкое</a:t>
            </a:r>
            <a:r>
              <a:rPr lang="ru-RU" sz="1400" dirty="0" smtClean="0"/>
              <a:t> покусывание языка зубами, начиная от кончика языка по всей длине широкого языка </a:t>
            </a:r>
            <a:r>
              <a:rPr lang="ru-RU" sz="1400" dirty="0"/>
              <a:t>(упражнение выполняется на улыбке, губы улыбкой</a:t>
            </a:r>
            <a:r>
              <a:rPr lang="ru-RU" sz="14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расчёсывание языка зубами (упражнение «Расчёска»), начиная с кончика языка по всей длине широкого языка </a:t>
            </a:r>
            <a:r>
              <a:rPr lang="ru-RU" sz="1400" dirty="0"/>
              <a:t>(упражнение выполняется на улыбке, губы улыбкой</a:t>
            </a:r>
            <a:r>
              <a:rPr lang="ru-RU" sz="14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Упражнение с соломкой. Кладём соломку на распластанный широкий язык, удерживаем соломку под счёт до 8 раз. 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Упражнение с палочкой из под эскимо. </a:t>
            </a:r>
            <a:r>
              <a:rPr lang="ru-RU" sz="1400" dirty="0"/>
              <a:t>Кладём </a:t>
            </a:r>
            <a:r>
              <a:rPr lang="ru-RU" sz="1400" dirty="0" smtClean="0"/>
              <a:t>палочку </a:t>
            </a:r>
            <a:r>
              <a:rPr lang="ru-RU" sz="1400" dirty="0"/>
              <a:t>на распластанный широкий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язык</a:t>
            </a:r>
            <a:r>
              <a:rPr lang="ru-RU" sz="1400" dirty="0"/>
              <a:t>, удерживаем </a:t>
            </a:r>
            <a:r>
              <a:rPr lang="ru-RU" sz="1400" dirty="0" smtClean="0"/>
              <a:t>палочку </a:t>
            </a:r>
            <a:r>
              <a:rPr lang="ru-RU" sz="1400" dirty="0"/>
              <a:t>под счёт до 8 раз. </a:t>
            </a:r>
          </a:p>
          <a:p>
            <a:r>
              <a:rPr lang="ru-RU" sz="1400" dirty="0" smtClean="0"/>
              <a:t>                                            </a:t>
            </a:r>
            <a:endParaRPr lang="ru-RU" sz="1400" dirty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18494"/>
            <a:ext cx="2054826" cy="122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67" y="4124464"/>
            <a:ext cx="20367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1207"/>
            <a:ext cx="20367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135206" y="184306"/>
            <a:ext cx="1821292" cy="1262929"/>
            <a:chOff x="1691680" y="692696"/>
            <a:chExt cx="4484440" cy="2991121"/>
          </a:xfrm>
        </p:grpSpPr>
        <p:pic>
          <p:nvPicPr>
            <p:cNvPr id="2050" name="Picture 2" descr="https://kidsbebus.ru/wp-content/uploads/d/d/c/ddcd8b32480cb2592df37c5c7aeb2fbb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92696"/>
              <a:ext cx="4484440" cy="299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64" b="96727" l="16548" r="822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1" t="4861" r="16336"/>
            <a:stretch/>
          </p:blipFill>
          <p:spPr bwMode="auto">
            <a:xfrm rot="2706471">
              <a:off x="2688067" y="964655"/>
              <a:ext cx="2556769" cy="244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7504" y="82646"/>
            <a:ext cx="8928992" cy="70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Упражнение с ватной палочкой</a:t>
            </a:r>
            <a:r>
              <a:rPr lang="ru-RU" sz="1400" dirty="0" smtClean="0"/>
              <a:t>. </a:t>
            </a:r>
            <a:r>
              <a:rPr lang="ru-RU" sz="1400" dirty="0"/>
              <a:t>Кладём </a:t>
            </a:r>
            <a:r>
              <a:rPr lang="ru-RU" sz="1400" dirty="0" smtClean="0"/>
              <a:t>ватную палочку </a:t>
            </a:r>
            <a:r>
              <a:rPr lang="ru-RU" sz="1400" dirty="0"/>
              <a:t>на распластанный широкий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язык</a:t>
            </a:r>
            <a:r>
              <a:rPr lang="ru-RU" sz="1400" dirty="0"/>
              <a:t>, удерживаем </a:t>
            </a:r>
            <a:r>
              <a:rPr lang="ru-RU" sz="1400" dirty="0" smtClean="0"/>
              <a:t>палочку </a:t>
            </a:r>
            <a:r>
              <a:rPr lang="ru-RU" sz="1400" dirty="0"/>
              <a:t>под счёт до 8 раз. 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Рекомендации при слишком расслабленном языке: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Движения на сопротивление языком. Палочкой из-под эскимо давим на боковой край языка, а ребёнок </a:t>
            </a:r>
          </a:p>
          <a:p>
            <a:r>
              <a:rPr lang="ru-RU" sz="1400" dirty="0" smtClean="0"/>
              <a:t>       сопротивляется языком этому давлению.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Движение языка с бусиной на нити. Перемещаем бусину из стороны в сторону языком, хорошо отводя язык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в стороны (вправо-влево)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Упражнения с сушкой. Перемещаем язык в отверстие сушки, то вправо, то влево.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Упражнение «Саночки». Язык похож на чашечку, края языка скользят по боковым верхним зубам,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вперёд – назад. 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При напряжённом или расслабленном языке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желателен курс логопедического массажа!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                                                                                                                     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14329" r="23079" b="23270"/>
          <a:stretch/>
        </p:blipFill>
        <p:spPr bwMode="auto">
          <a:xfrm>
            <a:off x="3995936" y="2517929"/>
            <a:ext cx="1791753" cy="13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15724" r="38034" b="26512"/>
          <a:stretch/>
        </p:blipFill>
        <p:spPr bwMode="auto">
          <a:xfrm>
            <a:off x="6876256" y="3573016"/>
            <a:ext cx="1416479" cy="13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42809" r="58725" b="43664"/>
          <a:stretch/>
        </p:blipFill>
        <p:spPr bwMode="auto">
          <a:xfrm>
            <a:off x="1763688" y="5404027"/>
            <a:ext cx="1507384" cy="13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8" t="50000" r="57642" b="34335"/>
          <a:stretch/>
        </p:blipFill>
        <p:spPr bwMode="auto">
          <a:xfrm>
            <a:off x="3419872" y="5404027"/>
            <a:ext cx="1624640" cy="13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73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370</Words>
  <Application>Microsoft Office PowerPoint</Application>
  <PresentationFormat>Экран (4:3)</PresentationFormat>
  <Paragraphs>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39</cp:revision>
  <dcterms:created xsi:type="dcterms:W3CDTF">2024-01-29T10:06:08Z</dcterms:created>
  <dcterms:modified xsi:type="dcterms:W3CDTF">2024-01-29T12:37:13Z</dcterms:modified>
</cp:coreProperties>
</file>