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41"/>
          <a:stretch/>
        </p:blipFill>
        <p:spPr bwMode="auto">
          <a:xfrm>
            <a:off x="107504" y="169232"/>
            <a:ext cx="2389522" cy="187421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49471" y="44624"/>
            <a:ext cx="6304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Консультация для родителей «Нормы развития контакта ребёнка</a:t>
            </a:r>
          </a:p>
          <a:p>
            <a:r>
              <a:rPr lang="ru-RU" sz="1400" b="1" dirty="0"/>
              <a:t> </a:t>
            </a:r>
            <a:r>
              <a:rPr lang="ru-RU" sz="1400" b="1" dirty="0" smtClean="0"/>
              <a:t>                                                                                                              с близкими людьми».</a:t>
            </a:r>
            <a:endParaRPr lang="ru-R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38647" y="492530"/>
            <a:ext cx="66164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Довольно часто на консультацию стали приходить родители с неговорящими детьми. И здесь,</a:t>
            </a:r>
          </a:p>
          <a:p>
            <a:r>
              <a:rPr lang="ru-RU" sz="1200" dirty="0" smtClean="0"/>
              <a:t> конечно же, мы начинаем родителям задавать вопросы, а как проходило развитие общения, </a:t>
            </a:r>
          </a:p>
          <a:p>
            <a:r>
              <a:rPr lang="ru-RU" sz="1200" dirty="0" smtClean="0"/>
              <a:t>коммуникации у ребёнка с близкими, начиная с первых дней жизни. Сегодня поговорим о </a:t>
            </a:r>
          </a:p>
          <a:p>
            <a:r>
              <a:rPr lang="ru-RU" sz="1200" b="1" dirty="0" smtClean="0"/>
              <a:t>нормах развития  коммуникативных навыков у ребёнка</a:t>
            </a:r>
            <a:r>
              <a:rPr lang="ru-RU" sz="1200" dirty="0" smtClean="0"/>
              <a:t>, начиная с первых дней его жизни.</a:t>
            </a:r>
          </a:p>
          <a:p>
            <a:r>
              <a:rPr lang="ru-RU" sz="1200" dirty="0" smtClean="0"/>
              <a:t>Ребёнок родился, конечно же он  пока не может говорить,  Но он может эмоционально общаться</a:t>
            </a:r>
          </a:p>
          <a:p>
            <a:r>
              <a:rPr lang="ru-RU" sz="1200" dirty="0" smtClean="0"/>
              <a:t>с близкими. </a:t>
            </a:r>
            <a:r>
              <a:rPr lang="ru-RU" sz="1200" b="1" dirty="0"/>
              <a:t>Ведущим видом деятельности</a:t>
            </a:r>
            <a:r>
              <a:rPr lang="ru-RU" sz="1200" dirty="0"/>
              <a:t> в младенческом возрасте является </a:t>
            </a:r>
            <a:r>
              <a:rPr lang="ru-RU" sz="1200" b="1" dirty="0" smtClean="0"/>
              <a:t>эмоционально-</a:t>
            </a:r>
          </a:p>
          <a:p>
            <a:r>
              <a:rPr lang="ru-RU" sz="1200" b="1" dirty="0" smtClean="0"/>
              <a:t>личностное </a:t>
            </a:r>
            <a:r>
              <a:rPr lang="ru-RU" sz="1200" b="1" dirty="0"/>
              <a:t>общение со взрослыми людьми, </a:t>
            </a:r>
            <a:r>
              <a:rPr lang="ru-RU" sz="1200" dirty="0"/>
              <a:t>т. е. с теми, кто в основном ухаживает за малышом: </a:t>
            </a:r>
            <a:endParaRPr lang="ru-RU" sz="1200" dirty="0" smtClean="0"/>
          </a:p>
          <a:p>
            <a:r>
              <a:rPr lang="ru-RU" sz="1200" b="1" dirty="0" smtClean="0"/>
              <a:t>матерью</a:t>
            </a:r>
            <a:r>
              <a:rPr lang="ru-RU" sz="1200" b="1" dirty="0"/>
              <a:t>, отцом, бабушкой, дедушкой </a:t>
            </a:r>
            <a:r>
              <a:rPr lang="ru-RU" sz="1200" dirty="0"/>
              <a:t>или другим взрослым. 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-66232" y="2053046"/>
            <a:ext cx="9424311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Первое, что спрашиваем, проявлял ли ребёнок в </a:t>
            </a:r>
            <a:r>
              <a:rPr lang="ru-RU" sz="1200" b="1" dirty="0" smtClean="0"/>
              <a:t>2 мес. </a:t>
            </a:r>
            <a:r>
              <a:rPr lang="ru-RU" sz="1200" dirty="0" smtClean="0"/>
              <a:t>интерес к голосу родителя, его лицу, проявлялся ли у ребёнка комплекс оживления,</a:t>
            </a:r>
          </a:p>
          <a:p>
            <a:r>
              <a:rPr lang="ru-RU" sz="1200" dirty="0" smtClean="0"/>
              <a:t>когда он встречался взглядом со взрослым, особенно с матерью.  </a:t>
            </a:r>
          </a:p>
          <a:p>
            <a:endParaRPr lang="ru-RU" sz="800" dirty="0" smtClean="0"/>
          </a:p>
          <a:p>
            <a:r>
              <a:rPr lang="ru-RU" sz="1200" dirty="0" smtClean="0"/>
              <a:t>В </a:t>
            </a:r>
            <a:r>
              <a:rPr lang="ru-RU" sz="1200" b="1" dirty="0" smtClean="0"/>
              <a:t>3 мес. </a:t>
            </a:r>
            <a:r>
              <a:rPr lang="ru-RU" sz="1200" dirty="0" smtClean="0"/>
              <a:t>у ребёнка должен появиться комплекс оживления при  предугадывании контакта со взрослым, здесь ребёнок требует внимания, </a:t>
            </a:r>
          </a:p>
          <a:p>
            <a:r>
              <a:rPr lang="ru-RU" sz="1200" dirty="0" smtClean="0"/>
              <a:t>эмоциональной активности от взрослого. Малыш может улыбнуться, протягивая руки ко взрослому, гулит.</a:t>
            </a:r>
          </a:p>
          <a:p>
            <a:endParaRPr lang="ru-RU" sz="800" dirty="0" smtClean="0"/>
          </a:p>
          <a:p>
            <a:r>
              <a:rPr lang="ru-RU" sz="1200" dirty="0" smtClean="0"/>
              <a:t>Уже в </a:t>
            </a:r>
            <a:r>
              <a:rPr lang="ru-RU" sz="1200" b="1" dirty="0" smtClean="0"/>
              <a:t>5-6 мес. </a:t>
            </a:r>
            <a:r>
              <a:rPr lang="ru-RU" sz="1200" dirty="0" smtClean="0"/>
              <a:t>малыш может различать настроение по выражению лица взрослого, интонацию голоса, давая ответную эмоциональную </a:t>
            </a:r>
          </a:p>
          <a:p>
            <a:r>
              <a:rPr lang="ru-RU" sz="1200" dirty="0" smtClean="0"/>
              <a:t>реакцию.</a:t>
            </a:r>
          </a:p>
          <a:p>
            <a:endParaRPr lang="ru-RU" sz="800" dirty="0" smtClean="0"/>
          </a:p>
          <a:p>
            <a:r>
              <a:rPr lang="ru-RU" sz="1200" dirty="0" smtClean="0"/>
              <a:t>В </a:t>
            </a:r>
            <a:r>
              <a:rPr lang="ru-RU" sz="1200" b="1" dirty="0" smtClean="0"/>
              <a:t>6 мес</a:t>
            </a:r>
            <a:r>
              <a:rPr lang="ru-RU" sz="1200" dirty="0" smtClean="0"/>
              <a:t>. ребёнок должен уже сосредотачивать внимание на объектах внешнего мира, можно уже начинать привлекать внимание ребёнка </a:t>
            </a:r>
          </a:p>
          <a:p>
            <a:r>
              <a:rPr lang="ru-RU" sz="1200" dirty="0" smtClean="0"/>
              <a:t>к предметам вокруг и игрушкам. В этот же период малыш учится использовать свой голос для привлечения внимания взрослого, а также </a:t>
            </a:r>
          </a:p>
          <a:p>
            <a:r>
              <a:rPr lang="ru-RU" sz="1200" dirty="0" smtClean="0"/>
              <a:t>начинает активно использовать указательный жест.</a:t>
            </a:r>
          </a:p>
          <a:p>
            <a:endParaRPr lang="ru-RU" sz="800" dirty="0" smtClean="0"/>
          </a:p>
          <a:p>
            <a:r>
              <a:rPr lang="ru-RU" sz="1200" dirty="0" smtClean="0"/>
              <a:t>В </a:t>
            </a:r>
            <a:r>
              <a:rPr lang="ru-RU" sz="1200" b="1" dirty="0" smtClean="0"/>
              <a:t>первый год жизни </a:t>
            </a:r>
            <a:r>
              <a:rPr lang="ru-RU" sz="1200" dirty="0" smtClean="0"/>
              <a:t>ребёнок чётко различает «своих» и «чужих», наиболее сильно у него развита привязанность к матери.</a:t>
            </a:r>
          </a:p>
          <a:p>
            <a:endParaRPr lang="ru-RU" sz="800" dirty="0" smtClean="0"/>
          </a:p>
          <a:p>
            <a:r>
              <a:rPr lang="ru-RU" sz="1200" dirty="0" smtClean="0"/>
              <a:t>К </a:t>
            </a:r>
            <a:r>
              <a:rPr lang="ru-RU" sz="1200" b="1" dirty="0" smtClean="0"/>
              <a:t>1 год и 5 мес. </a:t>
            </a:r>
            <a:r>
              <a:rPr lang="ru-RU" sz="1200" dirty="0" smtClean="0"/>
              <a:t>у малыша появляются звукоподражания  (один из этапов уже не эмоционального, а речевого развития). Звукоподражания</a:t>
            </a:r>
          </a:p>
          <a:p>
            <a:r>
              <a:rPr lang="ru-RU" sz="1200" dirty="0" smtClean="0"/>
              <a:t> проявляются в виде воспроизведения, повторения ребёнком интонаций, жестов, манер поведения, характерных для его близкого </a:t>
            </a:r>
          </a:p>
          <a:p>
            <a:r>
              <a:rPr lang="ru-RU" sz="1200" dirty="0" smtClean="0"/>
              <a:t>окружения. 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250252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305</Words>
  <Application>Microsoft Office PowerPoint</Application>
  <PresentationFormat>Экран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belyi</dc:creator>
  <cp:lastModifiedBy>belyiiv@yandex.ru</cp:lastModifiedBy>
  <cp:revision>21</cp:revision>
  <dcterms:created xsi:type="dcterms:W3CDTF">2024-02-25T06:28:24Z</dcterms:created>
  <dcterms:modified xsi:type="dcterms:W3CDTF">2024-02-25T07:20:46Z</dcterms:modified>
</cp:coreProperties>
</file>