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8128" y="1412776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Дошкольный </a:t>
            </a:r>
            <a:r>
              <a:rPr lang="ru-RU" sz="1400" dirty="0"/>
              <a:t>возраст — это период активного усвоения </a:t>
            </a:r>
            <a:r>
              <a:rPr lang="ru-RU" sz="1400" dirty="0" smtClean="0"/>
              <a:t>ребёнком </a:t>
            </a:r>
            <a:r>
              <a:rPr lang="ru-RU" sz="1400" dirty="0"/>
              <a:t>разговорного языка, становления и развития всех сторон речи. Овладение родным языком является одним из важных приобретений </a:t>
            </a:r>
            <a:r>
              <a:rPr lang="ru-RU" sz="1400" dirty="0" smtClean="0"/>
              <a:t>ребёнка </a:t>
            </a:r>
            <a:r>
              <a:rPr lang="ru-RU" sz="1400" dirty="0"/>
              <a:t>в дошкольном детстве. В современном дошкольном образовании речь рассматривается как одна из основ воспитания и обучения детей, так как от уровня овладения связной речью зависит успешность обучения детей в школе, умение общаться с людьми и общее интеллектуальное развитие. Под связной речью мы понимаем </a:t>
            </a:r>
            <a:r>
              <a:rPr lang="ru-RU" sz="1400" dirty="0" smtClean="0"/>
              <a:t>развёрнутое</a:t>
            </a:r>
            <a:r>
              <a:rPr lang="ru-RU" sz="1400" dirty="0"/>
              <a:t> изложение </a:t>
            </a:r>
            <a:r>
              <a:rPr lang="ru-RU" sz="1400" dirty="0" smtClean="0"/>
              <a:t>определённого </a:t>
            </a:r>
            <a:r>
              <a:rPr lang="ru-RU" sz="1400" dirty="0"/>
              <a:t>содержания, которое осуществляется логично, последовательно, правильно и образно. Это показатель общей речевой культуры человека.</a:t>
            </a:r>
            <a:br>
              <a:rPr lang="ru-RU" sz="1400" dirty="0"/>
            </a:br>
            <a:r>
              <a:rPr lang="ru-RU" sz="1400" dirty="0"/>
              <a:t>Проблема развития связной речи издавна привлекала внимание известных исследователей Е. Тихеева, Л. С. Выготский, О. С. Ушакова и неоспоримым </a:t>
            </a:r>
            <a:r>
              <a:rPr lang="ru-RU" sz="1400" dirty="0" smtClean="0"/>
              <a:t>остаётся </a:t>
            </a:r>
            <a:r>
              <a:rPr lang="ru-RU" sz="1400" dirty="0"/>
              <a:t>тот факт, что наша речь очень сложна и разнообразна, и что развивать </a:t>
            </a:r>
            <a:r>
              <a:rPr lang="ru-RU" sz="1400" dirty="0" smtClean="0"/>
              <a:t>её </a:t>
            </a:r>
            <a:r>
              <a:rPr lang="ru-RU" sz="1400" dirty="0"/>
              <a:t>необходимо с первых лет жизни. Связная речь как бы вбирает в себя все достижения ребёнка в овладении родным языком. По тому, как дети строят связное высказывание, можно судить об уровне их речевого </a:t>
            </a:r>
            <a:r>
              <a:rPr lang="ru-RU" sz="1400" dirty="0" smtClean="0"/>
              <a:t>развития. У</a:t>
            </a:r>
            <a:r>
              <a:rPr lang="ru-RU" sz="1400" dirty="0"/>
              <a:t> детей 6 лет хорошо развита диалогическая речь: они отвечают на вопросы, подают реплики, задают вопросы. При этом свободно пользуются вопросительными и восклицательными интонациями, могут выразить удивление, просьбу; сопровождают речь жестами, </a:t>
            </a:r>
            <a:r>
              <a:rPr lang="ru-RU" sz="1400" dirty="0" smtClean="0"/>
              <a:t>мимикой.  Владея </a:t>
            </a:r>
            <a:r>
              <a:rPr lang="ru-RU" sz="1400" dirty="0"/>
              <a:t>монологической речью, дети содержательно, грамматически правильно, последовательно и связно, точно и выразительно строят свою речь при пересказах и самостоятельном рассказывании. Дети могут пересказать литературное произведение, имея </a:t>
            </a:r>
            <a:r>
              <a:rPr lang="ru-RU" sz="1400" dirty="0" smtClean="0"/>
              <a:t>определённые </a:t>
            </a:r>
            <a:r>
              <a:rPr lang="ru-RU" sz="1400" dirty="0"/>
              <a:t>представления о его композиции и языковых средствах художественной речи. В рассказах по картинке дети способны передать содержание, составить самостоятельный рассказ, придумать события, предшествующие и последующие изображаемому, могут описать пейзаж, передать настроение картины, сравнить разные </a:t>
            </a:r>
            <a:r>
              <a:rPr lang="ru-RU" sz="1400" dirty="0" smtClean="0"/>
              <a:t>картины. Рассказывая </a:t>
            </a:r>
            <a:r>
              <a:rPr lang="ru-RU" sz="1400" dirty="0"/>
              <a:t>об игрушках, дети пользуются точными названиями их качеств (форма, цвет, размер, величина) и функциональных назначений. Дети 6 лет уже в состоянии составить рассказы, используя для этого набор игрушек. Дети также могут рассказать, что с ними случилось, передать свои впечатления, свой опыт в связном повествовании, живо и интересно</a:t>
            </a:r>
            <a:r>
              <a:rPr lang="ru-RU" sz="1400" dirty="0" smtClean="0"/>
              <a:t>.</a:t>
            </a:r>
            <a:endParaRPr lang="ru-RU" sz="1400" dirty="0"/>
          </a:p>
          <a:p>
            <a:endParaRPr lang="ru-RU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051720" y="91951"/>
            <a:ext cx="6919587" cy="76944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1600" dirty="0"/>
              <a:t>Консультация для родителей "Развитие связной речи детей старшей группы"</a:t>
            </a:r>
          </a:p>
          <a:p>
            <a:pPr algn="r"/>
            <a:r>
              <a:rPr lang="ru-RU" sz="1400" b="1" i="1" dirty="0" smtClean="0"/>
              <a:t>Подготовила воспитатель</a:t>
            </a:r>
          </a:p>
          <a:p>
            <a:pPr algn="r"/>
            <a:r>
              <a:rPr lang="ru-RU" sz="1400" b="1" i="1" dirty="0" smtClean="0"/>
              <a:t>Костевич Н.А.</a:t>
            </a:r>
            <a:endParaRPr lang="ru-RU" sz="14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8" t="8883" r="11457"/>
          <a:stretch/>
        </p:blipFill>
        <p:spPr bwMode="auto">
          <a:xfrm>
            <a:off x="323528" y="110862"/>
            <a:ext cx="1298230" cy="130191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99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8569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Советы родителям по развитию связной речи</a:t>
            </a:r>
            <a:r>
              <a:rPr lang="ru-RU" sz="2000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Помогайте </a:t>
            </a:r>
            <a:r>
              <a:rPr lang="ru-RU" sz="2000" dirty="0"/>
              <a:t> развить связную речь </a:t>
            </a:r>
            <a:r>
              <a:rPr lang="ru-RU" sz="2000" dirty="0" smtClean="0"/>
              <a:t>вашему ребёнку!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Обязательно </a:t>
            </a:r>
            <a:r>
              <a:rPr lang="ru-RU" sz="2000" dirty="0"/>
              <a:t>читайте </a:t>
            </a:r>
            <a:r>
              <a:rPr lang="ru-RU" sz="2000" dirty="0" smtClean="0"/>
              <a:t>ребёнку! </a:t>
            </a:r>
            <a:r>
              <a:rPr lang="ru-RU" sz="2000" dirty="0"/>
              <a:t>Желательно </a:t>
            </a:r>
            <a:r>
              <a:rPr lang="ru-RU" sz="2000" dirty="0" smtClean="0"/>
              <a:t>ежедневно. </a:t>
            </a:r>
            <a:r>
              <a:rPr lang="ru-RU" sz="2000" dirty="0"/>
              <a:t>Это научит </a:t>
            </a:r>
            <a:r>
              <a:rPr lang="ru-RU" sz="2000" dirty="0" smtClean="0"/>
              <a:t>ребёнка </a:t>
            </a:r>
            <a:r>
              <a:rPr lang="ru-RU" sz="2000" dirty="0"/>
              <a:t>слушать, быть </a:t>
            </a:r>
            <a:r>
              <a:rPr lang="ru-RU" sz="2000" dirty="0" smtClean="0"/>
              <a:t>усидчивым.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Разбирайте </a:t>
            </a:r>
            <a:r>
              <a:rPr lang="ru-RU" sz="2000" dirty="0"/>
              <a:t>новые, непонятные для него </a:t>
            </a:r>
            <a:r>
              <a:rPr lang="ru-RU" sz="2000" dirty="0" smtClean="0"/>
              <a:t>слова.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Задавайте вопросы по содержанию текста, выслушивайте полные, а не односложные </a:t>
            </a:r>
            <a:r>
              <a:rPr lang="ru-RU" sz="2000" dirty="0" smtClean="0"/>
              <a:t>ответы.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Рассматривайте </a:t>
            </a:r>
            <a:r>
              <a:rPr lang="ru-RU" sz="2000" dirty="0"/>
              <a:t>вместе иллюстрации в книге и </a:t>
            </a:r>
            <a:r>
              <a:rPr lang="ru-RU" sz="2000" dirty="0" smtClean="0"/>
              <a:t>просите ребёнка  рассказывать</a:t>
            </a:r>
            <a:r>
              <a:rPr lang="ru-RU" sz="2000" dirty="0"/>
              <a:t>, что на них </a:t>
            </a:r>
            <a:r>
              <a:rPr lang="ru-RU" sz="2000" dirty="0" smtClean="0"/>
              <a:t>изображено.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Вовлекайте его в </a:t>
            </a:r>
            <a:r>
              <a:rPr lang="ru-RU" sz="2000" dirty="0" smtClean="0"/>
              <a:t>беседы.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Помогайте связно, последовательно и выразительно пересказывать небольшие рассказы и </a:t>
            </a:r>
            <a:r>
              <a:rPr lang="ru-RU" sz="2000" dirty="0" smtClean="0"/>
              <a:t>сказки.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Дайте </a:t>
            </a:r>
            <a:r>
              <a:rPr lang="ru-RU" sz="2000" dirty="0" smtClean="0"/>
              <a:t>ребёнку </a:t>
            </a:r>
            <a:r>
              <a:rPr lang="ru-RU" sz="2000" dirty="0"/>
              <a:t>возможность самому </a:t>
            </a:r>
            <a:r>
              <a:rPr lang="ru-RU" sz="2000" dirty="0" smtClean="0"/>
              <a:t>рассказать.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 Составляйте небольшие рассказы о событиях из личного </a:t>
            </a:r>
            <a:r>
              <a:rPr lang="ru-RU" sz="2000" dirty="0" smtClean="0"/>
              <a:t>опыта (рассказ о поездке на море, на Байкал и т.д.)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Придумывайте свои концовки к сказкам</a:t>
            </a:r>
            <a:r>
              <a:rPr lang="ru-RU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/>
          </a:p>
          <a:p>
            <a:pPr algn="ctr"/>
            <a:r>
              <a:rPr lang="ru-RU" sz="2000" b="1" dirty="0"/>
              <a:t>Помните — речь не </a:t>
            </a:r>
            <a:r>
              <a:rPr lang="ru-RU" sz="2000" b="1" dirty="0" smtClean="0"/>
              <a:t>передаётся </a:t>
            </a:r>
            <a:r>
              <a:rPr lang="ru-RU" sz="2000" b="1" dirty="0"/>
              <a:t>по </a:t>
            </a:r>
            <a:r>
              <a:rPr lang="ru-RU" sz="2000" b="1" dirty="0" smtClean="0"/>
              <a:t>наследству!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>Ребёнок </a:t>
            </a:r>
            <a:r>
              <a:rPr lang="ru-RU" sz="2000" b="1" dirty="0"/>
              <a:t>перенимает опыт речевого развития от </a:t>
            </a:r>
            <a:r>
              <a:rPr lang="ru-RU" sz="2000" b="1" dirty="0" smtClean="0"/>
              <a:t>окружающих, в первую очередь в семье!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935652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0927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belyi</dc:creator>
  <cp:lastModifiedBy>belyiiv@yandex.ru</cp:lastModifiedBy>
  <cp:revision>7</cp:revision>
  <dcterms:created xsi:type="dcterms:W3CDTF">2024-12-12T10:40:21Z</dcterms:created>
  <dcterms:modified xsi:type="dcterms:W3CDTF">2024-12-12T10:54:04Z</dcterms:modified>
</cp:coreProperties>
</file>