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312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19" t="6985" r="3398"/>
          <a:stretch/>
        </p:blipFill>
        <p:spPr bwMode="auto">
          <a:xfrm>
            <a:off x="65736" y="61199"/>
            <a:ext cx="2135013" cy="131136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2960" y="116718"/>
            <a:ext cx="45950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Консультация для родителей</a:t>
            </a:r>
          </a:p>
          <a:p>
            <a:r>
              <a:rPr lang="ru-RU" b="1" dirty="0" smtClean="0"/>
              <a:t>«Ребёнок перешел из любимой группы</a:t>
            </a:r>
          </a:p>
          <a:p>
            <a:r>
              <a:rPr lang="ru-RU" b="1" dirty="0" smtClean="0"/>
              <a:t>в логопедическую группу (шпаргалки для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                                                       родителей)»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-35128" y="1424203"/>
            <a:ext cx="7028206" cy="8063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Именно так воспринимают новость некоторые родители о переводе из уже привычной </a:t>
            </a:r>
          </a:p>
          <a:p>
            <a:r>
              <a:rPr lang="ru-RU" sz="1400" dirty="0" smtClean="0"/>
              <a:t>группы в логопедическую. Кажется, вот ребёнок адаптировался, привык к педагогам, </a:t>
            </a:r>
          </a:p>
          <a:p>
            <a:r>
              <a:rPr lang="ru-RU" sz="1400" dirty="0" smtClean="0"/>
              <a:t>к детскому коллективу, и снова новые условия (новые дети, новые воспитатели).</a:t>
            </a:r>
          </a:p>
          <a:p>
            <a:r>
              <a:rPr lang="ru-RU" sz="1400" dirty="0" smtClean="0"/>
              <a:t>Конечно же, мы подробно стараемся объяснять родителям, что есть показания  (</a:t>
            </a:r>
            <a:r>
              <a:rPr lang="ru-RU" sz="1400" dirty="0" err="1" smtClean="0"/>
              <a:t>т.е</a:t>
            </a:r>
            <a:r>
              <a:rPr lang="ru-RU" sz="1400" dirty="0" smtClean="0"/>
              <a:t> </a:t>
            </a:r>
          </a:p>
          <a:p>
            <a:r>
              <a:rPr lang="ru-RU" sz="1400" dirty="0" smtClean="0"/>
              <a:t>особенности речевого развития) для перевода.  Говорим о преимуществах для развития</a:t>
            </a:r>
          </a:p>
          <a:p>
            <a:r>
              <a:rPr lang="ru-RU" sz="1400" dirty="0" smtClean="0"/>
              <a:t> таких детей в условиях </a:t>
            </a:r>
            <a:r>
              <a:rPr lang="ru-RU" sz="1400" dirty="0" smtClean="0"/>
              <a:t>группы, в которой создаются условия для более успешного </a:t>
            </a:r>
          </a:p>
          <a:p>
            <a:r>
              <a:rPr lang="ru-RU" sz="1400" dirty="0" smtClean="0"/>
              <a:t>развития речи.  </a:t>
            </a:r>
            <a:r>
              <a:rPr lang="ru-RU" sz="1400" dirty="0" smtClean="0"/>
              <a:t>Родители доверяются специалистам, дают </a:t>
            </a:r>
            <a:r>
              <a:rPr lang="ru-RU" sz="1400" dirty="0" smtClean="0"/>
              <a:t>согласие</a:t>
            </a:r>
            <a:r>
              <a:rPr lang="ru-RU" sz="1400" dirty="0" smtClean="0"/>
              <a:t>, и дальше наступает </a:t>
            </a:r>
            <a:endParaRPr lang="ru-RU" sz="1400" dirty="0" smtClean="0"/>
          </a:p>
          <a:p>
            <a:r>
              <a:rPr lang="ru-RU" sz="1400" b="1" dirty="0" smtClean="0"/>
              <a:t>совместный</a:t>
            </a:r>
            <a:r>
              <a:rPr lang="ru-RU" sz="1400" dirty="0" smtClean="0"/>
              <a:t> </a:t>
            </a:r>
            <a:r>
              <a:rPr lang="ru-RU" sz="1400" dirty="0" smtClean="0"/>
              <a:t>коррекционный процесс, </a:t>
            </a:r>
            <a:r>
              <a:rPr lang="ru-RU" sz="1400" dirty="0" smtClean="0"/>
              <a:t>который предполагает </a:t>
            </a:r>
            <a:r>
              <a:rPr lang="ru-RU" sz="1400" dirty="0" smtClean="0"/>
              <a:t>не только работу с детьми, </a:t>
            </a:r>
            <a:endParaRPr lang="ru-RU" sz="1400" dirty="0" smtClean="0"/>
          </a:p>
          <a:p>
            <a:r>
              <a:rPr lang="ru-RU" sz="1400" dirty="0" smtClean="0"/>
              <a:t>но </a:t>
            </a:r>
            <a:r>
              <a:rPr lang="ru-RU" sz="1400" dirty="0" smtClean="0"/>
              <a:t>и работу с их родителями.  Даются </a:t>
            </a:r>
            <a:r>
              <a:rPr lang="ru-RU" sz="1400" dirty="0" smtClean="0"/>
              <a:t>родителям </a:t>
            </a:r>
            <a:r>
              <a:rPr lang="ru-RU" sz="1400" dirty="0" smtClean="0"/>
              <a:t>рекомендации, проводятся </a:t>
            </a:r>
            <a:endParaRPr lang="ru-RU" sz="1400" dirty="0" smtClean="0"/>
          </a:p>
          <a:p>
            <a:r>
              <a:rPr lang="ru-RU" sz="1400" dirty="0" smtClean="0"/>
              <a:t>консультации</a:t>
            </a:r>
            <a:r>
              <a:rPr lang="ru-RU" sz="1400" dirty="0" smtClean="0"/>
              <a:t>, обговариваются приёмы </a:t>
            </a:r>
            <a:r>
              <a:rPr lang="ru-RU" sz="1400" dirty="0" smtClean="0"/>
              <a:t>работы, обсуждается </a:t>
            </a:r>
            <a:r>
              <a:rPr lang="ru-RU" sz="1400" dirty="0" smtClean="0"/>
              <a:t>то, чего </a:t>
            </a:r>
            <a:r>
              <a:rPr lang="ru-RU" sz="1400" dirty="0" smtClean="0"/>
              <a:t>может быть </a:t>
            </a:r>
          </a:p>
          <a:p>
            <a:r>
              <a:rPr lang="ru-RU" sz="1400" dirty="0" smtClean="0"/>
              <a:t>раньше </a:t>
            </a:r>
            <a:r>
              <a:rPr lang="ru-RU" sz="1400" dirty="0" smtClean="0"/>
              <a:t>родители </a:t>
            </a:r>
            <a:r>
              <a:rPr lang="ru-RU" sz="1400" dirty="0" smtClean="0"/>
              <a:t>не </a:t>
            </a:r>
            <a:r>
              <a:rPr lang="ru-RU" sz="1400" dirty="0" smtClean="0"/>
              <a:t>делали со своими детьми.</a:t>
            </a:r>
          </a:p>
          <a:p>
            <a:r>
              <a:rPr lang="ru-RU" sz="1600" b="1" dirty="0" smtClean="0">
                <a:solidFill>
                  <a:srgbClr val="FF0000"/>
                </a:solidFill>
              </a:rPr>
              <a:t>ШПАРГАЛКИ для РОДИТЕЛЕЙ, дети которых посещают  логопедическую</a:t>
            </a:r>
          </a:p>
          <a:p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группу:</a:t>
            </a:r>
          </a:p>
          <a:p>
            <a:pPr marL="342900" indent="-342900">
              <a:buAutoNum type="arabicPeriod"/>
            </a:pPr>
            <a:r>
              <a:rPr lang="ru-RU" sz="1600" b="1" dirty="0" smtClean="0"/>
              <a:t>Всегда выслушивать ребёнка.</a:t>
            </a:r>
          </a:p>
          <a:p>
            <a:pPr marL="342900" indent="-342900">
              <a:buAutoNum type="arabicPeriod"/>
            </a:pPr>
            <a:r>
              <a:rPr lang="ru-RU" sz="1600" b="1" dirty="0" smtClean="0"/>
              <a:t>При общении с ребёнком следить за своей речью (не говорить быстро,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не разговаривать с ним как с маленьким, уточнять непонятные для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них слова, объяснять незнакомые слова).</a:t>
            </a:r>
          </a:p>
          <a:p>
            <a:r>
              <a:rPr lang="ru-RU" sz="1600" b="1" dirty="0" smtClean="0"/>
              <a:t>3.    Не оставлять без ответа вопросы ребёнка.</a:t>
            </a:r>
          </a:p>
          <a:p>
            <a:pPr marL="342900" indent="-342900">
              <a:buAutoNum type="arabicPeriod" startAt="4"/>
            </a:pPr>
            <a:r>
              <a:rPr lang="ru-RU" sz="1600" b="1" dirty="0" smtClean="0"/>
              <a:t>Дома выполнять домашние упражнения, которые рекомендует 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                                                                 логопед.</a:t>
            </a:r>
          </a:p>
          <a:p>
            <a:r>
              <a:rPr lang="ru-RU" sz="1600" b="1" dirty="0" smtClean="0"/>
              <a:t>5. Тактично поправлять своего ребёнка, сначала можно говорить 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правильный вариант слова, со временем обращать внимание 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ребенка фразой: - Скажи правильно, ты умеешь говорить это слово 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                                                                                                                      правильно.</a:t>
            </a:r>
          </a:p>
          <a:p>
            <a:r>
              <a:rPr lang="ru-RU" sz="1600" b="1" dirty="0" smtClean="0"/>
              <a:t>6. Организовать дома ребёнку рабочее место, где будете выполнять 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домашнее задание.</a:t>
            </a:r>
          </a:p>
          <a:p>
            <a:r>
              <a:rPr lang="ru-RU" sz="1600" b="1" dirty="0" smtClean="0"/>
              <a:t>7. Речевые упражнения </a:t>
            </a:r>
            <a:r>
              <a:rPr lang="ru-RU" sz="1600" b="1" dirty="0" smtClean="0"/>
              <a:t>для развития подвижности губ, языка, щёк </a:t>
            </a:r>
          </a:p>
          <a:p>
            <a:r>
              <a:rPr lang="ru-RU" sz="1600" b="1" dirty="0" smtClean="0"/>
              <a:t>в</a:t>
            </a:r>
            <a:r>
              <a:rPr lang="ru-RU" sz="1600" b="1" dirty="0" smtClean="0"/>
              <a:t>ыполнять </a:t>
            </a:r>
            <a:r>
              <a:rPr lang="ru-RU" sz="1600" b="1" dirty="0" smtClean="0"/>
              <a:t>перед зеркалом.</a:t>
            </a:r>
          </a:p>
          <a:p>
            <a:r>
              <a:rPr lang="ru-RU" sz="1600" b="1" dirty="0" smtClean="0"/>
              <a:t>8. </a:t>
            </a:r>
            <a:r>
              <a:rPr lang="ru-RU" sz="1600" b="1" dirty="0" smtClean="0"/>
              <a:t>Организовать речевой режим (время для чтения, время для занятий, </a:t>
            </a:r>
          </a:p>
          <a:p>
            <a:r>
              <a:rPr lang="ru-RU" sz="1600" b="1" dirty="0" smtClean="0"/>
              <a:t>  время для игр и т.д.), способствовать выработке привычки по выполнению</a:t>
            </a:r>
          </a:p>
          <a:p>
            <a:r>
              <a:rPr lang="ru-RU" sz="1600" b="1" dirty="0" smtClean="0"/>
              <a:t> речевых упражнений.</a:t>
            </a:r>
          </a:p>
          <a:p>
            <a:endParaRPr lang="ru-RU" sz="1600" b="1" dirty="0" smtClean="0"/>
          </a:p>
          <a:p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7435411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318</Words>
  <Application>Microsoft Office PowerPoint</Application>
  <PresentationFormat>Экран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belyi</dc:creator>
  <cp:lastModifiedBy>belyiiv@yandex.ru</cp:lastModifiedBy>
  <cp:revision>12</cp:revision>
  <dcterms:created xsi:type="dcterms:W3CDTF">2021-09-14T11:07:16Z</dcterms:created>
  <dcterms:modified xsi:type="dcterms:W3CDTF">2025-08-12T06:34:26Z</dcterms:modified>
</cp:coreProperties>
</file>