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93" r:id="rId2"/>
    <p:sldId id="289" r:id="rId3"/>
    <p:sldId id="290" r:id="rId4"/>
    <p:sldId id="276" r:id="rId5"/>
    <p:sldId id="257" r:id="rId6"/>
    <p:sldId id="258" r:id="rId7"/>
    <p:sldId id="267" r:id="rId8"/>
    <p:sldId id="259" r:id="rId9"/>
    <p:sldId id="286" r:id="rId10"/>
    <p:sldId id="288" r:id="rId11"/>
    <p:sldId id="285" r:id="rId12"/>
    <p:sldId id="292" r:id="rId13"/>
    <p:sldId id="287" r:id="rId14"/>
    <p:sldId id="265" r:id="rId15"/>
    <p:sldId id="283" r:id="rId16"/>
    <p:sldId id="284" r:id="rId17"/>
    <p:sldId id="291" r:id="rId18"/>
    <p:sldId id="279" r:id="rId19"/>
    <p:sldId id="281" r:id="rId20"/>
    <p:sldId id="29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9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3266-F1B0-4426-8EB2-1C8F1E2170E9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8A43-7CE8-42A6-BF2C-13A1C39789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4E36-3FA0-4076-9769-AB3B13CB408E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E525-E1DD-4249-B2BC-BB829F0970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3796-19E0-4B4D-9EC9-11A8A0F13BB1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7DC15-44DA-4317-A1DF-D363A709BE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5B5E-F607-4761-ABAE-481629545B56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CF92-02B4-4409-A1E3-97F39E56EC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E474-B1BE-4CD0-B101-58988F1B6F02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2C3A-41C5-426E-AEF4-FA50A60AAD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0E8F-4742-46EC-A165-C5FC9187C9D6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07AC-E35F-48C1-90A4-36FBFD26A1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3618-431D-4E9C-86A4-98E64E91AEF2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CD8C-8630-4508-9E55-9A1112856B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2F4E-3EEB-4167-AA3A-EAC3C19F0088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7938-4EF6-427A-8846-DFFF614C06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ABF6-0FEE-44E5-B569-BC35AFE74809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0C49-EEEB-4A24-84CC-14841E00CF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D227-ABAB-4EDF-8091-D09426ED87FB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A44A-75A1-461A-A653-7D1610E7E7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AEBB-2457-4C2D-B37B-58768D5E5869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F1F2-A32A-4E79-B348-99BA3F9A61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A3BA49-2EAA-4A40-A0CF-5810B7E06DDF}" type="datetimeFigureOut">
              <a:rPr lang="ru-RU" smtClean="0"/>
              <a:pPr>
                <a:defRPr/>
              </a:pPr>
              <a:t>28.01.2017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C2D4BE-7B84-4430-8998-FCE5548FA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Го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то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вим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ся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к школе </a:t>
            </a:r>
            <a:r>
              <a:rPr lang="ru-RU" sz="6000" b="1" dirty="0" smtClean="0">
                <a:solidFill>
                  <a:srgbClr val="00B0F0"/>
                </a:solidFill>
                <a:latin typeface="Monotype Corsiva" pitchFamily="66" charset="0"/>
              </a:rPr>
              <a:t>вм</a:t>
            </a:r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е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ст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</a:br>
            <a:endParaRPr lang="ru-RU" sz="6000" dirty="0"/>
          </a:p>
        </p:txBody>
      </p:sp>
      <p:pic>
        <p:nvPicPr>
          <p:cNvPr id="5" name="Content Placeholder 4" descr="Psd &quot; &amp;Scy;&amp;tcy;&amp;rcy;&amp;acy;&amp;ncy;&amp;icy;&amp;tscy;&amp;acy; 2538 &quot; PixelBrush - &amp;Pcy;&amp;ocy;&amp;rcy;&amp;tcy;&amp;acy;&amp;lcy; &amp;ocy; &amp;dcy;&amp;icy;&amp;zcy;&amp;acy;&amp;jcy;&amp;ncy;&amp;iecy;. &amp;Scy;&amp;kcy;&amp;acy;&amp;chcy;&amp;acy;&amp;tcy;&amp;softcy;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13384"/>
            <a:ext cx="5686786" cy="5544616"/>
          </a:xfrm>
          <a:prstGeom prst="rect">
            <a:avLst/>
          </a:prstGeom>
          <a:noFill/>
        </p:spPr>
      </p:pic>
      <p:pic>
        <p:nvPicPr>
          <p:cNvPr id="4" name="Picture 2" descr="&amp;SHcy;&amp;kcy;&amp;ocy;&amp;lcy;&amp;softcy;&amp;ncy;&amp;ycy;&amp;jcy; &amp;Kcy;&amp;lcy;&amp;icy;&amp;pcy;&amp;acy;&amp;r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421196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s623821.vk.me/v623821555/16b2f/Y3Vfho9HTo8.jpg"/>
          <p:cNvPicPr>
            <a:picLocks noChangeAspect="1" noChangeArrowheads="1"/>
          </p:cNvPicPr>
          <p:nvPr/>
        </p:nvPicPr>
        <p:blipFill>
          <a:blip r:embed="rId2" cstate="print"/>
          <a:srcRect r="37"/>
          <a:stretch>
            <a:fillRect/>
          </a:stretch>
        </p:blipFill>
        <p:spPr bwMode="auto">
          <a:xfrm>
            <a:off x="5508104" y="3933056"/>
            <a:ext cx="3456384" cy="1690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75" y="620713"/>
            <a:ext cx="9329738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Эмоционально- волевая готовность.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71562"/>
            <a:ext cx="7072362" cy="5786437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rgbClr val="00B050"/>
              </a:solidFill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ребенок способен поставить цель;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принять решение;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itchFamily="18" charset="0"/>
              </a:rPr>
              <a:t> наметить план действия, исполнить его;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проявить определенные усилия в случае преодоления препятствия;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оценить результат своего действия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                    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    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i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формируются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 поступки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707904" y="4077072"/>
            <a:ext cx="1800200" cy="566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4" name="Picture 2" descr="http://cs618930.vk.me/v618930555/2124e/awpX8yc3Y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76105"/>
            <a:ext cx="3456384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3"/>
            <a:ext cx="8501092" cy="100010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8518525" algn="l"/>
              </a:tabLs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       </a:t>
            </a:r>
            <a:r>
              <a:rPr lang="ru-RU" sz="3600" b="1" i="1" u="sng" dirty="0" smtClean="0">
                <a:solidFill>
                  <a:srgbClr val="C00000"/>
                </a:solidFill>
                <a:latin typeface="+mn-lt"/>
              </a:rPr>
              <a:t>Интеллектуальная готовность </a:t>
            </a:r>
            <a:endParaRPr lang="ru-RU" sz="3600" b="1" i="1" u="sng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8" y="500063"/>
            <a:ext cx="85010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>
            <a:normAutofit fontScale="5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</a:t>
            </a:r>
            <a:endParaRPr lang="ru-RU" sz="4000" b="1" i="1" u="sng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http://cs623821.vk.me/v623821555/16d0c/yUKhtEaow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072341" cy="2304256"/>
          </a:xfrm>
          <a:prstGeom prst="rect">
            <a:avLst/>
          </a:prstGeom>
          <a:noFill/>
        </p:spPr>
      </p:pic>
      <p:pic>
        <p:nvPicPr>
          <p:cNvPr id="9230" name="Picture 14" descr="http://cs617420.vk.me/v617420555/1d92c/9KJSnHgFR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3240360" cy="2430271"/>
          </a:xfrm>
          <a:prstGeom prst="rect">
            <a:avLst/>
          </a:prstGeom>
          <a:noFill/>
        </p:spPr>
      </p:pic>
      <p:pic>
        <p:nvPicPr>
          <p:cNvPr id="9232" name="Picture 16" descr="http://cs617829.vk.me/v617829555/5266/wKLpXl75Q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03086"/>
            <a:ext cx="3384376" cy="2538282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224136"/>
          </a:xfrm>
          <a:ln>
            <a:noFill/>
          </a:ln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*запас конкретных знаний,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* понимание основных закономерностей.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10"/>
          </a:xfrm>
        </p:spPr>
        <p:txBody>
          <a:bodyPr/>
          <a:lstStyle/>
          <a:p>
            <a:r>
              <a:rPr lang="ru-RU" sz="3200" b="1" i="1" dirty="0" smtClean="0">
                <a:latin typeface="+mn-lt"/>
              </a:rPr>
              <a:t>К интеллектуальной готовности</a:t>
            </a:r>
            <a:r>
              <a:rPr lang="ru-RU" sz="3200" dirty="0" smtClean="0">
                <a:latin typeface="+mn-lt"/>
              </a:rPr>
              <a:t> относится: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7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00FF"/>
                </a:solidFill>
              </a:rPr>
              <a:t>дифференцированное восприятие;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- аналитическое мышление (способность постижения основных признаков и связей между явлениями, способность воспроизвести образец);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B050"/>
                </a:solidFill>
              </a:rPr>
              <a:t>- рациональный подход к действительности (ослабление роли фантазии);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7030A0"/>
                </a:solidFill>
              </a:rPr>
              <a:t>- логическое запоминание;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- интерес к знаниям, процессу их получения за счет дополнительных усилий;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B0F0"/>
                </a:solidFill>
              </a:rPr>
              <a:t>- овладение на слух разговорной речью и способность к пониманию и применению символов;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- развитие тонких движений руки и зрительно-двигательных координаций.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286808" cy="76470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готовность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5220072" y="836712"/>
            <a:ext cx="642937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988394" y="836142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cs9466.vk.me/v9466555/2b8f/aXKuycfyA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600400" cy="2700301"/>
          </a:xfrm>
          <a:prstGeom prst="rect">
            <a:avLst/>
          </a:prstGeom>
          <a:noFill/>
        </p:spPr>
      </p:pic>
      <p:pic>
        <p:nvPicPr>
          <p:cNvPr id="7174" name="Picture 6" descr="http://cs623821.vk.me/v623821555/16c4f/7yIo1GHIF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672408" cy="27543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36713"/>
            <a:ext cx="8858312" cy="2520279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общение со взрослыми           общение со сверстниками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600" b="1" i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ru-RU" sz="2600" b="1" dirty="0" smtClean="0">
                <a:solidFill>
                  <a:srgbClr val="00B050"/>
                </a:solidFill>
              </a:rPr>
              <a:t>уметь общаться со                                                              - уметь договариваться;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взрослым собеседником                                                    - уметь кооперироваться;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 (осознание контекста                                                          - спокойно чувствовать общения)                                     себя в условиях конкуренции               </a:t>
            </a:r>
          </a:p>
          <a:p>
            <a:pPr marL="274320" indent="-27432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9275"/>
            <a:ext cx="6715172" cy="7254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готовность</a:t>
            </a:r>
            <a:endParaRPr lang="ru-RU" sz="3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527175"/>
            <a:ext cx="7500990" cy="53308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уметь общаться в диалоге,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 уметь задавать вопросы,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отвечать на вопросы,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иметь навык пересказа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обладать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довольно обширным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B050"/>
                </a:solidFill>
              </a:rPr>
              <a:t>      словарем,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B0F0"/>
                </a:solidFill>
              </a:rPr>
              <a:t>обладать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B0F0"/>
                </a:solidFill>
              </a:rPr>
              <a:t>основами грамматического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B0F0"/>
                </a:solidFill>
              </a:rPr>
              <a:t>      строя речи,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обладать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связным высказыванием,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обладать  элементами монологической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речи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</a:t>
            </a:r>
            <a:r>
              <a:rPr lang="ru-RU" b="1" i="1" dirty="0" smtClean="0">
                <a:solidFill>
                  <a:srgbClr val="C00000"/>
                </a:solidFill>
              </a:rPr>
              <a:t>чистота произношения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85852" y="5214950"/>
            <a:ext cx="2928938" cy="571500"/>
          </a:xfrm>
          <a:prstGeom prst="downArrow">
            <a:avLst>
              <a:gd name="adj1" fmla="val 50000"/>
              <a:gd name="adj2" fmla="val 59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4" descr="http://cs617420.vk.me/v617420555/1dab8/QKzA_noXsq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52120" y="1556792"/>
            <a:ext cx="3168352" cy="325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76250"/>
            <a:ext cx="7000924" cy="7381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логопеда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35975" cy="4973651"/>
          </a:xfrm>
        </p:spPr>
        <p:txBody>
          <a:bodyPr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1. У будущего первоклассника должны быть усвоены все звуки русского языка.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endParaRPr lang="ru-RU" sz="22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2. Если у Вашего ребёнка есть дефекты речи обратитесь за помощью к логопеду. Выполняйте чётко советы и рекомендации, предложенные данным специалистом.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22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3. Любые нарушения звукопроизношения ведут к образованию специфических  ошибок на письме. Это замена букв, искажения, пропуски и др.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i="1" dirty="0" smtClean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ru-RU" sz="2200" i="1" dirty="0" smtClean="0">
                <a:solidFill>
                  <a:srgbClr val="0000FF"/>
                </a:solidFill>
                <a:cs typeface="Times New Roman" pitchFamily="18" charset="0"/>
              </a:rPr>
              <a:t>Во избежание таких ошибок играйте с ребёнком в игры на определение звука в слове, считайте количество звуков в слове. Очень полезно разгадывать кроссворды,  ребусы, шарады.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</a:t>
            </a:r>
            <a:endParaRPr lang="ru-RU" sz="2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686800" cy="55657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3. Для уроков письма необходима хорошо развитая мелкая моторика рук. Приучайте ребёнка к домашнему труду, развивайте навыки самообслуживания. Чаще давайте в руки ножницы, иголку, пластилин. Посещайте кружки бумагопластики и  </a:t>
            </a:r>
            <a:r>
              <a:rPr lang="ru-RU" sz="2200" b="1" dirty="0" err="1" smtClean="0">
                <a:solidFill>
                  <a:srgbClr val="0000FF"/>
                </a:solidFill>
                <a:cs typeface="Times New Roman" pitchFamily="18" charset="0"/>
              </a:rPr>
              <a:t>бисероплетения</a:t>
            </a: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22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4. Если у Вашего ребёнка плохая память, он невнимателен, рассеян, если наблюдаются какие – либо нервные беспокойства, </a:t>
            </a:r>
            <a:r>
              <a:rPr lang="ru-RU" sz="2200" b="1" dirty="0" err="1" smtClean="0">
                <a:solidFill>
                  <a:srgbClr val="0000FF"/>
                </a:solidFill>
                <a:cs typeface="Times New Roman" pitchFamily="18" charset="0"/>
              </a:rPr>
              <a:t>энурез</a:t>
            </a: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,  необходимо обязательное лечение и консультация детского невролога.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sz="22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5. </a:t>
            </a:r>
            <a:r>
              <a:rPr lang="ru-RU" sz="2200" b="1" i="1" dirty="0" smtClean="0">
                <a:solidFill>
                  <a:srgbClr val="0000FF"/>
                </a:solidFill>
                <a:cs typeface="Times New Roman" pitchFamily="18" charset="0"/>
              </a:rPr>
              <a:t>Развивайте речь ребёнка! </a:t>
            </a:r>
            <a:r>
              <a:rPr lang="ru-RU" sz="2200" b="1" dirty="0" smtClean="0">
                <a:solidFill>
                  <a:srgbClr val="0000FF"/>
                </a:solidFill>
                <a:cs typeface="Times New Roman" pitchFamily="18" charset="0"/>
              </a:rPr>
              <a:t>На кухне покажите и проговорите всю посуду, в огороде – овощи, в лесу – деревья, кустарники, цветы и грибы. Сравнивайте между собой предметы по вкусу, размеру, предназначению, запаху.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2556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cs618930.vk.me/v618930555/21399/3mtcrHKY8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840426" cy="2880320"/>
          </a:xfrm>
          <a:prstGeom prst="rect">
            <a:avLst/>
          </a:prstGeom>
          <a:noFill/>
        </p:spPr>
      </p:pic>
      <p:pic>
        <p:nvPicPr>
          <p:cNvPr id="3076" name="Picture 4" descr="http://cs618930.vk.me/v618930555/21186/zkAfxXagO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779912" cy="2878246"/>
          </a:xfrm>
          <a:prstGeom prst="rect">
            <a:avLst/>
          </a:prstGeom>
          <a:noFill/>
        </p:spPr>
      </p:pic>
      <p:pic>
        <p:nvPicPr>
          <p:cNvPr id="3078" name="Picture 6" descr="http://cs613525.vk.me/v613525555/2728/mqxhm9BzRF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3840426" cy="2880320"/>
          </a:xfrm>
          <a:prstGeom prst="rect">
            <a:avLst/>
          </a:prstGeom>
          <a:noFill/>
        </p:spPr>
      </p:pic>
      <p:pic>
        <p:nvPicPr>
          <p:cNvPr id="3080" name="Picture 8" descr="http://cs9466.vk.me/v9466555/2ad0/uvGS5QJlhi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8640"/>
            <a:ext cx="3744415" cy="2901301"/>
          </a:xfrm>
          <a:prstGeom prst="rect">
            <a:avLst/>
          </a:prstGeom>
          <a:noFill/>
        </p:spPr>
      </p:pic>
      <p:pic>
        <p:nvPicPr>
          <p:cNvPr id="3082" name="Picture 10" descr="http://cs5874.vk.me/u154235555/147242702/x_f56a6c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91880" y="1988840"/>
            <a:ext cx="295232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7467600" cy="725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Памятка родителям от  ребёнка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54022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B050"/>
                </a:solidFill>
                <a:cs typeface="Times New Roman" pitchFamily="18" charset="0"/>
              </a:rPr>
              <a:t>Любите меня и не забывайте выражать свою любовь (взглядом, улыбкой, прикосновением).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B050"/>
                </a:solidFill>
                <a:cs typeface="Times New Roman" pitchFamily="18" charset="0"/>
              </a:rPr>
              <a:t>Любите меня просто за то, что я есть, и я стану еще лучше.   </a:t>
            </a:r>
            <a:r>
              <a:rPr lang="ru-RU" sz="2000" b="1" i="1" dirty="0" smtClean="0">
                <a:cs typeface="Times New Roman" pitchFamily="18" charset="0"/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Не бойтесь проявлять твердость по отношению ко мне, особенно это касается ваших родительских требований. Я должен знать границы дозволенного.   </a:t>
            </a:r>
            <a:r>
              <a:rPr lang="ru-RU" sz="2000" b="1" i="1" dirty="0" smtClean="0">
                <a:cs typeface="Times New Roman" pitchFamily="18" charset="0"/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 Не сравнивайте меня с другими. Я имею право быть другим и я единственный такой на всей земле.    </a:t>
            </a:r>
            <a:r>
              <a:rPr lang="ru-RU" sz="2000" b="1" i="1" dirty="0" smtClean="0"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Я очень вас люблю и всегда хочу быть любимым вами. Поэтому не огорчайтесь, когда я раздражаюсь и злюсь на вас, когда капризничаю или кричу. Это пройдет. Мои чувства, как и ваши, не вечны. Возможно, я хочу, чтобы вы больше обращали на меня внимания.   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Никогда не обзывайте меня. Это больно ранит меня, тогда рушатся все мои надежды и я не верю в себя</a:t>
            </a:r>
            <a:r>
              <a:rPr lang="ru-RU" sz="2000" b="1" i="1" dirty="0" smtClean="0">
                <a:cs typeface="Times New Roman" pitchFamily="18" charset="0"/>
              </a:rPr>
              <a:t>.  </a:t>
            </a:r>
            <a:r>
              <a:rPr lang="ru-RU" sz="2000" b="1" dirty="0" smtClean="0">
                <a:cs typeface="Times New Roman" pitchFamily="18" charset="0"/>
              </a:rPr>
              <a:t>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812800"/>
            <a:ext cx="8605868" cy="60452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Не бейте и не унижайте меня. Я вырасту и буду мстить всему миру, наказывая себя и своих детей и делая вас несчастными. </a:t>
            </a:r>
            <a:r>
              <a:rPr lang="ru-RU" sz="2000" b="1" i="1" dirty="0" smtClean="0"/>
              <a:t>  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Дайте мне право на ошибку и не заставляйте меня считать, что мои ошибки - преступления. Всем люди могут ошибаться. Никто не совершенен.    </a:t>
            </a:r>
            <a:r>
              <a:rPr lang="ru-RU" sz="2000" b="1" i="1" dirty="0" smtClean="0"/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Найдите время и выслушайте меня. Иногда мне хочется рассказать о себе и моих проблемах. </a:t>
            </a:r>
            <a:r>
              <a:rPr lang="ru-RU" sz="2000" b="1" i="1" dirty="0" smtClean="0"/>
              <a:t>  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Не вызывайте у меня чувство вины и не говорите: "Из-за тебя в моей жизни ничего не складывается!" Ведь я не отвечаю за проблемы взрослых.   </a:t>
            </a:r>
            <a:r>
              <a:rPr lang="ru-RU" sz="2000" b="1" i="1" dirty="0" smtClean="0"/>
              <a:t>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Помните, что я многому учусь у вас и хочу быть похожим на вас.   </a:t>
            </a:r>
            <a:r>
              <a:rPr lang="ru-RU" sz="2000" b="1" i="1" dirty="0" smtClean="0"/>
              <a:t>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00B0F0"/>
                </a:solidFill>
              </a:rPr>
              <a:t>Будьте готовы воспринимать меня как личность, отдельную от вас и не похожею на вас. </a:t>
            </a:r>
            <a:r>
              <a:rPr lang="ru-RU" sz="2000" b="1" i="1" dirty="0" smtClean="0"/>
              <a:t>  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 Представляйте требования, которые соответствуют моему возрасту.   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rgbClr val="00B050"/>
                </a:solidFill>
              </a:rPr>
              <a:t> Не делайте мне замечаний в присутствии других людей. </a:t>
            </a:r>
            <a:r>
              <a:rPr lang="ru-RU" sz="2000" b="1" i="1" dirty="0" smtClean="0"/>
              <a:t>   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b="1" i="1" dirty="0" smtClean="0"/>
              <a:t>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Заботьтесь обо мне!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62"/>
          </a:xfrm>
        </p:spPr>
        <p:txBody>
          <a:bodyPr/>
          <a:lstStyle/>
          <a:p>
            <a:pPr algn="ctr"/>
            <a:r>
              <a:rPr lang="ru-RU" sz="3000" b="1" i="1" u="sng" dirty="0" smtClean="0">
                <a:latin typeface="+mn-lt"/>
              </a:rPr>
              <a:t>Тест “Готовы ли вы отдавать своего ребенка в школу?”</a:t>
            </a:r>
            <a:endParaRPr lang="ru-RU" sz="3000" u="sng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6101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1. Мне кажется, что мой ребенок будет учиться хуже других детей.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2. Я опасаюсь, что мой ребенок часто будет обижать других детей.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3. На мой взгляд, четыре урока — непомерная нагрузка для маленького ребенка.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4. Трудно быть уверенным, что учителя младших классов хорошо понимают детей.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5. Ребенок может спокойно учиться только в том случае, если учительница — его собственная мама.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6. Трудно представить, что первоклассник может быстро научиться читать, считать и писать.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7. Мне кажется, что дети в этом возрасте еще не способны дружить.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8. Боюсь даже думать о том, как мой ребенок будет обходиться без дневного сна.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9. Мой ребенок часто плачет, когда к нему обращается незнакомый взрослый человек.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10. Мой ребенок не ходит в детский сад и никогда не расстается с матерью.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11. Начальная школа, по-моему, редко способна чему-либо научить ребенка.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12. Я опасаюсь, что дети будут дразнить моего ребенка.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13. Мой малыш, по-моему, значительно слабее своих сверстников.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14. Боюсь, что учительница не имеет возможности оценить успехи каждого ребенка.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15. Мой ребенок часто говорит: “Мама, мы пойдем в школу вместе!”.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Kcy;&amp;lcy;&amp;icy;&amp;pcy;&amp;acy;&amp;rcy;&amp;tcy; &quot;&amp;SHcy;&amp;kcy;&amp;ocy;&amp;lcy;&amp;softcy;&amp;ncy;&amp;ycy;&amp;jcy;&quot;.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1122"/>
            <a:ext cx="8820472" cy="63268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Спа</a:t>
            </a:r>
            <a:r>
              <a:rPr lang="ru-RU" sz="6000" b="1" dirty="0" smtClean="0">
                <a:solidFill>
                  <a:srgbClr val="0070C0"/>
                </a:solidFill>
                <a:latin typeface="Monotype Corsiva" pitchFamily="66" charset="0"/>
              </a:rPr>
              <a:t>си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бо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за 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вни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ма</a:t>
            </a:r>
            <a:r>
              <a:rPr lang="ru-RU" sz="6000" b="1" dirty="0" smtClean="0">
                <a:solidFill>
                  <a:srgbClr val="0000FF"/>
                </a:solidFill>
                <a:latin typeface="Monotype Corsiva" pitchFamily="66" charset="0"/>
              </a:rPr>
              <a:t>ни</a:t>
            </a:r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</a:rPr>
              <a:t>е</a:t>
            </a:r>
            <a:endParaRPr lang="ru-RU" sz="6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ru-RU" sz="3200" b="1" i="1" u="sng" dirty="0" smtClean="0">
                <a:latin typeface="+mn-lt"/>
              </a:rPr>
              <a:t>Результаты тестирования:</a:t>
            </a:r>
            <a:endParaRPr lang="ru-RU" sz="3000" i="1" u="sng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00FF"/>
                </a:solidFill>
              </a:rPr>
              <a:t>до 4 баллов</a:t>
            </a:r>
            <a:r>
              <a:rPr lang="ru-RU" sz="1800" dirty="0" smtClean="0">
                <a:solidFill>
                  <a:srgbClr val="0000FF"/>
                </a:solidFill>
              </a:rPr>
              <a:t> — это означает, что у Вас есть все основания оптимистично ждать первого сентября — по крайней мере, сами вполне готовы к школьной жизни Вашего ребенка;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5-10 баллов</a:t>
            </a:r>
            <a:r>
              <a:rPr lang="ru-RU" sz="1800" dirty="0" smtClean="0">
                <a:solidFill>
                  <a:srgbClr val="0000FF"/>
                </a:solidFill>
              </a:rPr>
              <a:t> — лучше подготовиться к возможным трудностям заранее;</a:t>
            </a:r>
          </a:p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00FF"/>
                </a:solidFill>
              </a:rPr>
              <a:t>10 баллов и больше</a:t>
            </a:r>
            <a:r>
              <a:rPr lang="ru-RU" sz="1800" dirty="0" smtClean="0">
                <a:solidFill>
                  <a:srgbClr val="0000FF"/>
                </a:solidFill>
              </a:rPr>
              <a:t> — было бы неплохо посоветоваться с детским психологом.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rgbClr val="0000FF"/>
                </a:solidFill>
              </a:rPr>
              <a:t>   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А теперь обратим внимание на то, в каких столбцах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    получено 2 или 3 крестика.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1 — необходимо больше заниматься играми и заданиями, развивающими память, внимание, тонкую моторику.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2 — нужно обратить внимание на то, умеет ли Ваш ребенок общаться с другими детьми.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3 — предвидятся сложности, связанные со здоровьем ребенка, но еще есть время заняться закаливанием и общеукрепляющими упражнениями.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4 — есть опасения, что ребенок не найдет контакта с учительницей, надо обратить внимание на сюжетные игры.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0000FF"/>
                </a:solidFill>
              </a:rPr>
              <a:t>5 – ваш ребенок недостаточно самостоятелен, вероятно, он излишне привязан к матери.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786446" cy="5214974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- все время поддерживать ребенка; 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00B050"/>
                </a:solidFill>
              </a:rPr>
              <a:t>- научиться сопереживать с ребёнком тяжёлые моменты;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- удержаться   от замечаний и претензий;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- относиться  к ребёнку крайне деликатно;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- много разговаривать, искренне интересоваться  мыслями маленького школьника, его чувствами, а не только тем, сделал ли он уроки и что ел на обед;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-  относиться с уважением к педагогу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/>
              <a:t>                                 </a:t>
            </a:r>
            <a:br>
              <a:rPr lang="ru-RU" dirty="0" smtClean="0"/>
            </a:b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все сложности ребенок сможет преодолеть   достаточно быстро и легко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475656" y="4293096"/>
            <a:ext cx="2717800" cy="857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4"/>
          <a:stretch>
            <a:fillRect/>
          </a:stretch>
        </p:blipFill>
        <p:spPr bwMode="auto">
          <a:xfrm>
            <a:off x="5508104" y="2420888"/>
            <a:ext cx="35064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 к   школе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2844" y="1357313"/>
            <a:ext cx="4643470" cy="5116512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Физиологическая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2. Психологическая:</a:t>
            </a:r>
          </a:p>
          <a:p>
            <a:pPr marL="804863" indent="-4492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Мотивационная</a:t>
            </a:r>
          </a:p>
          <a:p>
            <a:pPr marL="804863" indent="-4492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Коммуникативная</a:t>
            </a:r>
          </a:p>
          <a:p>
            <a:pPr marL="804863" indent="-4492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Волевая</a:t>
            </a:r>
          </a:p>
          <a:p>
            <a:pPr marL="804863" indent="-4492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Интеллектуальная</a:t>
            </a:r>
          </a:p>
          <a:p>
            <a:pPr marL="804863" indent="-44926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FF"/>
                </a:solidFill>
                <a:cs typeface="Times New Roman" pitchFamily="18" charset="0"/>
              </a:rPr>
              <a:t>Речевая</a:t>
            </a:r>
          </a:p>
        </p:txBody>
      </p:sp>
      <p:pic>
        <p:nvPicPr>
          <p:cNvPr id="2050" name="Picture 2" descr="C:\Users\Федор\Desktop\фото-дети\DSC0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106670" cy="3080147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51"/>
          <a:stretch>
            <a:fillRect/>
          </a:stretch>
        </p:blipFill>
        <p:spPr bwMode="auto">
          <a:xfrm>
            <a:off x="6084168" y="1052736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072230" cy="939800"/>
          </a:xfrm>
        </p:spPr>
        <p:txBody>
          <a:bodyPr/>
          <a:lstStyle/>
          <a:p>
            <a:pPr eaLnBrk="1" hangingPunct="1"/>
            <a:r>
              <a:rPr lang="ru-RU" sz="3200" b="1" i="1" u="sng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Физиологическая готовность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527175"/>
            <a:ext cx="5964248" cy="4759345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cs typeface="Times New Roman" pitchFamily="18" charset="0"/>
              </a:rPr>
              <a:t>1.  Рост, вес, общее состояние здоровья;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2.  Анатомо-физиологическая перестройка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организма;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3.  Качественные и структурные изменения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головного мозга;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4.  Изменения в протекании нервных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процессов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dirty="0" smtClean="0">
                <a:cs typeface="Times New Roman" pitchFamily="18" charset="0"/>
              </a:rPr>
              <a:t>               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формирование волевых качеств,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необходимых  будущему школьнику   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2804322" y="2161388"/>
            <a:ext cx="642940" cy="5749935"/>
          </a:xfrm>
          <a:prstGeom prst="rightBrace">
            <a:avLst>
              <a:gd name="adj1" fmla="val 68525"/>
              <a:gd name="adj2" fmla="val 49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pic>
        <p:nvPicPr>
          <p:cNvPr id="3074" name="Picture 2" descr="C:\Users\Федор\Desktop\фото-дети\DSC00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96626"/>
            <a:ext cx="3600400" cy="270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7467600" cy="582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биологической зрелости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91513" cy="520541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Зубной возраст – определяется подсчётом числа прорезавшихся коренных зубов и сопоставлении числа с возрастным стандартом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                   </a:t>
            </a:r>
            <a:r>
              <a:rPr lang="ru-RU" b="1" i="1" dirty="0" smtClean="0">
                <a:solidFill>
                  <a:srgbClr val="002060"/>
                </a:solidFill>
                <a:cs typeface="Times New Roman" pitchFamily="18" charset="0"/>
              </a:rPr>
              <a:t>Мальчики </a:t>
            </a:r>
            <a:endParaRPr lang="ru-RU" b="1" i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75" y="2643188"/>
          <a:ext cx="6286500" cy="37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1571625"/>
                <a:gridCol w="1571625"/>
                <a:gridCol w="1571625"/>
              </a:tblGrid>
              <a:tr h="1044466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8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Отстава</a:t>
                      </a:r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2400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темп</a:t>
                      </a:r>
                      <a:endParaRPr lang="ru-RU" sz="2400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i="1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Опереже</a:t>
                      </a:r>
                      <a:r>
                        <a:rPr lang="ru-RU" sz="2400" b="1" i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2400" b="1" i="1" baseline="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i="1" baseline="0" dirty="0" err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b="1" i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6,5 лет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0  - 2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</a:t>
                      </a:r>
                      <a:r>
                        <a:rPr lang="ru-RU" sz="2400" dirty="0" smtClean="0"/>
                        <a:t>2</a:t>
                      </a:r>
                      <a:r>
                        <a:rPr lang="ru-RU" sz="2400" baseline="0" dirty="0" smtClean="0"/>
                        <a:t>  -8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8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7 лет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Менее 6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6 - 10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10</a:t>
                      </a:r>
                      <a:endParaRPr lang="ru-RU" sz="1800" dirty="0"/>
                    </a:p>
                  </a:txBody>
                  <a:tcPr marL="91439" marR="91439"/>
                </a:tc>
              </a:tr>
              <a:tr h="91390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7,5 лет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менее 8</a:t>
                      </a:r>
                      <a:endParaRPr lang="ru-RU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8 - 12</a:t>
                      </a:r>
                      <a:endParaRPr lang="ru-RU" sz="2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</a:t>
                      </a:r>
                      <a:r>
                        <a:rPr lang="ru-RU" sz="2400" dirty="0" smtClean="0"/>
                        <a:t>более 12</a:t>
                      </a:r>
                      <a:endParaRPr lang="ru-RU" sz="1800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Слабые стороны в </a:t>
            </a:r>
            <a:b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физиологической готовно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 </a:t>
            </a:r>
            <a:endParaRPr lang="ru-RU" sz="3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051050" y="3716338"/>
            <a:ext cx="1873250" cy="649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http://cs618231.vk.me/v618231555/1aa2b/9VN20mD7g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4032447" cy="30243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071678"/>
            <a:ext cx="6821505" cy="4233872"/>
          </a:xfrm>
        </p:spPr>
        <p:txBody>
          <a:bodyPr>
            <a:normAutofit fontScale="85000" lnSpcReduction="20000"/>
          </a:bodyPr>
          <a:lstStyle/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Быстрое истощение запаса энергии;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Опасность искривления позвоночника;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Недостаточно развита 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     мелкая моторика кистей рук;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endParaRPr lang="ru-RU" b="1" dirty="0" smtClean="0">
              <a:cs typeface="Times New Roman" pitchFamily="18" charset="0"/>
            </a:endParaRP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/>
              <a:buAutoNum type="arabicPeriod"/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Строгое соблюдение режима 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дня;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2.  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Дозированные нагрузки;</a:t>
            </a:r>
          </a:p>
          <a:p>
            <a:pPr marL="457200" indent="-4572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3.  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Профилактика  сколиоза</a:t>
            </a:r>
            <a:endParaRPr lang="ru-RU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s305308.vk.me/v305308555/4941/k3onww-Nzq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3060848" cy="2430270"/>
          </a:xfrm>
          <a:prstGeom prst="rect">
            <a:avLst/>
          </a:prstGeom>
          <a:noFill/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50" y="836613"/>
            <a:ext cx="7402513" cy="1143000"/>
          </a:xfrm>
        </p:spPr>
        <p:txBody>
          <a:bodyPr/>
          <a:lstStyle/>
          <a:p>
            <a:pPr algn="ctr" eaLnBrk="1" hangingPunct="1"/>
            <a:r>
              <a:rPr lang="ru-RU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 (личностная) готовность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2420938"/>
            <a:ext cx="6461141" cy="4437062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внутренняя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</a:t>
            </a:r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 внешняя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ребёнок хочет идти в                    у ребёнка появится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школу, потому что там                 ранец, тетради, учебники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интересно (он хочет много           и т.д.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узнать)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социальная позиция школьника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                                       </a:t>
            </a:r>
            <a:endParaRPr lang="ru-RU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196306" y="2205832"/>
            <a:ext cx="785813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680744" y="2169319"/>
            <a:ext cx="785813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2357422" y="4714884"/>
            <a:ext cx="2160588" cy="500063"/>
          </a:xfrm>
          <a:prstGeom prst="downArrow">
            <a:avLst>
              <a:gd name="adj1" fmla="val 50000"/>
              <a:gd name="adj2" fmla="val 52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http://cs311518.vk.me/v311518555/6b57/DW13PXtyj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923928" cy="294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1161</TotalTime>
  <Words>1173</Words>
  <Application>Microsoft Office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66</vt:lpstr>
      <vt:lpstr>Готовимся к школе вместе </vt:lpstr>
      <vt:lpstr>Тест “Готовы ли вы отдавать своего ребенка в школу?”</vt:lpstr>
      <vt:lpstr>Результаты тестирования:</vt:lpstr>
      <vt:lpstr>                 Готовность родителей</vt:lpstr>
      <vt:lpstr>              Готовность  к   школе</vt:lpstr>
      <vt:lpstr> Физиологическая готовность</vt:lpstr>
      <vt:lpstr>        Оценка биологической зрелости</vt:lpstr>
      <vt:lpstr> Слабые стороны в  физиологической готовности </vt:lpstr>
      <vt:lpstr>Мотивационная (личностная) готовность</vt:lpstr>
      <vt:lpstr>                    Эмоционально- волевая готовность.</vt:lpstr>
      <vt:lpstr>        Интеллектуальная готовность </vt:lpstr>
      <vt:lpstr>К интеллектуальной готовности относится:</vt:lpstr>
      <vt:lpstr>          Коммуникативная готовность</vt:lpstr>
      <vt:lpstr>                 Речевая готовность</vt:lpstr>
      <vt:lpstr>      Рекомендации логопеда</vt:lpstr>
      <vt:lpstr>Slide 16</vt:lpstr>
      <vt:lpstr>Slide 17</vt:lpstr>
      <vt:lpstr>       Памятка родителям от  ребёнка</vt:lpstr>
      <vt:lpstr>Slide 19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ребёнка к школе</dc:title>
  <dc:creator>Юрий</dc:creator>
  <cp:lastModifiedBy>Windows User</cp:lastModifiedBy>
  <cp:revision>210</cp:revision>
  <dcterms:created xsi:type="dcterms:W3CDTF">2009-01-25T06:26:48Z</dcterms:created>
  <dcterms:modified xsi:type="dcterms:W3CDTF">2017-01-28T20:04:45Z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1190522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