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9821" autoAdjust="0"/>
  </p:normalViewPr>
  <p:slideViewPr>
    <p:cSldViewPr>
      <p:cViewPr varScale="1">
        <p:scale>
          <a:sx n="112" d="100"/>
          <a:sy n="112" d="100"/>
        </p:scale>
        <p:origin x="-150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CDC-22DA-41B0-8F4A-F82EAFFBC60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6644-C22E-42E1-98CE-C937E890FB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CDC-22DA-41B0-8F4A-F82EAFFBC60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6644-C22E-42E1-98CE-C937E890FB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CDC-22DA-41B0-8F4A-F82EAFFBC60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6644-C22E-42E1-98CE-C937E890FB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CDC-22DA-41B0-8F4A-F82EAFFBC60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6644-C22E-42E1-98CE-C937E890FB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CDC-22DA-41B0-8F4A-F82EAFFBC60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6644-C22E-42E1-98CE-C937E890FB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CDC-22DA-41B0-8F4A-F82EAFFBC60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6644-C22E-42E1-98CE-C937E890FB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CDC-22DA-41B0-8F4A-F82EAFFBC60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6644-C22E-42E1-98CE-C937E890FB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CDC-22DA-41B0-8F4A-F82EAFFBC60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6644-C22E-42E1-98CE-C937E890FB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CDC-22DA-41B0-8F4A-F82EAFFBC60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6644-C22E-42E1-98CE-C937E890FB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CDC-22DA-41B0-8F4A-F82EAFFBC60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6644-C22E-42E1-98CE-C937E890FB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BCDC-22DA-41B0-8F4A-F82EAFFBC60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35E6644-C22E-42E1-98CE-C937E890FBC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A64BCDC-22DA-41B0-8F4A-F82EAFFBC60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5E6644-C22E-42E1-98CE-C937E890FBC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comb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gif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643050"/>
            <a:ext cx="7851648" cy="29146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Дидактические игры  </a:t>
            </a:r>
            <a:r>
              <a:rPr lang="ru-RU" dirty="0" smtClean="0"/>
              <a:t>в развития связной речи у детей дошкольного возраста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857628"/>
            <a:ext cx="7854696" cy="2571768"/>
          </a:xfrm>
        </p:spPr>
        <p:txBody>
          <a:bodyPr>
            <a:normAutofit/>
          </a:bodyPr>
          <a:lstStyle/>
          <a:p>
            <a:r>
              <a:rPr lang="ru-RU" dirty="0" err="1" smtClean="0"/>
              <a:t>Шеховцева</a:t>
            </a:r>
            <a:r>
              <a:rPr lang="ru-RU" dirty="0" smtClean="0"/>
              <a:t> Вера Анатольевна</a:t>
            </a:r>
            <a:endParaRPr lang="ru-RU" dirty="0"/>
          </a:p>
          <a:p>
            <a:r>
              <a:rPr lang="ru-RU" dirty="0" smtClean="0"/>
              <a:t>Воспитатель</a:t>
            </a:r>
            <a:endParaRPr lang="ru-RU" dirty="0"/>
          </a:p>
          <a:p>
            <a:r>
              <a:rPr lang="ru-RU" dirty="0"/>
              <a:t>МБДОУ детский сад № </a:t>
            </a:r>
            <a:r>
              <a:rPr lang="ru-RU" dirty="0" smtClean="0"/>
              <a:t>1</a:t>
            </a:r>
            <a:endParaRPr lang="ru-RU" dirty="0"/>
          </a:p>
          <a:p>
            <a:r>
              <a:rPr lang="ru-RU" dirty="0"/>
              <a:t>г. </a:t>
            </a:r>
            <a:r>
              <a:rPr lang="ru-RU" dirty="0" smtClean="0"/>
              <a:t>Иркутск</a:t>
            </a:r>
            <a:endParaRPr lang="ru-RU" dirty="0"/>
          </a:p>
          <a:p>
            <a:r>
              <a:rPr lang="ru-RU" smtClean="0"/>
              <a:t>20232г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500042"/>
            <a:ext cx="5335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Угадай, кто лишний?</a:t>
            </a:r>
          </a:p>
        </p:txBody>
      </p:sp>
      <p:pic>
        <p:nvPicPr>
          <p:cNvPr id="2050" name="Picture 2" descr="C:\Users\Вера\Desktop\konspiekt_zaniatiia_putieshiestviie_v_skazku_1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8"/>
            <a:ext cx="8096275" cy="6072206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0364" y="500042"/>
            <a:ext cx="40929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кто лишний здесь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Вера\Desktop\bearandcub800x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07" y="1142984"/>
            <a:ext cx="4033865" cy="2750362"/>
          </a:xfrm>
          <a:prstGeom prst="rect">
            <a:avLst/>
          </a:prstGeom>
          <a:noFill/>
        </p:spPr>
      </p:pic>
      <p:pic>
        <p:nvPicPr>
          <p:cNvPr id="3075" name="Picture 3" descr="C:\Users\Вера\Desktop\лиса-с-лисёнко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066351"/>
            <a:ext cx="4143404" cy="2862715"/>
          </a:xfrm>
          <a:prstGeom prst="rect">
            <a:avLst/>
          </a:prstGeom>
          <a:noFill/>
        </p:spPr>
      </p:pic>
      <p:pic>
        <p:nvPicPr>
          <p:cNvPr id="3076" name="Picture 4" descr="C:\Users\Вера\Desktop\14837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594" y="4166385"/>
            <a:ext cx="4037778" cy="2477325"/>
          </a:xfrm>
          <a:prstGeom prst="rect">
            <a:avLst/>
          </a:prstGeom>
          <a:noFill/>
        </p:spPr>
      </p:pic>
      <p:pic>
        <p:nvPicPr>
          <p:cNvPr id="3077" name="Picture 5" descr="C:\Users\Вера\Desktop\zhivotnye_zherebenok_zherebec_loshad_kon_na_rabochiy_stol_1600x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1" y="4000505"/>
            <a:ext cx="4207323" cy="2643206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0"/>
            <a:ext cx="63216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Анкетирование и анализ ответов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617550"/>
          <a:ext cx="9144000" cy="59155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0298"/>
                <a:gridCol w="2071702"/>
                <a:gridCol w="2286000"/>
                <a:gridCol w="2286000"/>
              </a:tblGrid>
              <a:tr h="35719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Какая лиса в сказках?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Хитрая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Умная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516996">
                <a:tc>
                  <a:txBody>
                    <a:bodyPr/>
                    <a:lstStyle/>
                    <a:p>
                      <a:r>
                        <a:rPr lang="ru-RU" dirty="0" smtClean="0"/>
                        <a:t>Где живет?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Как в сказках называют лису?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Кумушка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Лесичка-сестричка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Лиса</a:t>
                      </a:r>
                      <a:endParaRPr lang="ru-RU" dirty="0"/>
                    </a:p>
                  </a:txBody>
                  <a:tcPr/>
                </a:tc>
              </a:tr>
              <a:tr h="1634504">
                <a:tc>
                  <a:txBody>
                    <a:bodyPr/>
                    <a:lstStyle/>
                    <a:p>
                      <a:r>
                        <a:rPr lang="ru-RU" dirty="0" smtClean="0"/>
                        <a:t>Во что одевается лиса в сказках?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357322">
                <a:tc>
                  <a:txBody>
                    <a:bodyPr/>
                    <a:lstStyle/>
                    <a:p>
                      <a:r>
                        <a:rPr lang="ru-RU" dirty="0" smtClean="0"/>
                        <a:t>Кого в</a:t>
                      </a:r>
                      <a:r>
                        <a:rPr lang="ru-RU" baseline="0" dirty="0" smtClean="0"/>
                        <a:t> сказках обманывает лиса?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7519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Кто обманул лису в сказке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 descr="C:\Users\Вера\Desktop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000108"/>
            <a:ext cx="2000264" cy="1500198"/>
          </a:xfrm>
          <a:prstGeom prst="rect">
            <a:avLst/>
          </a:prstGeom>
          <a:noFill/>
        </p:spPr>
      </p:pic>
      <p:pic>
        <p:nvPicPr>
          <p:cNvPr id="4099" name="Picture 3" descr="C:\Users\Вера\Desktop\00e1bd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28670"/>
            <a:ext cx="2286016" cy="1571636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928670"/>
            <a:ext cx="2285984" cy="15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 descr="C:\Users\Вера\Desktop\818618004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2857496"/>
            <a:ext cx="1857388" cy="1537149"/>
          </a:xfrm>
          <a:prstGeom prst="rect">
            <a:avLst/>
          </a:prstGeom>
          <a:noFill/>
        </p:spPr>
      </p:pic>
      <p:pic>
        <p:nvPicPr>
          <p:cNvPr id="4102" name="Picture 6" descr="C:\Users\Вера\Desktop\hello_html_m622329d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2857496"/>
            <a:ext cx="2286016" cy="1607355"/>
          </a:xfrm>
          <a:prstGeom prst="rect">
            <a:avLst/>
          </a:prstGeom>
          <a:noFill/>
        </p:spPr>
      </p:pic>
      <p:pic>
        <p:nvPicPr>
          <p:cNvPr id="4103" name="Picture 7" descr="C:\Users\Вера\Desktop\valeriya_derevickaya_lisa_i_petuh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16" y="2786058"/>
            <a:ext cx="2285984" cy="1571635"/>
          </a:xfrm>
          <a:prstGeom prst="rect">
            <a:avLst/>
          </a:prstGeom>
          <a:noFill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28860" y="4429132"/>
            <a:ext cx="2143140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 descr="C:\Users\Вера\Desktop\kolobok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429132"/>
            <a:ext cx="2286015" cy="1428760"/>
          </a:xfrm>
          <a:prstGeom prst="rect">
            <a:avLst/>
          </a:prstGeom>
          <a:noFill/>
        </p:spPr>
      </p:pic>
      <p:pic>
        <p:nvPicPr>
          <p:cNvPr id="4106" name="Picture 10" descr="C:\Users\Вера\Desktop\i_01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16" y="4357694"/>
            <a:ext cx="2285984" cy="1428760"/>
          </a:xfrm>
          <a:prstGeom prst="rect">
            <a:avLst/>
          </a:prstGeom>
          <a:noFill/>
        </p:spPr>
      </p:pic>
      <p:pic>
        <p:nvPicPr>
          <p:cNvPr id="4107" name="Picture 11" descr="C:\Users\Вера\Desktop\img_63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28860" y="5715017"/>
            <a:ext cx="2143140" cy="1142984"/>
          </a:xfrm>
          <a:prstGeom prst="rect">
            <a:avLst/>
          </a:prstGeom>
          <a:noFill/>
        </p:spPr>
      </p:pic>
      <p:pic>
        <p:nvPicPr>
          <p:cNvPr id="14" name="Picture 10" descr="C:\Users\Вера\Desktop\i_01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72000" y="5715016"/>
            <a:ext cx="2286016" cy="1151951"/>
          </a:xfrm>
          <a:prstGeom prst="rect">
            <a:avLst/>
          </a:prstGeom>
          <a:noFill/>
        </p:spPr>
      </p:pic>
      <p:pic>
        <p:nvPicPr>
          <p:cNvPr id="4108" name="Picture 12" descr="C:\Users\Вера\Desktop\1876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858016" y="5715016"/>
            <a:ext cx="2285984" cy="1318567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1435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СКАЗКАХ ЛИСА ВЕРНА СЛЕДУЮЩИМ ЧЕРТАМ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СВОЕГО ХАРАКТЕРА: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142984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притворство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воровство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лесть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злопамятность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ловкость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сообразительность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хитрость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расчетливость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жестокость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жадность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неосторожность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642918"/>
            <a:ext cx="57424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какой это сказки ?</a:t>
            </a:r>
          </a:p>
        </p:txBody>
      </p:sp>
      <p:pic>
        <p:nvPicPr>
          <p:cNvPr id="5122" name="Picture 2" descr="C:\Users\Вера\Desktop\img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48" y="3357562"/>
            <a:ext cx="4667251" cy="3500438"/>
          </a:xfrm>
          <a:prstGeom prst="rect">
            <a:avLst/>
          </a:prstGeom>
          <a:noFill/>
        </p:spPr>
      </p:pic>
      <p:pic>
        <p:nvPicPr>
          <p:cNvPr id="5123" name="Picture 3" descr="C:\Users\Вера\Desktop\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19" y="1571612"/>
            <a:ext cx="4289257" cy="3929090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3332133" cy="355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3643314"/>
            <a:ext cx="303847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500042"/>
            <a:ext cx="350046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Вера\Desktop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5179052" cy="2786082"/>
          </a:xfrm>
          <a:prstGeom prst="rect">
            <a:avLst/>
          </a:prstGeom>
          <a:noFill/>
        </p:spPr>
      </p:pic>
      <p:pic>
        <p:nvPicPr>
          <p:cNvPr id="7171" name="Picture 3" descr="C:\Users\Вера\Desktop\main_609276_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562240"/>
            <a:ext cx="4071934" cy="5340375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Хоть он был без рук и ног,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Но сбежать из дома смог.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Волк и заяц, и медведь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Не смогли за ним поспеть.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Но лисичка знает дело -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Быстро "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Ам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" его и съела.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(Колобок)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Вера\Desktop\02lab3stp12280516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08" y="2143116"/>
            <a:ext cx="3313512" cy="43815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500694" y="5380672"/>
            <a:ext cx="36433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Колотил да колотил по тарелке носом -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Ничего не проглотил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 остался с носом.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(Лиса и журавль)</a:t>
            </a:r>
          </a:p>
        </p:txBody>
      </p:sp>
      <p:pic>
        <p:nvPicPr>
          <p:cNvPr id="8195" name="Picture 3" descr="C:\Users\Вера\Desktop\naqil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29" y="785794"/>
            <a:ext cx="5464393" cy="4614882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72132" y="2143116"/>
            <a:ext cx="35718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Ой Лиса, Лиса, Лиса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Хитрая плутовка.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Пела песенку она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очень, очень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звонко: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-Петушок, Петушок!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Золотой гребешок.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Выгляни в окошко,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Дам тебе горошку.</a:t>
            </a:r>
          </a:p>
        </p:txBody>
      </p:sp>
      <p:pic>
        <p:nvPicPr>
          <p:cNvPr id="9218" name="Picture 2" descr="C:\Users\Вера\Desktop\133141711_2222299_5skaz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71546"/>
            <a:ext cx="5500726" cy="4936549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72132" y="0"/>
            <a:ext cx="34289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Поселились в той избушке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Очень разные зверюшки.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Попросился к ним и мишка,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Только ведь медведь не мышка,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Влезть и так и сяк старался,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Сверху сел и дом сломался.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(Теремок)</a:t>
            </a:r>
          </a:p>
        </p:txBody>
      </p:sp>
      <p:pic>
        <p:nvPicPr>
          <p:cNvPr id="10242" name="Picture 2" descr="C:\Users\Вера\Desktop\scena_08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063926"/>
            <a:ext cx="6500858" cy="4596311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39527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1"/>
          </p:nvPr>
        </p:nvSpPr>
        <p:spPr>
          <a:xfrm>
            <a:off x="214282" y="1142984"/>
            <a:ext cx="8254938" cy="5286412"/>
          </a:xfrm>
        </p:spPr>
        <p:txBody>
          <a:bodyPr>
            <a:noAutofit/>
          </a:bodyPr>
          <a:lstStyle/>
          <a:p>
            <a:pPr algn="ctr"/>
            <a:r>
              <a:rPr lang="ru-RU" sz="4400" b="1" i="1" dirty="0" smtClean="0">
                <a:solidFill>
                  <a:srgbClr val="002060"/>
                </a:solidFill>
              </a:rPr>
              <a:t>Метод обучения </a:t>
            </a:r>
            <a:r>
              <a:rPr lang="ru-RU" sz="4400" dirty="0" smtClean="0">
                <a:solidFill>
                  <a:srgbClr val="002060"/>
                </a:solidFill>
              </a:rPr>
              <a:t>- это способ</a:t>
            </a:r>
          </a:p>
          <a:p>
            <a:pPr algn="ctr"/>
            <a:r>
              <a:rPr lang="ru-RU" sz="4400" dirty="0" smtClean="0">
                <a:solidFill>
                  <a:srgbClr val="002060"/>
                </a:solidFill>
              </a:rPr>
              <a:t>взаимодействия педагога и</a:t>
            </a:r>
          </a:p>
          <a:p>
            <a:pPr algn="ctr"/>
            <a:r>
              <a:rPr lang="ru-RU" sz="4400" dirty="0" smtClean="0">
                <a:solidFill>
                  <a:srgbClr val="002060"/>
                </a:solidFill>
              </a:rPr>
              <a:t>детей, обеспечивающий</a:t>
            </a:r>
          </a:p>
          <a:p>
            <a:pPr algn="ctr"/>
            <a:r>
              <a:rPr lang="ru-RU" sz="4400" dirty="0" smtClean="0">
                <a:solidFill>
                  <a:srgbClr val="002060"/>
                </a:solidFill>
              </a:rPr>
              <a:t>приобретение детьми знаний,</a:t>
            </a:r>
          </a:p>
          <a:p>
            <a:pPr algn="ctr"/>
            <a:r>
              <a:rPr lang="ru-RU" sz="4400" dirty="0" smtClean="0">
                <a:solidFill>
                  <a:srgbClr val="002060"/>
                </a:solidFill>
              </a:rPr>
              <a:t>умений и навыков</a:t>
            </a:r>
          </a:p>
          <a:p>
            <a:endParaRPr lang="ru-RU" sz="3200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Вера\Desktop\1423147632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785794"/>
            <a:ext cx="7215206" cy="607220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32146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 сказке лисонька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 плутовка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Обманула зайку ловко,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Из избушки выгнав прочь.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Плакал зайка день и ночь.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Но в беде ему помог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Один смелый петушок.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Зайкина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избушка)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Вера\Desktop\kartinka-raskraska-lisa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3643306" cy="4287607"/>
          </a:xfrm>
          <a:prstGeom prst="rect">
            <a:avLst/>
          </a:prstGeom>
          <a:noFill/>
        </p:spPr>
      </p:pic>
      <p:pic>
        <p:nvPicPr>
          <p:cNvPr id="12291" name="Picture 3" descr="C:\Users\Вера\Desktop\zaika-ushastyi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1066188"/>
            <a:ext cx="1643042" cy="2022996"/>
          </a:xfrm>
          <a:prstGeom prst="rect">
            <a:avLst/>
          </a:prstGeom>
          <a:noFill/>
        </p:spPr>
      </p:pic>
      <p:pic>
        <p:nvPicPr>
          <p:cNvPr id="12292" name="Picture 4" descr="C:\Users\Вера\Desktop\Lisa-s-bolshim-hvostom_36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857232"/>
            <a:ext cx="2360767" cy="2475591"/>
          </a:xfrm>
          <a:prstGeom prst="rect">
            <a:avLst/>
          </a:prstGeom>
          <a:noFill/>
        </p:spPr>
      </p:pic>
      <p:pic>
        <p:nvPicPr>
          <p:cNvPr id="12293" name="Picture 5" descr="C:\Users\Вера\Desktop\hello_html_m70ea74f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3783406"/>
            <a:ext cx="6143636" cy="2857109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3174" y="0"/>
            <a:ext cx="43382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Сосчитай лисят</a:t>
            </a:r>
          </a:p>
        </p:txBody>
      </p:sp>
      <p:pic>
        <p:nvPicPr>
          <p:cNvPr id="13314" name="Picture 2" descr="C:\Users\Вера\Desktop\Baby-Foxes-That-Are-Too-Cute-To-Be-True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14357"/>
            <a:ext cx="3071801" cy="2143118"/>
          </a:xfrm>
          <a:prstGeom prst="rect">
            <a:avLst/>
          </a:prstGeom>
          <a:noFill/>
        </p:spPr>
      </p:pic>
      <p:pic>
        <p:nvPicPr>
          <p:cNvPr id="13315" name="Picture 3" descr="C:\Users\Вера\Desktop\729dab8ab361e44b4feae78e3094a1c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571480"/>
            <a:ext cx="2857520" cy="2234461"/>
          </a:xfrm>
          <a:prstGeom prst="rect">
            <a:avLst/>
          </a:prstGeom>
          <a:noFill/>
        </p:spPr>
      </p:pic>
      <p:pic>
        <p:nvPicPr>
          <p:cNvPr id="13316" name="Picture 4" descr="C:\Users\Вера\Desktop\117766945263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714356"/>
            <a:ext cx="3000364" cy="2090865"/>
          </a:xfrm>
          <a:prstGeom prst="rect">
            <a:avLst/>
          </a:prstGeom>
          <a:noFill/>
        </p:spPr>
      </p:pic>
      <p:pic>
        <p:nvPicPr>
          <p:cNvPr id="13317" name="Picture 5" descr="C:\Users\Вера\Desktop\0c2e07eb4cbf15d27fc70a5a4d59d1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6376" y="3786190"/>
            <a:ext cx="4191029" cy="2901482"/>
          </a:xfrm>
          <a:prstGeom prst="rect">
            <a:avLst/>
          </a:prstGeom>
          <a:noFill/>
        </p:spPr>
      </p:pic>
      <p:pic>
        <p:nvPicPr>
          <p:cNvPr id="13318" name="Picture 6" descr="C:\Users\Вера\Desktop\pyat-lisya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1968" y="3000372"/>
            <a:ext cx="4572032" cy="2571768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Вера\Desktop\141e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4701"/>
            <a:ext cx="2716269" cy="1787751"/>
          </a:xfrm>
          <a:prstGeom prst="rect">
            <a:avLst/>
          </a:prstGeom>
          <a:noFill/>
        </p:spPr>
      </p:pic>
      <p:pic>
        <p:nvPicPr>
          <p:cNvPr id="14339" name="Picture 3" descr="C:\Users\Вера\Desktop\1025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3844" y="0"/>
            <a:ext cx="3118655" cy="2214554"/>
          </a:xfrm>
          <a:prstGeom prst="rect">
            <a:avLst/>
          </a:prstGeom>
          <a:noFill/>
        </p:spPr>
      </p:pic>
      <p:pic>
        <p:nvPicPr>
          <p:cNvPr id="4" name="Picture 3" descr="C:\Users\Вера\Desktop\00e1bd4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7403" y="0"/>
            <a:ext cx="3266597" cy="2245786"/>
          </a:xfrm>
          <a:prstGeom prst="rect">
            <a:avLst/>
          </a:prstGeom>
          <a:noFill/>
        </p:spPr>
      </p:pic>
      <p:pic>
        <p:nvPicPr>
          <p:cNvPr id="5" name="Picture 3" descr="C:\Users\Вера\Desktop\zaika-ushastyi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383" y="4286256"/>
            <a:ext cx="1933146" cy="2380186"/>
          </a:xfrm>
          <a:prstGeom prst="rect">
            <a:avLst/>
          </a:prstGeom>
          <a:noFill/>
        </p:spPr>
      </p:pic>
      <p:pic>
        <p:nvPicPr>
          <p:cNvPr id="14340" name="Picture 4" descr="C:\Users\Вера\Desktop\ofqo2yu-005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8794" y="4931125"/>
            <a:ext cx="2028812" cy="1926875"/>
          </a:xfrm>
          <a:prstGeom prst="rect">
            <a:avLst/>
          </a:prstGeom>
          <a:noFill/>
        </p:spPr>
      </p:pic>
      <p:pic>
        <p:nvPicPr>
          <p:cNvPr id="14341" name="Picture 5" descr="C:\Users\Вера\Desktop\mini_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43306" y="4475016"/>
            <a:ext cx="3048003" cy="2382984"/>
          </a:xfrm>
          <a:prstGeom prst="rect">
            <a:avLst/>
          </a:prstGeom>
          <a:noFill/>
        </p:spPr>
      </p:pic>
      <p:pic>
        <p:nvPicPr>
          <p:cNvPr id="14342" name="Picture 6" descr="C:\Users\Вера\Desktop\6ed1755ba9cad75fd4267bc80e8c693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35808" y="4357694"/>
            <a:ext cx="3008192" cy="2500306"/>
          </a:xfrm>
          <a:prstGeom prst="rect">
            <a:avLst/>
          </a:prstGeom>
          <a:noFill/>
        </p:spPr>
      </p:pic>
      <p:pic>
        <p:nvPicPr>
          <p:cNvPr id="9" name="Picture 2" descr="C:\Users\Вера\Desktop\kartinka-raskraska-lisa-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000240"/>
            <a:ext cx="2071702" cy="2438072"/>
          </a:xfrm>
          <a:prstGeom prst="rect">
            <a:avLst/>
          </a:prstGeom>
          <a:noFill/>
        </p:spPr>
      </p:pic>
      <p:pic>
        <p:nvPicPr>
          <p:cNvPr id="10" name="Picture 2" descr="C:\Users\Вера\Desktop\kartinka-raskraska-lisa-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85918" y="2214554"/>
            <a:ext cx="1700811" cy="2073029"/>
          </a:xfrm>
          <a:prstGeom prst="rect">
            <a:avLst/>
          </a:prstGeom>
          <a:noFill/>
        </p:spPr>
      </p:pic>
      <p:pic>
        <p:nvPicPr>
          <p:cNvPr id="11" name="Picture 2" descr="C:\Users\Вера\Desktop\kartinka-raskraska-lisa-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86116" y="2214554"/>
            <a:ext cx="1761514" cy="2073029"/>
          </a:xfrm>
          <a:prstGeom prst="rect">
            <a:avLst/>
          </a:prstGeom>
          <a:noFill/>
        </p:spPr>
      </p:pic>
      <p:pic>
        <p:nvPicPr>
          <p:cNvPr id="12" name="Picture 2" descr="C:\Users\Вера\Desktop\kartinka-raskraska-lisa-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14876" y="2214554"/>
            <a:ext cx="1706711" cy="2008535"/>
          </a:xfrm>
          <a:prstGeom prst="rect">
            <a:avLst/>
          </a:prstGeom>
          <a:noFill/>
        </p:spPr>
      </p:pic>
      <p:pic>
        <p:nvPicPr>
          <p:cNvPr id="13" name="Picture 2" descr="C:\Users\Вера\Desktop\kartinka-raskraska-lisa-6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86962" y="2428869"/>
            <a:ext cx="1456871" cy="1714511"/>
          </a:xfrm>
          <a:prstGeom prst="rect">
            <a:avLst/>
          </a:prstGeom>
          <a:noFill/>
        </p:spPr>
      </p:pic>
      <p:pic>
        <p:nvPicPr>
          <p:cNvPr id="14" name="Picture 2" descr="C:\Users\Вера\Desktop\kartinka-raskraska-lisa-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72396" y="2643182"/>
            <a:ext cx="1428761" cy="1681430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14356"/>
            <a:ext cx="9144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Образец рассказа к схеме.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Это лиса. Живет она в лесу, в норе. Она рыжая.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(Далее на каждом лисенке раскрашивается та часть, о которой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рассказывает логопед)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У нее вытянутая мордочка,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итрые глаза,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Чуткие ушки, чтобы хорошо охотиться и вовремя уйти от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опасности.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4. На шее белый воротник,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апы тонкие,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линный пушистый хвост.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Питается зайчатиной, мышкует, может утащить курицу. Весной у лисицы появляются лисята. Мне нравится лиса, потому что….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6116" y="642918"/>
            <a:ext cx="30342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Пособия и игры</a:t>
            </a:r>
          </a:p>
        </p:txBody>
      </p:sp>
      <p:pic>
        <p:nvPicPr>
          <p:cNvPr id="15362" name="Picture 2" descr="C:\Users\Вера\Desktop\F1116171720312102010185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3" y="1169029"/>
            <a:ext cx="3885912" cy="5474681"/>
          </a:xfrm>
          <a:prstGeom prst="rect">
            <a:avLst/>
          </a:prstGeom>
          <a:noFill/>
        </p:spPr>
      </p:pic>
      <p:pic>
        <p:nvPicPr>
          <p:cNvPr id="15363" name="Picture 3" descr="C:\Users\Вера\Desktop\58699340_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1267346"/>
            <a:ext cx="4668510" cy="5590677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Вера\Desktop\996289-vremena-goda-naglyadno-didakticheskoe-posobie-dlya-zanyatij-po-razvitiyu-rechi-s-doshkolnikami-s-ispolzovaniem-flanelegrafa-razrabotano-v-sootvetsvii-s-fgos-500x5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761974"/>
            <a:ext cx="7786742" cy="6096026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28860" y="500042"/>
            <a:ext cx="46098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Планшет с карточками</a:t>
            </a:r>
          </a:p>
        </p:txBody>
      </p:sp>
      <p:pic>
        <p:nvPicPr>
          <p:cNvPr id="17410" name="Picture 2" descr="C:\Users\Вера\Desktop\6728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2571400" cy="2680050"/>
          </a:xfrm>
          <a:prstGeom prst="rect">
            <a:avLst/>
          </a:prstGeom>
          <a:noFill/>
        </p:spPr>
      </p:pic>
      <p:pic>
        <p:nvPicPr>
          <p:cNvPr id="17411" name="Picture 3" descr="C:\Users\Вера\Desktop\54152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2382" y="1071546"/>
            <a:ext cx="3551618" cy="3643338"/>
          </a:xfrm>
          <a:prstGeom prst="rect">
            <a:avLst/>
          </a:prstGeom>
          <a:noFill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1142984"/>
            <a:ext cx="3757624" cy="428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Вера\Desktop\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18301"/>
            <a:ext cx="3408724" cy="2553575"/>
          </a:xfrm>
          <a:prstGeom prst="rect">
            <a:avLst/>
          </a:prstGeom>
          <a:noFill/>
        </p:spPr>
      </p:pic>
      <p:pic>
        <p:nvPicPr>
          <p:cNvPr id="18435" name="Picture 3" descr="C:\Users\Вера\Desktop\ycheyy-hvost-kartinki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928670"/>
            <a:ext cx="4877682" cy="3843340"/>
          </a:xfrm>
          <a:prstGeom prst="rect">
            <a:avLst/>
          </a:prstGeom>
          <a:noFill/>
        </p:spPr>
      </p:pic>
      <p:pic>
        <p:nvPicPr>
          <p:cNvPr id="18436" name="Picture 4" descr="C:\Users\Вера\Desktop\62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714752"/>
            <a:ext cx="4310050" cy="2872245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292895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 descr="C:\Users\Вера\Desktop\detsad-199020-13949659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2375097"/>
            <a:ext cx="3929090" cy="4482904"/>
          </a:xfrm>
          <a:prstGeom prst="rect">
            <a:avLst/>
          </a:prstGeom>
          <a:noFill/>
        </p:spPr>
      </p:pic>
      <p:pic>
        <p:nvPicPr>
          <p:cNvPr id="19460" name="Picture 4" descr="C:\Users\Вера\Desktop\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3" y="0"/>
            <a:ext cx="4000496" cy="3000372"/>
          </a:xfrm>
          <a:prstGeom prst="rect">
            <a:avLst/>
          </a:prstGeom>
          <a:noFill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4143380"/>
            <a:ext cx="3071802" cy="2563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Прием-это элемент метода</a:t>
            </a:r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1000100" y="2428868"/>
            <a:ext cx="1071570" cy="35719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2"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приемы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3857620" y="2357430"/>
            <a:ext cx="4143404" cy="92869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словесные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3857620" y="3500438"/>
            <a:ext cx="4214842" cy="100013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наглядные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3857620" y="4786322"/>
            <a:ext cx="4214842" cy="92869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игровые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Соединительная линия уступом 16"/>
          <p:cNvCxnSpPr>
            <a:stCxn id="12" idx="3"/>
          </p:cNvCxnSpPr>
          <p:nvPr/>
        </p:nvCxnSpPr>
        <p:spPr>
          <a:xfrm>
            <a:off x="2071670" y="4214818"/>
            <a:ext cx="1714512" cy="114300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/>
          <p:cNvCxnSpPr>
            <a:stCxn id="12" idx="3"/>
          </p:cNvCxnSpPr>
          <p:nvPr/>
        </p:nvCxnSpPr>
        <p:spPr>
          <a:xfrm flipV="1">
            <a:off x="2071670" y="2786060"/>
            <a:ext cx="1714512" cy="142875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928926" y="4214818"/>
            <a:ext cx="100013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Вера\Desktop\seriya-dlya-samyh-samyh-malenkih-kruglyj-god-izuchaem-priznaki-vremen-goda-dlya-detej-2-4-l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29840" cy="3786190"/>
          </a:xfrm>
          <a:prstGeom prst="rect">
            <a:avLst/>
          </a:prstGeom>
          <a:noFill/>
        </p:spPr>
      </p:pic>
      <p:pic>
        <p:nvPicPr>
          <p:cNvPr id="20483" name="Picture 3" descr="C:\Users\Вера\Desktop\6_1ddcc6c34361b01c8b85824240a80183_14214860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0"/>
            <a:ext cx="4095747" cy="3071810"/>
          </a:xfrm>
          <a:prstGeom prst="rect">
            <a:avLst/>
          </a:prstGeom>
          <a:noFill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1500174"/>
            <a:ext cx="4392912" cy="300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96120" y="3571876"/>
            <a:ext cx="4047880" cy="288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824056"/>
            <a:ext cx="4246568" cy="303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0" y="0"/>
            <a:ext cx="9144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Предметно-развивающая среда в группе. Уголок экспериментальной деятельности в ДОУ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27020"/>
            <a:ext cx="8715436" cy="560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ера\Desktop\img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46"/>
            <a:ext cx="9144000" cy="5786453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1071546"/>
            <a:ext cx="77153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«Учите ребенка каким-нибудь пяти</a:t>
            </a:r>
          </a:p>
          <a:p>
            <a:r>
              <a:rPr lang="ru-RU" sz="3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неизвестным ему словам, и он будет</a:t>
            </a:r>
          </a:p>
          <a:p>
            <a:r>
              <a:rPr lang="ru-RU" sz="3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долго и напрасно мучиться над ними;</a:t>
            </a:r>
          </a:p>
          <a:p>
            <a:r>
              <a:rPr lang="ru-RU" sz="3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свяжите с картинками двадцать</a:t>
            </a:r>
          </a:p>
          <a:p>
            <a:r>
              <a:rPr lang="ru-RU" sz="3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таких слов - и ребенок усвоит их на</a:t>
            </a:r>
          </a:p>
          <a:p>
            <a:r>
              <a:rPr lang="ru-RU" sz="3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лету».</a:t>
            </a:r>
          </a:p>
          <a:p>
            <a:pPr algn="r"/>
            <a:r>
              <a:rPr lang="ru-RU" sz="3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К. Д. Ушинский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785795"/>
            <a:ext cx="864399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Игровые приемы обучения</a:t>
            </a:r>
          </a:p>
          <a:p>
            <a:pPr algn="ctr"/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способствует созданию</a:t>
            </a:r>
          </a:p>
          <a:p>
            <a:pPr algn="ctr"/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заинтересованной, непринужденной</a:t>
            </a:r>
          </a:p>
          <a:p>
            <a:pPr algn="ctr"/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обстановки, установлению</a:t>
            </a:r>
          </a:p>
          <a:p>
            <a:pPr algn="ctr"/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психологически адекватной возрасту</a:t>
            </a:r>
          </a:p>
          <a:p>
            <a:pPr algn="ctr"/>
            <a:r>
              <a:rPr lang="ru-RU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ситуации общения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751344"/>
            <a:ext cx="850112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Роль игровых приемов в процессе обучения</a:t>
            </a:r>
          </a:p>
          <a:p>
            <a:pPr algn="just"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игровые приемы помогают педагогу сделать процесс обучения занимательным, соответствующим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возрастным особенностям дошкольников (особенно это относится к младшему дошкольному возрасту)</a:t>
            </a:r>
          </a:p>
          <a:p>
            <a:pPr algn="just"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позволяют представить неинтересную для детей учебную задачу в занимательной форме</a:t>
            </a:r>
          </a:p>
          <a:p>
            <a:pPr algn="just"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дают возможность многократно упражнять детей при формировании какого-либо умения</a:t>
            </a:r>
          </a:p>
          <a:p>
            <a:pPr algn="just"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играют роль мотива, побуждающего детей к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качественному выполнению задания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35846"/>
            <a:ext cx="8501122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Признаки игровых приемов:</a:t>
            </a:r>
          </a:p>
          <a:p>
            <a:pPr algn="just"/>
            <a:r>
              <a:rPr lang="ru-RU" dirty="0" smtClean="0"/>
              <a:t> </a:t>
            </a:r>
          </a:p>
          <a:p>
            <a:pPr algn="just"/>
            <a:endParaRPr lang="ru-RU" sz="24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Игровая задача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это определение того, для чего дети будут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выполнять те или иные игровые действия.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Также основой любой игры является наличие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игровых действий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 разработке и применении игровых приемов необходимо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учитывать также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развития игры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детей данной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возрастной группы, характер тех явлений, событий, которые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интересны детям этого возраста и которые они стремятся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«пережить» в игре.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зависимости от игровых умений детей педагог и должен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предлагать им объемные и плоскостные предметы, игрушки,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предметы-заместители или воображаемые предметы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714356"/>
            <a:ext cx="8429684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Виды игровых приемов: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загадывание и отгадывание загадок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введение элементов соревнования (в старших группах)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создание игровой ситуации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обыгрывание предметов, игрушек, картин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игровые ситуации с ролевым поведением детей и взрослых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использование игровых приемов в сочетании с проблемными ситуациями  (Ребенку предлагается какая-либо ситуация, из которой он должен найти выход, высказать свою точку зрения.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4857760"/>
            <a:ext cx="87154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Что произойдет, если на земле исчезнут: все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деревья, животные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? Если бы у тебя была волшебная палочка…)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785794"/>
            <a:ext cx="8572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Познакомимся с некоторыми из игровых приемов на примере</a:t>
            </a:r>
          </a:p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занятия о лисе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72198" y="1428736"/>
            <a:ext cx="28575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Очень хитрая плутовка,</a:t>
            </a:r>
          </a:p>
          <a:p>
            <a:r>
              <a:rPr lang="ru-RU" sz="24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Заметает следы ловко,</a:t>
            </a:r>
          </a:p>
          <a:p>
            <a:r>
              <a:rPr lang="ru-RU" sz="24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Рыжий хвост ее — краса!</a:t>
            </a:r>
          </a:p>
          <a:p>
            <a:r>
              <a:rPr lang="ru-RU" sz="24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А зовут ее (лиса)</a:t>
            </a:r>
            <a:endParaRPr lang="ru-RU" sz="24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Вера\Desktop\lisa_lisica_foto_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5758490" cy="3857629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625</TotalTime>
  <Words>720</Words>
  <Application>Microsoft Office PowerPoint</Application>
  <PresentationFormat>Экран (4:3)</PresentationFormat>
  <Paragraphs>142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   Дидактические игры  в развития связной речи у детей дошкольного возраста </vt:lpstr>
      <vt:lpstr>Слайд 2</vt:lpstr>
      <vt:lpstr>Прием-это элемент метода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игровых приемов для развития связной речи у дошкольников</dc:title>
  <dc:creator>Вера</dc:creator>
  <cp:lastModifiedBy>Пользователь Windows</cp:lastModifiedBy>
  <cp:revision>70</cp:revision>
  <dcterms:created xsi:type="dcterms:W3CDTF">2017-08-13T01:12:43Z</dcterms:created>
  <dcterms:modified xsi:type="dcterms:W3CDTF">2022-12-18T05:40:12Z</dcterms:modified>
</cp:coreProperties>
</file>