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6"/>
  </p:handoutMasterIdLst>
  <p:sldIdLst>
    <p:sldId id="272" r:id="rId2"/>
    <p:sldId id="259" r:id="rId3"/>
    <p:sldId id="261" r:id="rId4"/>
    <p:sldId id="274" r:id="rId5"/>
    <p:sldId id="271" r:id="rId6"/>
    <p:sldId id="275" r:id="rId7"/>
    <p:sldId id="276" r:id="rId8"/>
    <p:sldId id="278" r:id="rId9"/>
    <p:sldId id="279" r:id="rId10"/>
    <p:sldId id="289" r:id="rId11"/>
    <p:sldId id="290" r:id="rId12"/>
    <p:sldId id="280" r:id="rId13"/>
    <p:sldId id="292" r:id="rId14"/>
    <p:sldId id="293" r:id="rId15"/>
    <p:sldId id="281" r:id="rId16"/>
    <p:sldId id="282" r:id="rId17"/>
    <p:sldId id="294" r:id="rId18"/>
    <p:sldId id="283" r:id="rId19"/>
    <p:sldId id="284" r:id="rId20"/>
    <p:sldId id="285" r:id="rId21"/>
    <p:sldId id="286" r:id="rId22"/>
    <p:sldId id="291" r:id="rId23"/>
    <p:sldId id="28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35" autoAdjust="0"/>
  </p:normalViewPr>
  <p:slideViewPr>
    <p:cSldViewPr>
      <p:cViewPr varScale="1">
        <p:scale>
          <a:sx n="114" d="100"/>
          <a:sy n="114" d="100"/>
        </p:scale>
        <p:origin x="14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570"/>
    </p:cViewPr>
  </p:sorterViewPr>
  <p:notesViewPr>
    <p:cSldViewPr>
      <p:cViewPr varScale="1">
        <p:scale>
          <a:sx n="67" d="100"/>
          <a:sy n="67" d="100"/>
        </p:scale>
        <p:origin x="-7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сения Маликова" userId="39c087c7f7ef4e13" providerId="LiveId" clId="{6A6166D5-7101-426B-A580-857996F7D8DF}"/>
    <pc:docChg chg="undo custSel addSld delSld modSld">
      <pc:chgData name="Ксения Маликова" userId="39c087c7f7ef4e13" providerId="LiveId" clId="{6A6166D5-7101-426B-A580-857996F7D8DF}" dt="2020-09-24T04:33:58.502" v="860" actId="20577"/>
      <pc:docMkLst>
        <pc:docMk/>
      </pc:docMkLst>
      <pc:sldChg chg="addSp delSp modSp mod">
        <pc:chgData name="Ксения Маликова" userId="39c087c7f7ef4e13" providerId="LiveId" clId="{6A6166D5-7101-426B-A580-857996F7D8DF}" dt="2020-09-23T00:00:16.482" v="596" actId="14100"/>
        <pc:sldMkLst>
          <pc:docMk/>
          <pc:sldMk cId="3826026403" sldId="258"/>
        </pc:sldMkLst>
        <pc:spChg chg="mod">
          <ac:chgData name="Ксения Маликова" userId="39c087c7f7ef4e13" providerId="LiveId" clId="{6A6166D5-7101-426B-A580-857996F7D8DF}" dt="2020-09-23T00:00:16.482" v="596" actId="14100"/>
          <ac:spMkLst>
            <pc:docMk/>
            <pc:sldMk cId="3826026403" sldId="258"/>
            <ac:spMk id="4" creationId="{00000000-0000-0000-0000-000000000000}"/>
          </ac:spMkLst>
        </pc:spChg>
        <pc:spChg chg="mod">
          <ac:chgData name="Ксения Маликова" userId="39c087c7f7ef4e13" providerId="LiveId" clId="{6A6166D5-7101-426B-A580-857996F7D8DF}" dt="2020-09-22T23:59:26.874" v="592" actId="14100"/>
          <ac:spMkLst>
            <pc:docMk/>
            <pc:sldMk cId="3826026403" sldId="258"/>
            <ac:spMk id="5" creationId="{00000000-0000-0000-0000-000000000000}"/>
          </ac:spMkLst>
        </pc:spChg>
        <pc:spChg chg="add mod">
          <ac:chgData name="Ксения Маликова" userId="39c087c7f7ef4e13" providerId="LiveId" clId="{6A6166D5-7101-426B-A580-857996F7D8DF}" dt="2020-09-22T23:53:13.930" v="253" actId="20577"/>
          <ac:spMkLst>
            <pc:docMk/>
            <pc:sldMk cId="3826026403" sldId="258"/>
            <ac:spMk id="6" creationId="{2EAAFB44-97B4-4ACF-A3BB-1B533D856E60}"/>
          </ac:spMkLst>
        </pc:spChg>
        <pc:spChg chg="mod">
          <ac:chgData name="Ксения Маликова" userId="39c087c7f7ef4e13" providerId="LiveId" clId="{6A6166D5-7101-426B-A580-857996F7D8DF}" dt="2020-09-22T23:59:47.632" v="593" actId="255"/>
          <ac:spMkLst>
            <pc:docMk/>
            <pc:sldMk cId="3826026403" sldId="258"/>
            <ac:spMk id="7" creationId="{00000000-0000-0000-0000-000000000000}"/>
          </ac:spMkLst>
        </pc:spChg>
        <pc:spChg chg="add mod">
          <ac:chgData name="Ксения Маликова" userId="39c087c7f7ef4e13" providerId="LiveId" clId="{6A6166D5-7101-426B-A580-857996F7D8DF}" dt="2020-09-22T23:54:20.441" v="258" actId="255"/>
          <ac:spMkLst>
            <pc:docMk/>
            <pc:sldMk cId="3826026403" sldId="258"/>
            <ac:spMk id="8" creationId="{897614C1-AC75-483C-8535-230886FB2E09}"/>
          </ac:spMkLst>
        </pc:spChg>
        <pc:spChg chg="add del mod">
          <ac:chgData name="Ксения Маликова" userId="39c087c7f7ef4e13" providerId="LiveId" clId="{6A6166D5-7101-426B-A580-857996F7D8DF}" dt="2020-09-22T23:58:07.652" v="564" actId="22"/>
          <ac:spMkLst>
            <pc:docMk/>
            <pc:sldMk cId="3826026403" sldId="258"/>
            <ac:spMk id="9" creationId="{E74B9AAE-ED91-42BF-BF0B-32F410926F84}"/>
          </ac:spMkLst>
        </pc:spChg>
      </pc:sldChg>
      <pc:sldChg chg="modSp mod">
        <pc:chgData name="Ксения Маликова" userId="39c087c7f7ef4e13" providerId="LiveId" clId="{6A6166D5-7101-426B-A580-857996F7D8DF}" dt="2020-09-22T23:48:54.104" v="1" actId="27636"/>
        <pc:sldMkLst>
          <pc:docMk/>
          <pc:sldMk cId="3482676353" sldId="259"/>
        </pc:sldMkLst>
        <pc:spChg chg="mod">
          <ac:chgData name="Ксения Маликова" userId="39c087c7f7ef4e13" providerId="LiveId" clId="{6A6166D5-7101-426B-A580-857996F7D8DF}" dt="2020-09-22T23:48:53.249" v="0"/>
          <ac:spMkLst>
            <pc:docMk/>
            <pc:sldMk cId="3482676353" sldId="259"/>
            <ac:spMk id="4" creationId="{00000000-0000-0000-0000-000000000000}"/>
          </ac:spMkLst>
        </pc:spChg>
        <pc:spChg chg="mod">
          <ac:chgData name="Ксения Маликова" userId="39c087c7f7ef4e13" providerId="LiveId" clId="{6A6166D5-7101-426B-A580-857996F7D8DF}" dt="2020-09-22T23:48:54.104" v="1" actId="27636"/>
          <ac:spMkLst>
            <pc:docMk/>
            <pc:sldMk cId="3482676353" sldId="259"/>
            <ac:spMk id="6" creationId="{00000000-0000-0000-0000-000000000000}"/>
          </ac:spMkLst>
        </pc:spChg>
      </pc:sldChg>
      <pc:sldChg chg="modSp">
        <pc:chgData name="Ксения Маликова" userId="39c087c7f7ef4e13" providerId="LiveId" clId="{6A6166D5-7101-426B-A580-857996F7D8DF}" dt="2020-09-22T23:48:53.249" v="0"/>
        <pc:sldMkLst>
          <pc:docMk/>
          <pc:sldMk cId="1280747467" sldId="261"/>
        </pc:sldMkLst>
        <pc:spChg chg="mod">
          <ac:chgData name="Ксения Маликова" userId="39c087c7f7ef4e13" providerId="LiveId" clId="{6A6166D5-7101-426B-A580-857996F7D8DF}" dt="2020-09-22T23:48:53.249" v="0"/>
          <ac:spMkLst>
            <pc:docMk/>
            <pc:sldMk cId="1280747467" sldId="261"/>
            <ac:spMk id="2" creationId="{00000000-0000-0000-0000-000000000000}"/>
          </ac:spMkLst>
        </pc:spChg>
        <pc:spChg chg="mod">
          <ac:chgData name="Ксения Маликова" userId="39c087c7f7ef4e13" providerId="LiveId" clId="{6A6166D5-7101-426B-A580-857996F7D8DF}" dt="2020-09-22T23:48:53.249" v="0"/>
          <ac:spMkLst>
            <pc:docMk/>
            <pc:sldMk cId="1280747467" sldId="261"/>
            <ac:spMk id="3" creationId="{00000000-0000-0000-0000-000000000000}"/>
          </ac:spMkLst>
        </pc:spChg>
      </pc:sldChg>
      <pc:sldChg chg="addSp modSp mod">
        <pc:chgData name="Ксения Маликова" userId="39c087c7f7ef4e13" providerId="LiveId" clId="{6A6166D5-7101-426B-A580-857996F7D8DF}" dt="2020-09-22T23:50:47.633" v="6" actId="1076"/>
        <pc:sldMkLst>
          <pc:docMk/>
          <pc:sldMk cId="1880811113" sldId="272"/>
        </pc:sldMkLst>
        <pc:picChg chg="add mod">
          <ac:chgData name="Ксения Маликова" userId="39c087c7f7ef4e13" providerId="LiveId" clId="{6A6166D5-7101-426B-A580-857996F7D8DF}" dt="2020-09-22T23:50:47.633" v="6" actId="1076"/>
          <ac:picMkLst>
            <pc:docMk/>
            <pc:sldMk cId="1880811113" sldId="272"/>
            <ac:picMk id="3" creationId="{A2495C2B-879E-4A61-A88B-59D607612A6C}"/>
          </ac:picMkLst>
        </pc:picChg>
      </pc:sldChg>
      <pc:sldChg chg="modSp add mod">
        <pc:chgData name="Ксения Маликова" userId="39c087c7f7ef4e13" providerId="LiveId" clId="{6A6166D5-7101-426B-A580-857996F7D8DF}" dt="2020-09-24T04:33:58.502" v="860" actId="20577"/>
        <pc:sldMkLst>
          <pc:docMk/>
          <pc:sldMk cId="8871806" sldId="273"/>
        </pc:sldMkLst>
        <pc:spChg chg="mod">
          <ac:chgData name="Ксения Маликова" userId="39c087c7f7ef4e13" providerId="LiveId" clId="{6A6166D5-7101-426B-A580-857996F7D8DF}" dt="2020-09-24T04:33:58.502" v="860" actId="20577"/>
          <ac:spMkLst>
            <pc:docMk/>
            <pc:sldMk cId="8871806" sldId="273"/>
            <ac:spMk id="4" creationId="{533F073E-F503-43D3-906B-4268AE69EAD3}"/>
          </ac:spMkLst>
        </pc:spChg>
      </pc:sldChg>
      <pc:sldChg chg="addSp delSp modSp new del mod">
        <pc:chgData name="Ксения Маликова" userId="39c087c7f7ef4e13" providerId="LiveId" clId="{6A6166D5-7101-426B-A580-857996F7D8DF}" dt="2020-09-24T03:50:54.409" v="803" actId="2696"/>
        <pc:sldMkLst>
          <pc:docMk/>
          <pc:sldMk cId="799816098" sldId="273"/>
        </pc:sldMkLst>
        <pc:spChg chg="mod">
          <ac:chgData name="Ксения Маликова" userId="39c087c7f7ef4e13" providerId="LiveId" clId="{6A6166D5-7101-426B-A580-857996F7D8DF}" dt="2020-09-23T10:58:38.532" v="640" actId="14100"/>
          <ac:spMkLst>
            <pc:docMk/>
            <pc:sldMk cId="799816098" sldId="273"/>
            <ac:spMk id="2" creationId="{581D02E0-BBA3-40CC-BCB6-58231319AF72}"/>
          </ac:spMkLst>
        </pc:spChg>
        <pc:spChg chg="del mod">
          <ac:chgData name="Ксения Маликова" userId="39c087c7f7ef4e13" providerId="LiveId" clId="{6A6166D5-7101-426B-A580-857996F7D8DF}" dt="2020-09-23T11:05:36.218" v="662" actId="478"/>
          <ac:spMkLst>
            <pc:docMk/>
            <pc:sldMk cId="799816098" sldId="273"/>
            <ac:spMk id="3" creationId="{430B0A3A-CDCD-4A8F-B20E-9286884DF8A4}"/>
          </ac:spMkLst>
        </pc:spChg>
        <pc:spChg chg="add mod">
          <ac:chgData name="Ксения Маликова" userId="39c087c7f7ef4e13" providerId="LiveId" clId="{6A6166D5-7101-426B-A580-857996F7D8DF}" dt="2020-09-23T12:36:56.328" v="802" actId="255"/>
          <ac:spMkLst>
            <pc:docMk/>
            <pc:sldMk cId="799816098" sldId="273"/>
            <ac:spMk id="4" creationId="{533F073E-F503-43D3-906B-4268AE69EAD3}"/>
          </ac:spMkLst>
        </pc:spChg>
        <pc:spChg chg="add del mod">
          <ac:chgData name="Ксения Маликова" userId="39c087c7f7ef4e13" providerId="LiveId" clId="{6A6166D5-7101-426B-A580-857996F7D8DF}" dt="2020-09-23T11:06:04.508" v="666" actId="478"/>
          <ac:spMkLst>
            <pc:docMk/>
            <pc:sldMk cId="799816098" sldId="273"/>
            <ac:spMk id="6" creationId="{C548F3C3-4EFC-4998-B9CC-4533EE3C66A3}"/>
          </ac:spMkLst>
        </pc:spChg>
        <pc:picChg chg="add mod">
          <ac:chgData name="Ксения Маликова" userId="39c087c7f7ef4e13" providerId="LiveId" clId="{6A6166D5-7101-426B-A580-857996F7D8DF}" dt="2020-09-23T11:28:05.756" v="799" actId="1076"/>
          <ac:picMkLst>
            <pc:docMk/>
            <pc:sldMk cId="799816098" sldId="273"/>
            <ac:picMk id="1026" creationId="{1442C5C9-680F-4598-AD16-847224F2383D}"/>
          </ac:picMkLst>
        </pc:picChg>
      </pc:sldChg>
      <pc:sldChg chg="add del">
        <pc:chgData name="Ксения Маликова" userId="39c087c7f7ef4e13" providerId="LiveId" clId="{6A6166D5-7101-426B-A580-857996F7D8DF}" dt="2020-09-23T10:55:49.898" v="607"/>
        <pc:sldMkLst>
          <pc:docMk/>
          <pc:sldMk cId="998779004" sldId="274"/>
        </pc:sldMkLst>
      </pc:sldChg>
      <pc:sldChg chg="addSp delSp modSp new mod">
        <pc:chgData name="Ксения Маликова" userId="39c087c7f7ef4e13" providerId="LiveId" clId="{6A6166D5-7101-426B-A580-857996F7D8DF}" dt="2020-09-24T04:21:30.596" v="856" actId="1076"/>
        <pc:sldMkLst>
          <pc:docMk/>
          <pc:sldMk cId="2241792611" sldId="274"/>
        </pc:sldMkLst>
        <pc:spChg chg="mod">
          <ac:chgData name="Ксения Маликова" userId="39c087c7f7ef4e13" providerId="LiveId" clId="{6A6166D5-7101-426B-A580-857996F7D8DF}" dt="2020-09-24T04:20:10.563" v="850" actId="122"/>
          <ac:spMkLst>
            <pc:docMk/>
            <pc:sldMk cId="2241792611" sldId="274"/>
            <ac:spMk id="2" creationId="{006BFC1F-A888-47C0-95A7-498CCDD2A1D9}"/>
          </ac:spMkLst>
        </pc:spChg>
        <pc:spChg chg="del">
          <ac:chgData name="Ксения Маликова" userId="39c087c7f7ef4e13" providerId="LiveId" clId="{6A6166D5-7101-426B-A580-857996F7D8DF}" dt="2020-09-24T04:21:12.064" v="851"/>
          <ac:spMkLst>
            <pc:docMk/>
            <pc:sldMk cId="2241792611" sldId="274"/>
            <ac:spMk id="3" creationId="{D56344F4-8128-41AB-B29C-9E1098FD913E}"/>
          </ac:spMkLst>
        </pc:spChg>
        <pc:picChg chg="add mod">
          <ac:chgData name="Ксения Маликова" userId="39c087c7f7ef4e13" providerId="LiveId" clId="{6A6166D5-7101-426B-A580-857996F7D8DF}" dt="2020-09-24T04:21:30.596" v="856" actId="1076"/>
          <ac:picMkLst>
            <pc:docMk/>
            <pc:sldMk cId="2241792611" sldId="274"/>
            <ac:picMk id="5" creationId="{A8A5409C-8718-4C35-87FC-295795F504B8}"/>
          </ac:picMkLst>
        </pc:picChg>
      </pc:sldChg>
      <pc:sldChg chg="add del">
        <pc:chgData name="Ксения Маликова" userId="39c087c7f7ef4e13" providerId="LiveId" clId="{6A6166D5-7101-426B-A580-857996F7D8DF}" dt="2020-09-23T10:56:03.981" v="615"/>
        <pc:sldMkLst>
          <pc:docMk/>
          <pc:sldMk cId="4084271914" sldId="274"/>
        </pc:sldMkLst>
      </pc:sldChg>
    </pc:docChg>
  </pc:docChgLst>
  <pc:docChgLst>
    <pc:chgData name="Ксения Маликова" userId="39c087c7f7ef4e13" providerId="LiveId" clId="{975FD25E-58E0-420C-AEE4-B2F7E866608F}"/>
    <pc:docChg chg="custSel delSld modSld">
      <pc:chgData name="Ксения Маликова" userId="39c087c7f7ef4e13" providerId="LiveId" clId="{975FD25E-58E0-420C-AEE4-B2F7E866608F}" dt="2020-09-30T02:24:11.637" v="7" actId="14100"/>
      <pc:docMkLst>
        <pc:docMk/>
      </pc:docMkLst>
      <pc:sldChg chg="del">
        <pc:chgData name="Ксения Маликова" userId="39c087c7f7ef4e13" providerId="LiveId" clId="{975FD25E-58E0-420C-AEE4-B2F7E866608F}" dt="2020-09-30T02:23:06.462" v="0" actId="47"/>
        <pc:sldMkLst>
          <pc:docMk/>
          <pc:sldMk cId="3826026403" sldId="258"/>
        </pc:sldMkLst>
      </pc:sldChg>
      <pc:sldChg chg="modSp mod">
        <pc:chgData name="Ксения Маликова" userId="39c087c7f7ef4e13" providerId="LiveId" clId="{975FD25E-58E0-420C-AEE4-B2F7E866608F}" dt="2020-09-30T02:24:11.637" v="7" actId="14100"/>
        <pc:sldMkLst>
          <pc:docMk/>
          <pc:sldMk cId="405796403" sldId="271"/>
        </pc:sldMkLst>
        <pc:spChg chg="mod">
          <ac:chgData name="Ксения Маликова" userId="39c087c7f7ef4e13" providerId="LiveId" clId="{975FD25E-58E0-420C-AEE4-B2F7E866608F}" dt="2020-09-30T02:24:11.637" v="7" actId="14100"/>
          <ac:spMkLst>
            <pc:docMk/>
            <pc:sldMk cId="405796403" sldId="271"/>
            <ac:spMk id="4" creationId="{00000000-0000-0000-0000-000000000000}"/>
          </ac:spMkLst>
        </pc:spChg>
      </pc:sldChg>
      <pc:sldChg chg="modSp mod">
        <pc:chgData name="Ксения Маликова" userId="39c087c7f7ef4e13" providerId="LiveId" clId="{975FD25E-58E0-420C-AEE4-B2F7E866608F}" dt="2020-09-30T02:23:28.490" v="3" actId="14100"/>
        <pc:sldMkLst>
          <pc:docMk/>
          <pc:sldMk cId="1880811113" sldId="272"/>
        </pc:sldMkLst>
        <pc:spChg chg="mod">
          <ac:chgData name="Ксения Маликова" userId="39c087c7f7ef4e13" providerId="LiveId" clId="{975FD25E-58E0-420C-AEE4-B2F7E866608F}" dt="2020-09-30T02:23:28.490" v="3" actId="14100"/>
          <ac:spMkLst>
            <pc:docMk/>
            <pc:sldMk cId="1880811113" sldId="272"/>
            <ac:spMk id="12" creationId="{00000000-0000-0000-0000-000000000000}"/>
          </ac:spMkLst>
        </pc:spChg>
      </pc:sldChg>
      <pc:sldChg chg="del">
        <pc:chgData name="Ксения Маликова" userId="39c087c7f7ef4e13" providerId="LiveId" clId="{975FD25E-58E0-420C-AEE4-B2F7E866608F}" dt="2020-09-30T02:23:08.597" v="1" actId="47"/>
        <pc:sldMkLst>
          <pc:docMk/>
          <pc:sldMk cId="8871806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408D6-1A80-4CA8-8521-B9B3AA95DF38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41996-9922-4EE9-ADCB-85C4CC918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03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2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6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56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71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10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53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62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1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1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76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8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5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8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4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8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6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6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7"/>
          <p:cNvSpPr txBox="1">
            <a:spLocks/>
          </p:cNvSpPr>
          <p:nvPr/>
        </p:nvSpPr>
        <p:spPr>
          <a:xfrm>
            <a:off x="0" y="1754232"/>
            <a:ext cx="8172400" cy="1170712"/>
          </a:xfrm>
          <a:prstGeom prst="rect">
            <a:avLst/>
          </a:prstGeom>
          <a:effectLst/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endParaRPr 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28020"/>
            <a:ext cx="8460432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85000"/>
                  </a:schemeClr>
                </a:solidFill>
                <a:latin typeface="Sylfaen" panose="010A0502050306030303" pitchFamily="18" charset="0"/>
              </a:rPr>
              <a:t>Иркутск - 2021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861DA-85E3-453D-8510-C90550CB025C}"/>
              </a:ext>
            </a:extLst>
          </p:cNvPr>
          <p:cNvSpPr txBox="1"/>
          <p:nvPr/>
        </p:nvSpPr>
        <p:spPr>
          <a:xfrm>
            <a:off x="811991" y="811152"/>
            <a:ext cx="6548418" cy="3631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cs typeface="Times New Roman" panose="02020603050405020304" pitchFamily="18" charset="0"/>
              </a:rPr>
              <a:t>ЯЗЫКОВАЯ И СОЦИОКУЛЬТУРНАЯ АДАПТАЦИЯ ДЕТЕЙ МИГРАНТОВ ДОШКОЛЬНОГО ВОЗРАСТА ПОСРЕДСТВОМ ВЫПУСКА ПЕРИОДИЧЕСКОГО ИЗДАНИЯ В ДОУ</a:t>
            </a:r>
          </a:p>
          <a:p>
            <a:pPr algn="ctr"/>
            <a:endParaRPr lang="ru-RU" altLang="ru-RU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7E742-6533-474C-9C43-1C6077F25B8A}"/>
              </a:ext>
            </a:extLst>
          </p:cNvPr>
          <p:cNvSpPr txBox="1"/>
          <p:nvPr/>
        </p:nvSpPr>
        <p:spPr>
          <a:xfrm>
            <a:off x="4427984" y="3584635"/>
            <a:ext cx="4593100" cy="2462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№ 162:</a:t>
            </a:r>
          </a:p>
          <a:p>
            <a:pPr algn="r"/>
            <a:endParaRPr lang="ru-RU" sz="1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Молева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Т.Л., педагог-психолог</a:t>
            </a:r>
          </a:p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Шерстнева А.Е., педагог-психолог</a:t>
            </a:r>
          </a:p>
          <a:p>
            <a:pPr algn="r"/>
            <a:r>
              <a:rPr lang="ru-RU" sz="1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Перевалова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Т.Г., заместитель заведующего</a:t>
            </a:r>
          </a:p>
          <a:p>
            <a:pPr algn="r"/>
            <a:endParaRPr lang="ru-RU" sz="1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№ 107:</a:t>
            </a:r>
          </a:p>
          <a:p>
            <a:pPr algn="r"/>
            <a:endParaRPr lang="ru-RU" sz="1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Кошкина Н.А., воспитатель</a:t>
            </a:r>
          </a:p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Никитюк Н.А., учитель-логопед</a:t>
            </a:r>
          </a:p>
          <a:p>
            <a:pPr algn="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 А.В., музыкальный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188081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B7EF62-818B-43F1-ACA9-8085E8BBC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"/>
            <a:ext cx="4104456" cy="5221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F07E7-3394-46A4-BE75-24B689D2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56" y="-7350"/>
            <a:ext cx="3888432" cy="5184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11E1A2-6AC3-4E49-8E99-0117B4CAD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115">
            <a:off x="1106393" y="2986944"/>
            <a:ext cx="2639911" cy="35198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59C28B-8DA3-4E87-89ED-8491A695C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60">
            <a:off x="4195953" y="2652728"/>
            <a:ext cx="2814092" cy="3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2A2181-D28C-438D-A016-F0B561E7C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145">
            <a:off x="4470322" y="538178"/>
            <a:ext cx="3478435" cy="4610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B75AAE-4CDC-4ECE-B667-CBB6F1B1F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0480">
            <a:off x="869996" y="499254"/>
            <a:ext cx="3443571" cy="45914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207CD4-C58E-4862-AA2C-A46439DFB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43554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5912-4683-49CC-95C8-154B3E04F4DB}"/>
              </a:ext>
            </a:extLst>
          </p:cNvPr>
          <p:cNvSpPr txBox="1"/>
          <p:nvPr/>
        </p:nvSpPr>
        <p:spPr>
          <a:xfrm>
            <a:off x="755576" y="116632"/>
            <a:ext cx="7272808" cy="711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Sylfaen" panose="010A0502050306030303" pitchFamily="18" charset="0"/>
              </a:rPr>
              <a:t>Рубрика учителя- логопеда</a:t>
            </a:r>
          </a:p>
          <a:p>
            <a:pPr algn="ctr"/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Одним из способов развития речи является игра, предлагаем вниманию родителей игры, которые не требуют длительной подготовки, их можно использовать в домашних условиях, в поездках, на природе. Ценность таких игр в том, что дети не только получают и анализируют языковую информацию, но и оперируют ею, что стимулирует их собственную речевую активность.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– поручения  </a:t>
            </a: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основаны на интересе детей к таким действиям с игрушками и предметами, как подбор, складывание и раскладывание, вставление: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ru-RU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Словесные игры </a:t>
            </a: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поручения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загадыванием и отгадыванием  </a:t>
            </a: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привлекают детей таинственностью, неизвестностью, развивают умение контролировать и оценивать действия, предоставляют возможность выбора из тех знаний, которыми дети уже овладели и которые нужны для данной ситуации.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Сюжетно-ролевые игры </a:t>
            </a: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игровое действие заключается в изображении жизненных ситуаций, в исполнении роли взрослых: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</a:rPr>
              <a:t>5. </a:t>
            </a:r>
            <a:r>
              <a:rPr lang="ru-RU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</a:rPr>
              <a:t>Игры – соревнования </a:t>
            </a: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</a:rPr>
              <a:t>– основаны на стремлении быстрее достичь результата, выиграть: </a:t>
            </a:r>
            <a:endParaRPr lang="ru-RU" sz="18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9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F25D2-5FC7-4584-9BFE-23472FFCF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2480" y="1522481"/>
            <a:ext cx="12188962" cy="9144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82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02F9CD-E091-4EAB-A17A-D910B7F82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13" y="0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FDCFD-0FE7-412B-9745-0D2B9568F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2"/>
            <a:ext cx="5040560" cy="37709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C1B11F-0C8D-472B-997B-50C0B4A55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612"/>
            <a:ext cx="4355976" cy="32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87B17-0D8B-42C5-9443-2382A24F3D68}"/>
              </a:ext>
            </a:extLst>
          </p:cNvPr>
          <p:cNvSpPr txBox="1"/>
          <p:nvPr/>
        </p:nvSpPr>
        <p:spPr>
          <a:xfrm>
            <a:off x="539552" y="260648"/>
            <a:ext cx="8064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Sylfaen" panose="010A0502050306030303" pitchFamily="18" charset="0"/>
              </a:rPr>
              <a:t>Рубрика музыкального руководителя</a:t>
            </a:r>
          </a:p>
          <a:p>
            <a:endParaRPr lang="ru-RU" sz="1800" dirty="0">
              <a:solidFill>
                <a:srgbClr val="000000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</a:rPr>
              <a:t>Основной формой музыкальной деятельности в ДОУ являются - музыкальные занятия, в ходе которых осуществляется систематическое, целенаправленное и всестороннее воспитание и формирование музыкальных и творческих способностей каждого ребёнка.</a:t>
            </a:r>
            <a:endParaRPr lang="ru-RU" dirty="0">
              <a:latin typeface="Sylfaen" panose="010A0502050306030303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музыкально-оздоровительной работы предполагает использование на каждом занятии следующие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здоровьесберегающие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технологии: 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здоровьесберегающие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технологии 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A8F058-9CD0-4159-90D3-27A640E71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9000"/>
            <a:ext cx="5940425" cy="323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17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0A3DD-AC71-49AF-BD87-3B1A79E560E6}"/>
              </a:ext>
            </a:extLst>
          </p:cNvPr>
          <p:cNvSpPr txBox="1"/>
          <p:nvPr/>
        </p:nvSpPr>
        <p:spPr>
          <a:xfrm>
            <a:off x="1187624" y="188640"/>
            <a:ext cx="63367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музыкально-оздоровительной работы предполагает использование на каждом занятии следующие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здоровьесберегающие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технологии:</a:t>
            </a:r>
          </a:p>
          <a:p>
            <a:pPr algn="ctr"/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Песенки-</a:t>
            </a:r>
            <a:r>
              <a:rPr lang="ru-RU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распевки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Игровой массаж.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Пальчиковые игры.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Музыкотерапия.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026AC7-BBA6-44AE-9730-8CEDA58D2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30501"/>
            <a:ext cx="4320480" cy="3238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63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CAFFCA-AA30-4199-A57C-06731940F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2" y="3158597"/>
            <a:ext cx="4958339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58006-6858-41BB-B21E-86E0B0963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9"/>
            <a:ext cx="6949351" cy="314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4C486A-0658-4290-81F0-10CAA84F3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888092"/>
            <a:ext cx="5145930" cy="4969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057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B8DABE-0215-412A-A776-4407DB3A9EE5}"/>
              </a:ext>
            </a:extLst>
          </p:cNvPr>
          <p:cNvSpPr txBox="1"/>
          <p:nvPr/>
        </p:nvSpPr>
        <p:spPr>
          <a:xfrm>
            <a:off x="611560" y="404664"/>
            <a:ext cx="576064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ylfaen" panose="010A0502050306030303" pitchFamily="18" charset="0"/>
              </a:rPr>
              <a:t>Рубрика педагога-психолога</a:t>
            </a:r>
          </a:p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E69B8-FE95-470F-8D9A-BCEA471BEC7E}"/>
              </a:ext>
            </a:extLst>
          </p:cNvPr>
          <p:cNvSpPr txBox="1"/>
          <p:nvPr/>
        </p:nvSpPr>
        <p:spPr>
          <a:xfrm>
            <a:off x="323528" y="1700808"/>
            <a:ext cx="7879457" cy="3902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работы: </a:t>
            </a: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эффективной адаптации и интеграции детей мигрантов в учреждении.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сохранности психического здоровья;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успешности вхождения в </a:t>
            </a:r>
            <a:r>
              <a:rPr lang="ru-RU" sz="20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инфокультурную</a:t>
            </a: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среду группы;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толерантного отношения к обществу, в котором происходит социализация.</a:t>
            </a:r>
            <a:endParaRPr lang="ru-RU" sz="20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34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39FB95-F5C8-43BF-8DFB-98498D5CE58C}"/>
              </a:ext>
            </a:extLst>
          </p:cNvPr>
          <p:cNvSpPr txBox="1"/>
          <p:nvPr/>
        </p:nvSpPr>
        <p:spPr>
          <a:xfrm>
            <a:off x="120937" y="64208"/>
            <a:ext cx="7056784" cy="3969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решения вышеуказанных задач запланированы следующие мероприятия: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диагностики личностной сферы детей-мигрантов.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консультации с родителями (законными представителями) детей мигрантов.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интересов и склонностей ребенка.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Групповые занятия по развитию коммуникативных навыков и эмоционально-волевой сферы.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детей мигрантов и их родителей к участию в групповых и </a:t>
            </a:r>
            <a:r>
              <a:rPr lang="ru-RU" sz="20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общесадиковских</a:t>
            </a:r>
            <a:r>
              <a:rPr lang="ru-RU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мероприятиях.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0CA6287-3B70-4CAA-8FFE-85FD7867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61" y="4012769"/>
            <a:ext cx="3350369" cy="2796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4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7524" y="332656"/>
            <a:ext cx="6804756" cy="309634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</a:rPr>
              <a:t>Согласно Концепции Государственной миграционной политики Российской Федерации на период до 2025 года, одним из основных направлений миграционной политики является содействие адаптации и интеграции мигрантов, развитие конструктивного взаимодействия между мигрантами и принимающим сообществом.</a:t>
            </a:r>
            <a:endParaRPr lang="ru-RU" sz="2400" dirty="0">
              <a:latin typeface="Sylfaen" panose="010A050205030603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08544A-C78D-4EA2-97CC-973986BF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5328592" cy="3169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267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9D862E-0B2F-473D-BDB5-A35BAC2D3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" y="3201"/>
            <a:ext cx="3707686" cy="4239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11869D-1391-4770-8C59-BF59B08C0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89" y="0"/>
            <a:ext cx="4821493" cy="3829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A757B3-2454-43A0-BC06-C6DC421D8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58471"/>
            <a:ext cx="5061770" cy="37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1E8D75-0F7D-4532-A376-47A738AD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4" y="0"/>
            <a:ext cx="4331680" cy="45144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76BA94-CD44-4799-9A5E-ED190F795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73" y="2405001"/>
            <a:ext cx="3385804" cy="4514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8AEF05-81D7-4D50-84FC-89DAD0BC8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1136"/>
            <a:ext cx="3790183" cy="42210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AF02A-85DE-4B8D-9438-A07030548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2527814"/>
            <a:ext cx="3549849" cy="43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DFCB40-B316-474F-914C-D77F089C3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" y="0"/>
            <a:ext cx="4445103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244844-B1A8-448A-B085-DC50F0670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25" y="0"/>
            <a:ext cx="4211960" cy="4653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46E248-8564-49B1-B2BF-E7E102D86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7" y="2905503"/>
            <a:ext cx="3449325" cy="39524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4654B0-981F-4B2F-96A5-EFB251A689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69" b="11103"/>
          <a:stretch/>
        </p:blipFill>
        <p:spPr>
          <a:xfrm>
            <a:off x="4427983" y="3096593"/>
            <a:ext cx="4261529" cy="37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8A615-672C-4809-994A-A343857A0B9F}"/>
              </a:ext>
            </a:extLst>
          </p:cNvPr>
          <p:cNvSpPr txBox="1"/>
          <p:nvPr/>
        </p:nvSpPr>
        <p:spPr>
          <a:xfrm>
            <a:off x="179512" y="404664"/>
            <a:ext cx="52565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sz="2000" b="1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опыт работы может быть использован в работе всех заинтересованных структур: </a:t>
            </a:r>
            <a:r>
              <a:rPr lang="ru-RU" sz="20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заведующими, заместителями заведующих, старшими воспитателями, педагогами дошкольных образовательных учреждений по вопросу взаимодействия с семьями детей-мигрантов. </a:t>
            </a:r>
          </a:p>
          <a:p>
            <a:endParaRPr lang="ru-RU" sz="2000" dirty="0"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была налажена работа со всеми родителями,</a:t>
            </a:r>
            <a:r>
              <a:rPr lang="ru-RU" sz="20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они с большим интересом помогали искать новые темы для обсуждения. </a:t>
            </a:r>
            <a:r>
              <a:rPr lang="ru-RU" sz="2000" b="1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она помогла раскрепоститься и помогла почувствовать себя очень значимым в общей работе</a:t>
            </a:r>
            <a:r>
              <a:rPr lang="ru-RU" sz="20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Всякий раз, находя себя на странице газеты, они испытывают радость и гордость! </a:t>
            </a:r>
          </a:p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F5C460-45BE-4EB1-92B4-91CD0C84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46" y="1520788"/>
            <a:ext cx="4067944" cy="381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87007-8AAF-4557-BD8B-A940A5A4BD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57A8B7-11C5-40E5-B178-D7EBFE6009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C9F87A-1F1B-4AE2-B566-EA14107E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1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6480720" cy="511256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3100" b="1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Ведущими направлениями взаимодействия в наших образовательных организациях с семьями мигрантов выступают</a:t>
            </a: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анкетирования,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собеседования,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дни открытых дверей,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психологические тренинги и гостиные,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1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совместные праздники, выставки, музеи и др.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8074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28D0B9D-2E86-4149-85F2-79975CBD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32656"/>
            <a:ext cx="6552728" cy="2160240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формой методической деятельности мы выбрали </a:t>
            </a:r>
            <a:r>
              <a:rPr lang="ru-RU" sz="2400" b="1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издание газеты</a:t>
            </a:r>
            <a:r>
              <a:rPr lang="ru-RU" sz="2400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её составлением работает творческая группа педагогов и специалистов.  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E2E6AA-B839-4AD8-9350-41BCCBF7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06" y="2312877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9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620688"/>
            <a:ext cx="7056784" cy="60932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начале работы мы продумали алгоритм нашей деятельности:</a:t>
            </a: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Создание нормативно - правовой базы.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Сформировали творческую группу педагогов; определили структурную составляющую газеты. 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Разработали алгоритм по подготовке к каждому выпуску газеты.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Провели опрос родителей (законных представителей).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4">
                    <a:lumMod val="10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Создание материально-технической базы.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cap="none" dirty="0"/>
          </a:p>
        </p:txBody>
      </p:sp>
    </p:spTree>
    <p:extLst>
      <p:ext uri="{BB962C8B-B14F-4D97-AF65-F5344CB8AC3E}">
        <p14:creationId xmlns:p14="http://schemas.microsoft.com/office/powerpoint/2010/main" val="40579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FE64F2-311D-4628-B119-5F7DBF7D2BFF}"/>
              </a:ext>
            </a:extLst>
          </p:cNvPr>
          <p:cNvSpPr txBox="1"/>
          <p:nvPr/>
        </p:nvSpPr>
        <p:spPr>
          <a:xfrm>
            <a:off x="0" y="332656"/>
            <a:ext cx="8064896" cy="5283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разработке каждого выпуска газеты </a:t>
            </a:r>
            <a:r>
              <a:rPr lang="ru-RU" sz="2400" b="1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принимают участие все субъекты педагогического процесса</a:t>
            </a:r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администрация, педагоги, специалисты, родители (законные представители), воспитанники. Это и есть одно из главных условий методической деятельности в нашем детском саду</a:t>
            </a:r>
            <a:r>
              <a:rPr lang="ru-RU" sz="2400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endParaRPr lang="ru-RU" sz="2400" dirty="0"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специалист ведет свою рубрику. И сейчас мы более подробно расскажем о них.</a:t>
            </a:r>
            <a:endParaRPr lang="ru-RU" sz="2400" b="1" dirty="0">
              <a:effectLst/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3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F695F-C62D-47B4-BED0-A0AEBC4693B2}"/>
              </a:ext>
            </a:extLst>
          </p:cNvPr>
          <p:cNvSpPr txBox="1"/>
          <p:nvPr/>
        </p:nvSpPr>
        <p:spPr>
          <a:xfrm>
            <a:off x="251520" y="116632"/>
            <a:ext cx="7200800" cy="642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ylfaen" panose="010A0502050306030303" pitchFamily="18" charset="0"/>
              </a:rPr>
              <a:t>Рубрика воспитателя</a:t>
            </a:r>
          </a:p>
          <a:p>
            <a:pPr algn="ctr"/>
            <a:endParaRPr lang="ru-RU" sz="2000" b="1" dirty="0">
              <a:latin typeface="Sylfaen" panose="010A0502050306030303" pitchFamily="18" charset="0"/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Адаптация - естественное состояние человека, проявляющееся в приспособ­</a:t>
            </a:r>
            <a:r>
              <a:rPr lang="ru-RU" sz="2000" spc="5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лении (привыкании) к новым условиям жизни, новой деятельности, новым социаль­</a:t>
            </a: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ным контактам, новым социальным ролям. Значение этого периода вхождения в не­</a:t>
            </a:r>
            <a:r>
              <a:rPr lang="ru-RU" sz="2000" spc="5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привычную для детей жизненную ситуацию проявляется в том, что от благополуч</a:t>
            </a: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ности его протекания зависит не только успешность овладения учебной деятельно­стью, но и комфортность пребывания в ДОУ, здоровье ребенка</a:t>
            </a:r>
            <a:r>
              <a:rPr lang="ru-RU" sz="2000" spc="1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spc="10" dirty="0">
              <a:solidFill>
                <a:srgbClr val="000000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3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Трудности возникающие при адаптации:</a:t>
            </a: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35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устанавливать множество новых связей;</a:t>
            </a:r>
            <a:endParaRPr lang="ru-RU" sz="2000" dirty="0"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35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установить благоприятные отношения с новыми людьми;</a:t>
            </a:r>
            <a:endParaRPr lang="ru-RU" sz="2000" dirty="0"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35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выработать новые жизненные привычки.</a:t>
            </a: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71382-16B1-4777-9BC8-BA32E3836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41" y="4941168"/>
            <a:ext cx="1960759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9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EA169B-6A2D-43B9-88E2-9C21992A0555}"/>
              </a:ext>
            </a:extLst>
          </p:cNvPr>
          <p:cNvSpPr txBox="1"/>
          <p:nvPr/>
        </p:nvSpPr>
        <p:spPr>
          <a:xfrm>
            <a:off x="395536" y="465391"/>
            <a:ext cx="6768752" cy="5159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3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задача родителей</a:t>
            </a: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создание эмоционально спокойной, ненапряжённой атмосферы. Ребёнку бывает трудно опираться на собственную уверенность в себе, и в этой ситуации роль «палочки-выручалочки» играем мы взрослые (родители, педагоги). Дело в том, что существует определённый уровень волнения, оптимальный для организации деятельности. Если ребёнок не волнуется, он ничего не делает. Очень высокий уровень волнения, наоборот, приводит к ступору, мешает деятельности. Все силы уходят на то, чтобы справиться с волнением.</a:t>
            </a: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35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Наконец, очень важно понять, в какой помощи нуждается ваш ребёнок. Узнать о том, что нужно можно только спросив его: «Как я могу тебе помочь?»</a:t>
            </a: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7EE8D-E766-473C-B895-76094EA37ABA}"/>
              </a:ext>
            </a:extLst>
          </p:cNvPr>
          <p:cNvSpPr txBox="1"/>
          <p:nvPr/>
        </p:nvSpPr>
        <p:spPr>
          <a:xfrm>
            <a:off x="395536" y="620688"/>
            <a:ext cx="7560840" cy="5934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Шпаргалка для родителей в адаптационный период.</a:t>
            </a:r>
            <a:endParaRPr lang="ru-RU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Принимайте ребёнка таким, какой он есть.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Старайтесь исходить из интересов ребёнка.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Строго придерживайтесь определённого режима и ритма жизни ребёнка. Очень важно чтобы ребёнок имел возможность отдохнуть, сменить деятельность. Важно помочь ребёнку найти такую форму досуга, которая бы его не переутомляла: прогулка, общение с одним-двумя детьми.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Соблюдайте ежедневные ритуалы (они обеспечивают безопасность ребёнка).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Научитесь улавливать малейшие вербальные (словесные) и   невербальные сигналы ребёнка, свидетельствующие о его дискомфорте.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можно чаще разговаривайте с ребёнком на русском языке.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Терпеливо объясняйте смысл его деятельности, используя чёткую наглядную информацию (схемы, рисунки, пиктограммы, и т.п.).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Избегайте переутомления ребёнка.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Узнайте и изучите местные традиции.</a:t>
            </a:r>
            <a:endParaRPr lang="ru-RU" sz="1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958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1360</TotalTime>
  <Words>1067</Words>
  <Application>Microsoft Office PowerPoint</Application>
  <PresentationFormat>Экран (4:3)</PresentationFormat>
  <Paragraphs>88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Sylfaen</vt:lpstr>
      <vt:lpstr>Symbol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начале работы мы продумали алгоритм нашей деятельности: 1. Создание нормативно - правовой базы. 2. Сформировали творческую группу педагогов; определили структурную составляющую газеты.  3. Разработали алгоритм по подготовке к каждому выпуску газеты. 4. Провели опрос родителей (законных представителей). 5. Создание материально-технической базы.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презентации</dc:title>
  <dc:creator>Бондаренко Сергей Валериевич</dc:creator>
  <cp:lastModifiedBy>Михаил Петров</cp:lastModifiedBy>
  <cp:revision>41</cp:revision>
  <dcterms:modified xsi:type="dcterms:W3CDTF">2021-10-30T04:45:45Z</dcterms:modified>
</cp:coreProperties>
</file>