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26F27-FC95-5AA2-6A7C-DF0EE5440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8CD005-D1F3-5ED8-508A-F7E880407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A48ECB-21DF-C439-E64B-63C6CB37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6BBC31-A8CA-C854-25B6-AD989164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3E9718-8586-7E47-CE43-4C1D9C8E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7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7D28D-4360-4832-88B2-2630F0DB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A1AB42-CB2F-2C32-3F3B-376F440F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2DA13-6191-A4B1-7870-1D8307C1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C53835-87A2-FC81-6005-BC2BB6C0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9AF00C-02AE-5138-865C-B179981A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3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9FDA6A-3A1E-C403-FBF9-888EFB893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C2EDE2-2992-96AF-8A3A-4A2BFD136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CA02FF-69A9-2401-114C-E782E240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DD3248-2008-AEEF-0E1C-1AEF74D2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9BF7B4-7D8F-3534-64C1-BBDD5CEE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65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E2128-81B9-8168-6B40-58FF745A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FAA64-149B-1E73-6FB8-D13A1B705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CF0AB-389F-00E9-8A58-B3D39B8A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03FFBC-80DB-394C-14F7-324995FD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833AD7-DA65-251E-F8FB-78CD2980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5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F5BE8-2BB4-0BAA-B5D4-4CB262CC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40E9BC-62AB-FA66-7313-1FC637355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20C793-35A6-75E0-3BBB-6319AEB7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1A40AE-B16B-0197-7D1E-20D3C2F5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459296-8E5B-66C9-8D67-0FF2F041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1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F2291-83C7-6648-B83A-DE5322FC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B33799-460B-ADF6-851D-A65B60F8B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66A036-199F-F77E-D7E6-3F3EE9F34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804106-C0E7-D34E-F891-3AA0605B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19D981-DFF8-EE1A-3AAB-87812D6E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FF0381-EB9F-9CE6-3372-C67F1A8B9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3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4D70F-5D7E-8059-17E8-44C9C12C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D270D3-42DA-0FEE-0C6A-E6E280395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C82B37-76E4-19B4-3B1F-A0C273462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B74F3E-FA45-49E8-60C2-480579830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EB7524-1F7F-0D23-FE8B-0017B2E04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7E25BB-3D51-430F-922F-BC2C32CC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4764C0-2F1A-20A4-4D72-EF735BBA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F62C4C-03A2-62E5-8B46-F95531D9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5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AAB18-3598-77DA-789A-996D31B3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D6FE82-6BC8-8144-AD25-06FB49DA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B0FBA3-8AA4-0E11-67A7-C3190469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2D2739-059C-28FD-CB8D-19FBD52B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1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D19893-8405-D970-C742-B98DA10A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6D296D-2D25-062D-D764-D68B4AB8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A63BD1-4882-E68F-D550-3C206977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8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E4641-C02F-F21B-D686-44341DC7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80FB31-1232-2E53-CF6A-F3347C3B0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D5C6F8-45F2-08E4-6B33-2598027E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90A033-6B39-9D4A-0D88-8C2B63F3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00CC56-CB8E-7A57-8720-EBB1AD48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6D3F42-5675-83CF-9D4F-E47153FE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4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1DD69-5F09-23F5-C133-F9E5C1DE2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B265F5-2482-DC64-1F3D-CD350777F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9FF8FB-4A13-4D96-7A24-2FCCDD310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DBECA8-4B2C-676B-35E1-A0B8B94A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D48441-4E2B-4D19-46B4-D31BB5D6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1E52BA-D4C6-A830-83BE-B2D13B2D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F468A-FF1B-D433-15DC-4A420733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6CF3D2-B4F1-0717-E786-E4C845F07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FE4F27-41A0-208E-2133-FAFFC464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541C-6199-4DB1-A064-F2F9562F366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5F6A03-C432-DB95-D34B-A64A49F0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3ED6E0-7542-CF11-BD32-29ACFC7E7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4CCA-2EA5-44EB-836F-2F5F00C6D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4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61E3D-ECC0-E78E-13C4-06E03B08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Формирование у детей дошкольного возраста основ безопасного поведения на дороге, на улице и в транспорте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D583B1-14EF-9BE2-CC29-4D1CF522E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Краткое описание инициативного проекта:</a:t>
            </a:r>
          </a:p>
          <a:p>
            <a:r>
              <a:rPr lang="ru-RU" sz="3600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 современного игрового комплекса на территории МБДОУ г. Иркутска детский сад №107 с целью создания благоприятной среды для формирования навыков безопасного поведения участников дорожного движения.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5722E76-FB8C-6AFB-8554-5AC197074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036" y="4535054"/>
            <a:ext cx="3315854" cy="224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7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F3D72-B0E6-3E7D-FF1F-A63F3565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Модель транспортного и пешеходного светофора </a:t>
            </a:r>
            <a:r>
              <a:rPr lang="ru-RU" sz="3600" b="1" dirty="0" err="1"/>
              <a:t>электрофицированная</a:t>
            </a:r>
            <a:r>
              <a:rPr lang="ru-RU" sz="3600" b="1" dirty="0"/>
              <a:t> на стойке и основанием со звуковым сигналом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F4332E5-B63C-AABC-75B1-B37A7EDE1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827" y="1874982"/>
            <a:ext cx="5451911" cy="40824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7F0A3C-D895-51DE-5EA2-D46D131736E4}"/>
              </a:ext>
            </a:extLst>
          </p:cNvPr>
          <p:cNvSpPr txBox="1"/>
          <p:nvPr/>
        </p:nvSpPr>
        <p:spPr>
          <a:xfrm>
            <a:off x="6862618" y="2692645"/>
            <a:ext cx="405476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Трехсекционный транспортный светофор: 495 х 195 х 60 мм</a:t>
            </a:r>
          </a:p>
          <a:p>
            <a:r>
              <a:rPr lang="ru-RU" sz="2000" dirty="0"/>
              <a:t>Пешеходный светофор: 315 х 195 х 60 мм</a:t>
            </a:r>
          </a:p>
          <a:p>
            <a:r>
              <a:rPr lang="ru-RU" sz="2000" dirty="0"/>
              <a:t>Светодиодные глазки: d = 115 мм</a:t>
            </a:r>
          </a:p>
          <a:p>
            <a:r>
              <a:rPr lang="ru-RU" sz="2000" dirty="0"/>
              <a:t>Стойка: h = 1800; d = 50 мм</a:t>
            </a:r>
          </a:p>
          <a:p>
            <a:r>
              <a:rPr lang="ru-RU" sz="2000" dirty="0"/>
              <a:t>Основание: h = 60; d = 450 мм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1A2410F-430C-1681-B48C-A7C9A95A0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18" y="4858327"/>
            <a:ext cx="2444557" cy="183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6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959F4-30F6-B496-A69D-D6DAF8A4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Комплект стоек с дорожными знаками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C5D7AD5E-D46F-89F0-060A-7A341C620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994" y="1884650"/>
            <a:ext cx="5233365" cy="39250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1B8C0B-8A49-FD83-84CD-D48B6356A939}"/>
              </a:ext>
            </a:extLst>
          </p:cNvPr>
          <p:cNvSpPr txBox="1"/>
          <p:nvPr/>
        </p:nvSpPr>
        <p:spPr>
          <a:xfrm>
            <a:off x="7148944" y="3246643"/>
            <a:ext cx="35190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стойка: h = 1000; d = 20, основание: h = 100; d = 200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D96E02E-C6B4-F5C6-77A2-4B55FE397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4968007"/>
            <a:ext cx="2244436" cy="16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7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4C29B-F668-E2CB-0FF1-4816B32F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наименование имущественной формы участия в реализации инициативного проекта (предоставление техники, транспортных средств, оборудования и других форм)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64824E-F4BE-6146-0F75-CFDE32CC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Техника: машины для вывоза мусора (1 шт.), бензопила (1 шт.)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r>
              <a:rPr lang="ru-RU" dirty="0"/>
              <a:t>Оборудование: лопаты (3 шт.), лом (1 шт.), грабли (5 шт.).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Материалы: мешки для мусора (50 шт.), кисточки (10 шт.), валики (5 шт.), саженцы деревьев (10 шт.), рассада цветов (100шт)</a:t>
            </a:r>
          </a:p>
        </p:txBody>
      </p:sp>
    </p:spTree>
    <p:extLst>
      <p:ext uri="{BB962C8B-B14F-4D97-AF65-F5344CB8AC3E}">
        <p14:creationId xmlns:p14="http://schemas.microsoft.com/office/powerpoint/2010/main" val="4155888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56D50-49E1-1D32-D529-CB73B23AE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количество граждан, изъявивших желание принять трудовое участие в реализации инициативного проекта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CBA06D7-A4E5-6837-2F87-0F9D817AD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37938"/>
              </p:ext>
            </p:extLst>
          </p:nvPr>
        </p:nvGraphicFramePr>
        <p:xfrm>
          <a:off x="1911927" y="2207491"/>
          <a:ext cx="7998691" cy="3925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469">
                  <a:extLst>
                    <a:ext uri="{9D8B030D-6E8A-4147-A177-3AD203B41FA5}">
                      <a16:colId xmlns:a16="http://schemas.microsoft.com/office/drawing/2014/main" val="3307308805"/>
                    </a:ext>
                  </a:extLst>
                </a:gridCol>
                <a:gridCol w="4626318">
                  <a:extLst>
                    <a:ext uri="{9D8B030D-6E8A-4147-A177-3AD203B41FA5}">
                      <a16:colId xmlns:a16="http://schemas.microsoft.com/office/drawing/2014/main" val="373759211"/>
                    </a:ext>
                  </a:extLst>
                </a:gridCol>
                <a:gridCol w="2376904">
                  <a:extLst>
                    <a:ext uri="{9D8B030D-6E8A-4147-A177-3AD203B41FA5}">
                      <a16:colId xmlns:a16="http://schemas.microsoft.com/office/drawing/2014/main" val="190569616"/>
                    </a:ext>
                  </a:extLst>
                </a:gridCol>
              </a:tblGrid>
              <a:tr h="78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Земляные работы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15 человек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4176858484"/>
                  </a:ext>
                </a:extLst>
              </a:tr>
              <a:tr h="78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Плотницкие</a:t>
                      </a:r>
                      <a:r>
                        <a:rPr lang="ru-RU" sz="1400" kern="100">
                          <a:effectLst/>
                        </a:rPr>
                        <a:t> </a:t>
                      </a:r>
                      <a:r>
                        <a:rPr lang="ru-RU" sz="1400" kern="0">
                          <a:effectLst/>
                        </a:rPr>
                        <a:t>работы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8 человек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082154474"/>
                  </a:ext>
                </a:extLst>
              </a:tr>
              <a:tr h="78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effectLst/>
                        </a:rPr>
                        <a:t>Малярные</a:t>
                      </a:r>
                      <a:r>
                        <a:rPr lang="ru-RU" sz="1400" kern="100" dirty="0">
                          <a:effectLst/>
                        </a:rPr>
                        <a:t> </a:t>
                      </a:r>
                      <a:r>
                        <a:rPr lang="ru-RU" sz="1400" kern="0" dirty="0">
                          <a:effectLst/>
                        </a:rPr>
                        <a:t>работы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5 человек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065940568"/>
                  </a:ext>
                </a:extLst>
              </a:tr>
              <a:tr h="78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Монтаж электрооборудования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2 человека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032629557"/>
                  </a:ext>
                </a:extLst>
              </a:tr>
              <a:tr h="7850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ИТОГО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effectLst/>
                        </a:rPr>
                        <a:t>30 человек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130480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70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87154-EE0A-B80B-06CC-58EC4CFA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Количество </a:t>
            </a:r>
            <a:r>
              <a:rPr lang="ru-RU" dirty="0" err="1"/>
              <a:t>благополучателей</a:t>
            </a:r>
            <a:r>
              <a:rPr lang="ru-RU" dirty="0"/>
              <a:t> – всего 5000 (человек), из них: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1A26C31-9046-5BD8-1717-FAC248C7E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041748"/>
              </p:ext>
            </p:extLst>
          </p:nvPr>
        </p:nvGraphicFramePr>
        <p:xfrm>
          <a:off x="838199" y="2285015"/>
          <a:ext cx="10208491" cy="3940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189">
                  <a:extLst>
                    <a:ext uri="{9D8B030D-6E8A-4147-A177-3AD203B41FA5}">
                      <a16:colId xmlns:a16="http://schemas.microsoft.com/office/drawing/2014/main" val="1438963317"/>
                    </a:ext>
                  </a:extLst>
                </a:gridCol>
                <a:gridCol w="5541302">
                  <a:extLst>
                    <a:ext uri="{9D8B030D-6E8A-4147-A177-3AD203B41FA5}">
                      <a16:colId xmlns:a16="http://schemas.microsoft.com/office/drawing/2014/main" val="1755514851"/>
                    </a:ext>
                  </a:extLst>
                </a:gridCol>
              </a:tblGrid>
              <a:tr h="989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прямые благополучатели (человек)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3000 человек (воспитанники, родители, педагоги ДОУ)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4218706926"/>
                  </a:ext>
                </a:extLst>
              </a:tr>
              <a:tr h="295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косвенные благополучатели (человек)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effectLst/>
                        </a:rPr>
                        <a:t>2000 человек (</a:t>
                      </a:r>
                      <a:r>
                        <a:rPr lang="ru-RU" sz="1400" kern="100" dirty="0">
                          <a:effectLst/>
                        </a:rPr>
                        <a:t>Жители (родители с детьми) улиц Академическая, Геологов, Лермонтова, Костычева, Обручева, </a:t>
                      </a:r>
                      <a:r>
                        <a:rPr lang="ru-RU" sz="1400" kern="100" dirty="0" err="1">
                          <a:effectLst/>
                        </a:rPr>
                        <a:t>мкр</a:t>
                      </a:r>
                      <a:r>
                        <a:rPr lang="ru-RU" sz="1400" kern="100" dirty="0">
                          <a:effectLst/>
                        </a:rPr>
                        <a:t>. Радужный, Лобачевского, СНТ «Ветеран труда», «Энергетик». Учащиеся МБОУ СОШ № 75 г. Иркутска, воспитанники МБДОУ г. Иркутска детского сада № 115, сотрудники ДПС ОБДПС ГИБДД МУ МВД России «Иркутское» взвода №1 роты №2.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546307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95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B5F86-03A4-03D5-E5B4-831EE8DB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Информационная поддержка проекта (публикации в СМИ, сети "Интернет", социальных сетях и другие)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AFBC5-8666-1F78-B39A-49176BA36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EB8326-793F-9577-4A6B-100EA4BD3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905" y="2267088"/>
            <a:ext cx="9796804" cy="50382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5C8556-A89E-C256-7F28-45E256712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904" y="3320033"/>
            <a:ext cx="9853221" cy="30062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4C6074A-8621-65A4-D444-9AB15487D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904" y="4169778"/>
            <a:ext cx="9946896" cy="5038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FB69812-AA77-897F-FF9A-22E9F69251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702" y="3351645"/>
            <a:ext cx="3947007" cy="296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0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288B5-D107-7C83-7C05-50BA16CF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543A33-2A11-69F2-5304-FB7082224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0070C0"/>
                </a:solidFill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AC2764-8601-2416-4572-5AB79ABC5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7" y="2738293"/>
            <a:ext cx="5006109" cy="375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55A8C-F03B-D5DC-E9B6-8E436E16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проблемы, решение которой имеет приоритетное значение для жителей муниципального образования или его части</a:t>
            </a: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1EFCA-1785-F8E0-E358-96468A355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</a:rPr>
              <a:t>У детей дошкольного возраста отсутствует та защитная психологическая реакция на дорожную обстановку, которая свойственна взрослым. Их жажда знаний, желание постоянно открывать что-то новое часто ставит ребенка перед реальными опасностями, в частности на улицах и дорогах нашего года. В связи с увеличением числа дорожно-транспортных происшествий (по статистике каждой десятой жертвой ДТП является ребенок), необходимо создавать условия для сознательного изучения детьми Правил дорожного движения и формирования представления о правилах безопасного дорожного движения в качестве пешехода и пассажира транспортного средства.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3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0E37B-1CE2-114E-AF09-40CD8820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Обоснование предложений по решению указанной проблемы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D2044F-EC5C-2B24-24A2-2A111F405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Грамотно оборудованная игровая площадка по изучению правил дорожного движения в форме совместных со взрослыми игр, обучающих занятий и досугов позволит создать условия для развития двигательной активности, организации познавательной, творческой, оздоровительной деятельности детей с целью изучения и закрепления навыков культуры поведения на улице и в общественном транспорте.</a:t>
            </a:r>
          </a:p>
          <a:p>
            <a:r>
              <a:rPr lang="ru-RU" dirty="0">
                <a:solidFill>
                  <a:srgbClr val="0070C0"/>
                </a:solidFill>
              </a:rPr>
              <a:t>Для этого на детских площадках важно использовать хорошие и современные игровые объекты.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2945B07-8FE9-E832-76DA-5A183916C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565" y="5105400"/>
            <a:ext cx="2336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1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3EF88-ADF4-2AF2-429E-59B18EC4F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Описание ожидаемого результата (ожидаемых результатов) реализации инициативного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BD40A6-88A3-5DD4-529C-840FCC3E8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Установка современного игрового комплекса на территории детского сада поможет: </a:t>
            </a:r>
          </a:p>
          <a:p>
            <a:r>
              <a:rPr lang="ru-RU" dirty="0">
                <a:solidFill>
                  <a:srgbClr val="0070C0"/>
                </a:solidFill>
              </a:rPr>
              <a:t>сформировать у дошкольников в соответствии с возрастом элементарные знания и представления по теме «Правила Дорожного Движения», обогатить предметно-развивающую среду в ДОУ, активизировать совместную деятельность детского сада и семьи в вопросах безопасности, удовлетворить потребности двигательной активности детей.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4C8847-0334-51BB-969B-4B86AE4E0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436" y="4740275"/>
            <a:ext cx="2336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F7E13-8C1C-E9D6-B2DE-8B425342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Предварительный расчет необходимых расходов на реализацию инициативного проекта (в рублях)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0A415-C993-9AF5-08EA-B732A117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ВСЕГО: 400 000,00 рублей</a:t>
            </a:r>
          </a:p>
          <a:p>
            <a:r>
              <a:rPr lang="ru-RU" dirty="0">
                <a:solidFill>
                  <a:srgbClr val="0070C0"/>
                </a:solidFill>
              </a:rPr>
              <a:t>(павильоны АЗС -58000</a:t>
            </a:r>
          </a:p>
          <a:p>
            <a:r>
              <a:rPr lang="ru-RU" dirty="0">
                <a:solidFill>
                  <a:srgbClr val="0070C0"/>
                </a:solidFill>
              </a:rPr>
              <a:t>пост ДПС – 58000 </a:t>
            </a:r>
          </a:p>
          <a:p>
            <a:r>
              <a:rPr lang="ru-RU" dirty="0">
                <a:solidFill>
                  <a:srgbClr val="0070C0"/>
                </a:solidFill>
              </a:rPr>
              <a:t>остановка транспорта – 66000 техобслуживание – 58000</a:t>
            </a:r>
          </a:p>
          <a:p>
            <a:r>
              <a:rPr lang="ru-RU" dirty="0">
                <a:solidFill>
                  <a:srgbClr val="0070C0"/>
                </a:solidFill>
              </a:rPr>
              <a:t>светофоры саморегулируемы (2шт) – 45000 х2= 90000</a:t>
            </a:r>
          </a:p>
          <a:p>
            <a:r>
              <a:rPr lang="ru-RU" dirty="0">
                <a:solidFill>
                  <a:srgbClr val="0070C0"/>
                </a:solidFill>
              </a:rPr>
              <a:t>дорожные знаки (2 набора)  - 25000 х 2= 50000, </a:t>
            </a:r>
          </a:p>
          <a:p>
            <a:r>
              <a:rPr lang="ru-RU" dirty="0">
                <a:solidFill>
                  <a:srgbClr val="0070C0"/>
                </a:solidFill>
              </a:rPr>
              <a:t>краска для разметки уличного покрытия -20000)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2BCDFE-0526-5742-AB4E-78DA2120F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237" y="4618182"/>
            <a:ext cx="2370667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8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2DCBD-D7C5-43B0-B104-609DDF9F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Павильон «Автобусная остановка»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4D7FE04-095B-F53A-776E-7F71468D4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36" y="1690688"/>
            <a:ext cx="5404244" cy="40450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D2B70D-9F25-60CC-C291-48B4D575A23A}"/>
              </a:ext>
            </a:extLst>
          </p:cNvPr>
          <p:cNvSpPr txBox="1"/>
          <p:nvPr/>
        </p:nvSpPr>
        <p:spPr>
          <a:xfrm>
            <a:off x="6225308" y="3246643"/>
            <a:ext cx="29186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2000х 1000|  22000 мм|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6B09DA-9EB7-95C4-9206-F31931555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72" y="4570082"/>
            <a:ext cx="2733964" cy="205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1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CBA98-FD5F-6215-5EDF-0174F1ED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Павильон «Пост ДПС»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5F58389-A608-9F3D-F562-61F7A17CD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1" y="1597891"/>
            <a:ext cx="5729646" cy="46458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D126E9-2357-484B-040E-A1C258653BA6}"/>
              </a:ext>
            </a:extLst>
          </p:cNvPr>
          <p:cNvSpPr txBox="1"/>
          <p:nvPr/>
        </p:nvSpPr>
        <p:spPr>
          <a:xfrm>
            <a:off x="6419272" y="2858715"/>
            <a:ext cx="308494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1000х1000 х2120 мм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4F45E6A-A309-8313-A7A7-C4188F20E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836" y="4680526"/>
            <a:ext cx="2225964" cy="16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1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108A4-7CB3-4366-795F-F953EA76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Павильон «Заправка АЗС»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0F667E7-4CFA-AB0C-C5DE-6D5D6DC84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911" y="1588656"/>
            <a:ext cx="5624725" cy="47105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323A4A-31F7-C64B-C131-7DCF2FF56D89}"/>
              </a:ext>
            </a:extLst>
          </p:cNvPr>
          <p:cNvSpPr txBox="1"/>
          <p:nvPr/>
        </p:nvSpPr>
        <p:spPr>
          <a:xfrm>
            <a:off x="7222835" y="3246643"/>
            <a:ext cx="27062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2000х1000 х2200мм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AEEA74D-1D8E-18FA-131E-CFF5F6D349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809835"/>
            <a:ext cx="2152073" cy="16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4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6955E-8051-3847-26B1-F1017E4C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Павильон «Станция Техобслуживания»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8AFDEAB-43DB-1F6D-A740-B4906F967A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86" y="1976582"/>
            <a:ext cx="4590250" cy="4359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CE9032-A62E-014B-8781-473B2DEBD850}"/>
              </a:ext>
            </a:extLst>
          </p:cNvPr>
          <p:cNvSpPr txBox="1"/>
          <p:nvPr/>
        </p:nvSpPr>
        <p:spPr>
          <a:xfrm>
            <a:off x="7111999" y="3246643"/>
            <a:ext cx="27062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2000х2000 х300мм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87E62E6-C36A-3EE9-94B8-029E97B9D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254" y="5024293"/>
            <a:ext cx="1958109" cy="14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83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700</Words>
  <Application>Microsoft Office PowerPoint</Application>
  <PresentationFormat>Широкоэкранный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Формирование у детей дошкольного возраста основ безопасного поведения на дороге, на улице и в транспорте</vt:lpstr>
      <vt:lpstr>Описание проблемы, решение которой имеет приоритетное значение для жителей муниципального образования или его части</vt:lpstr>
      <vt:lpstr>Обоснование предложений по решению указанной проблемы</vt:lpstr>
      <vt:lpstr>Описание ожидаемого результата (ожидаемых результатов) реализации инициативного проекта</vt:lpstr>
      <vt:lpstr>Предварительный расчет необходимых расходов на реализацию инициативного проекта (в рублях)</vt:lpstr>
      <vt:lpstr>Павильон «Автобусная остановка»</vt:lpstr>
      <vt:lpstr>Павильон «Пост ДПС»</vt:lpstr>
      <vt:lpstr>Павильон «Заправка АЗС»</vt:lpstr>
      <vt:lpstr>Павильон «Станция Техобслуживания»</vt:lpstr>
      <vt:lpstr>Модель транспортного и пешеходного светофора электрофицированная на стойке и основанием со звуковым сигналом</vt:lpstr>
      <vt:lpstr>Комплект стоек с дорожными знаками</vt:lpstr>
      <vt:lpstr>наименование имущественной формы участия в реализации инициативного проекта (предоставление техники, транспортных средств, оборудования и других форм)</vt:lpstr>
      <vt:lpstr>количество граждан, изъявивших желание принять трудовое участие в реализации инициативного проекта</vt:lpstr>
      <vt:lpstr>Количество благополучателей – всего 5000 (человек), из них:</vt:lpstr>
      <vt:lpstr>Информационная поддержка проекта (публикации в СМИ, сети "Интернет", социальных сетях и другие)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детей дошкольного возраста основ безопасного поведения на дороге, на улице и в транспорте</dc:title>
  <dc:creator>Надежда Семенова</dc:creator>
  <cp:lastModifiedBy>Надежда Семенова</cp:lastModifiedBy>
  <cp:revision>3</cp:revision>
  <dcterms:created xsi:type="dcterms:W3CDTF">2023-09-12T07:12:32Z</dcterms:created>
  <dcterms:modified xsi:type="dcterms:W3CDTF">2023-09-12T07:45:59Z</dcterms:modified>
</cp:coreProperties>
</file>