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</p:sldMasterIdLst>
  <p:notesMasterIdLst>
    <p:notesMasterId r:id="rId51"/>
  </p:notesMasterIdLst>
  <p:sldIdLst>
    <p:sldId id="256" r:id="rId19"/>
    <p:sldId id="257" r:id="rId20"/>
    <p:sldId id="258" r:id="rId21"/>
    <p:sldId id="259" r:id="rId22"/>
    <p:sldId id="296" r:id="rId23"/>
    <p:sldId id="261" r:id="rId24"/>
    <p:sldId id="262" r:id="rId25"/>
    <p:sldId id="297" r:id="rId26"/>
    <p:sldId id="264" r:id="rId27"/>
    <p:sldId id="265" r:id="rId28"/>
    <p:sldId id="267" r:id="rId29"/>
    <p:sldId id="282" r:id="rId30"/>
    <p:sldId id="268" r:id="rId31"/>
    <p:sldId id="277" r:id="rId32"/>
    <p:sldId id="278" r:id="rId33"/>
    <p:sldId id="279" r:id="rId34"/>
    <p:sldId id="274" r:id="rId35"/>
    <p:sldId id="280" r:id="rId36"/>
    <p:sldId id="283" r:id="rId37"/>
    <p:sldId id="285" r:id="rId38"/>
    <p:sldId id="286" r:id="rId39"/>
    <p:sldId id="284" r:id="rId40"/>
    <p:sldId id="287" r:id="rId41"/>
    <p:sldId id="289" r:id="rId42"/>
    <p:sldId id="288" r:id="rId43"/>
    <p:sldId id="290" r:id="rId44"/>
    <p:sldId id="291" r:id="rId45"/>
    <p:sldId id="292" r:id="rId46"/>
    <p:sldId id="293" r:id="rId47"/>
    <p:sldId id="294" r:id="rId48"/>
    <p:sldId id="295" r:id="rId49"/>
    <p:sldId id="28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4045D-6AFF-457B-91CB-F11F73C9CCE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9D95-3A25-49AC-9D58-A20FFF796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7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D9D95-3A25-49AC-9D58-A20FFF79674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6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3312368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tx1"/>
                </a:solidFill>
              </a:rPr>
              <a:t>«Формирование коммуникативных качеств детей старшего дошкольного возраста посредством трудовой деятельности в уголке природы».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581128"/>
            <a:ext cx="2592288" cy="136815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Посельская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Надежда Сергеевна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44824"/>
            <a:ext cx="6993225" cy="3987805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ru-RU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Формирование коммуникативных качеств ребёнка </a:t>
            </a:r>
            <a:endParaRPr lang="ru-RU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Воспитание личности ребёнка в процессе индивидуальной и коллективной трудовой </a:t>
            </a:r>
            <a:r>
              <a:rPr lang="ru-RU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деятельности</a:t>
            </a:r>
          </a:p>
          <a:p>
            <a:r>
              <a:rPr lang="ru-RU" sz="20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sz="20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Формирование трудовой деятельности </a:t>
            </a:r>
            <a:r>
              <a:rPr lang="ru-RU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ребёнка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4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</a:rPr>
              <a:t>Обозначение проблемы  и</a:t>
            </a:r>
            <a:r>
              <a:rPr lang="ru-RU" sz="3200" dirty="0">
                <a:effectLst/>
              </a:rPr>
              <a:t> </a:t>
            </a:r>
            <a:r>
              <a:rPr lang="ru-RU" sz="3200" b="1" dirty="0">
                <a:effectLst/>
              </a:rPr>
              <a:t>пути решения задач: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060848"/>
            <a:ext cx="7498080" cy="4187552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sz="3600" dirty="0" smtClean="0"/>
              <a:t>В </a:t>
            </a:r>
            <a:r>
              <a:rPr lang="ru-RU" sz="3600" dirty="0"/>
              <a:t>октябре месяце 2020 года, была проведена диагностика 16 </a:t>
            </a:r>
            <a:r>
              <a:rPr lang="ru-RU" sz="3600" dirty="0" smtClean="0"/>
              <a:t>детей, </a:t>
            </a:r>
            <a:r>
              <a:rPr lang="ru-RU" sz="3600" dirty="0"/>
              <a:t>по выявлению трудовых навыков и умений в уголке природы, по уходу за растениями.</a:t>
            </a:r>
          </a:p>
        </p:txBody>
      </p:sp>
    </p:spTree>
    <p:extLst>
      <p:ext uri="{BB962C8B-B14F-4D97-AF65-F5344CB8AC3E}">
        <p14:creationId xmlns:p14="http://schemas.microsoft.com/office/powerpoint/2010/main" val="1172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ид.игра\IMG-092e97988da6393d1c1174c67d37955a-V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538152" cy="59877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Труд в природе дома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 descr="G:\IMG-95bbf08cee35628f8704dcda40a6477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3294"/>
            <a:ext cx="225874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IMG-6392b234365142447a22bb827b004c2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12294"/>
            <a:ext cx="1858882" cy="2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IMG-b719fbdc73d94c9e195d05fe4162930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2" y="3573016"/>
            <a:ext cx="2195594" cy="29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IMG-c3820e4a613a47ce086a8437c42d3eb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2080851" cy="27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IMG-f5581d3ad986cdbd3200d8d0994cd25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12294"/>
            <a:ext cx="2016224" cy="29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IMG-e6c9d55e64037839fbe83461129a8e6a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09" y="1066347"/>
            <a:ext cx="3008653" cy="21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Поделки из природного материала </a:t>
            </a:r>
          </a:p>
          <a:p>
            <a:pPr marL="0" indent="0" algn="ctr">
              <a:buNone/>
            </a:pPr>
            <a:r>
              <a:rPr lang="ru-RU" sz="2000" i="1" dirty="0" smtClean="0"/>
              <a:t>«Осенние фантазии»</a:t>
            </a:r>
          </a:p>
          <a:p>
            <a:pPr marL="0" indent="0" algn="ctr">
              <a:buNone/>
            </a:pPr>
            <a:endParaRPr lang="ru-RU" sz="2000" i="1" dirty="0"/>
          </a:p>
        </p:txBody>
      </p:sp>
      <p:pic>
        <p:nvPicPr>
          <p:cNvPr id="4" name="Picture 2" descr="G:\поделки\20210315_003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6158"/>
            <a:ext cx="2381421" cy="268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поделки\20210315_003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104456" cy="39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поделки\20210315_003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2592288" cy="272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lvl="0" indent="0" algn="ctr">
              <a:buClr>
                <a:srgbClr val="FE8637"/>
              </a:buClr>
              <a:buNone/>
            </a:pPr>
            <a:r>
              <a:rPr lang="ru-RU" sz="2000" dirty="0">
                <a:solidFill>
                  <a:prstClr val="black"/>
                </a:solidFill>
              </a:rPr>
              <a:t>Поделки из природного материала </a:t>
            </a:r>
          </a:p>
          <a:p>
            <a:pPr marL="0" lvl="0" indent="0" algn="ctr">
              <a:buClr>
                <a:srgbClr val="FE8637"/>
              </a:buClr>
              <a:buNone/>
            </a:pPr>
            <a:r>
              <a:rPr lang="ru-RU" sz="2000" i="1" dirty="0">
                <a:solidFill>
                  <a:prstClr val="black"/>
                </a:solidFill>
              </a:rPr>
              <a:t>«Осенние фантазии»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G:\поделки\20180925_115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3628" y="1697276"/>
            <a:ext cx="4100510" cy="338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поделки\20180924_232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0780" y="1891060"/>
            <a:ext cx="4971672" cy="37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i="1" dirty="0" smtClean="0"/>
              <a:t>Грамоты</a:t>
            </a:r>
            <a:endParaRPr lang="ru-RU" b="1" i="1" dirty="0"/>
          </a:p>
        </p:txBody>
      </p:sp>
      <p:pic>
        <p:nvPicPr>
          <p:cNvPr id="2050" name="Picture 2" descr="G:\грамоты\20210316_233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3557"/>
            <a:ext cx="2555776" cy="38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грамоты\20210316_233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03" y="476672"/>
            <a:ext cx="2664296" cy="41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грамоты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34" y="1713396"/>
            <a:ext cx="2897702" cy="45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Загадки о комнатных растениях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3666"/>
            <a:ext cx="3672408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364807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16410"/>
            <a:ext cx="3369018" cy="274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7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Загадки о комнатных растениях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456383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0"/>
            <a:ext cx="34563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3349377" cy="286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1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/>
              <a:t>Грамоты</a:t>
            </a:r>
            <a:endParaRPr lang="ru-RU" dirty="0"/>
          </a:p>
        </p:txBody>
      </p:sp>
      <p:pic>
        <p:nvPicPr>
          <p:cNvPr id="3074" name="Picture 2" descr="G:\грамоты\20210316_2336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2125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грамоты\20210316_233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7101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3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Дошкольное </a:t>
            </a:r>
            <a:r>
              <a:rPr lang="ru-RU" sz="3600" dirty="0"/>
              <a:t>детство – это уникальный период в жизни каждого человека. Именно в этот период происходит становление личности.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8644"/>
          </a:xfrm>
        </p:spPr>
        <p:txBody>
          <a:bodyPr/>
          <a:lstStyle/>
          <a:p>
            <a:r>
              <a:rPr lang="ru-RU" sz="4400" b="1" dirty="0" smtClean="0"/>
              <a:t>Актуальность работы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2194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25113" cy="92447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93A299">
                    <a:lumMod val="75000"/>
                  </a:srgbClr>
                </a:solidFill>
              </a:rPr>
              <a:t>Уголок природы</a:t>
            </a:r>
            <a:endParaRPr lang="ru-RU" sz="4400" i="1" dirty="0"/>
          </a:p>
        </p:txBody>
      </p:sp>
      <p:pic>
        <p:nvPicPr>
          <p:cNvPr id="5123" name="Picture 3" descr="G:\уголок природы\20210310_163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41682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93A299">
                    <a:lumMod val="75000"/>
                  </a:srgbClr>
                </a:solidFill>
              </a:rPr>
              <a:t>Уголок природы</a:t>
            </a:r>
            <a:endParaRPr lang="ru-RU" sz="4400" dirty="0"/>
          </a:p>
        </p:txBody>
      </p:sp>
      <p:pic>
        <p:nvPicPr>
          <p:cNvPr id="1026" name="Picture 2" descr="G:\уголок природы\20210312_152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5"/>
            <a:ext cx="305454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уголок природы\20210312_152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25985"/>
            <a:ext cx="3456384" cy="27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дид.игра\20210224_1633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5795" y="3833531"/>
            <a:ext cx="2560815" cy="23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860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Уголок природы</a:t>
            </a:r>
            <a:endParaRPr lang="ru-RU" sz="4400" b="1" dirty="0"/>
          </a:p>
        </p:txBody>
      </p:sp>
      <p:pic>
        <p:nvPicPr>
          <p:cNvPr id="4098" name="Picture 2" descr="G:\дид.игра\20210224_1632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10216"/>
            <a:ext cx="3240360" cy="25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дид.игра\20210224_163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96938"/>
            <a:ext cx="3384376" cy="279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уголок природы\20210317_073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456384" cy="24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уголок природы\20210310_1636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512511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/>
              <a:t>Игры с песком</a:t>
            </a:r>
            <a:endParaRPr lang="ru-RU" sz="4800" dirty="0"/>
          </a:p>
        </p:txBody>
      </p:sp>
      <p:pic>
        <p:nvPicPr>
          <p:cNvPr id="3074" name="Picture 2" descr="G:\дид.игра\20210219_101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160240" cy="28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дид.игра\20210219_101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69" y="3789040"/>
            <a:ext cx="22339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дид.игра\20210219_102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88840"/>
            <a:ext cx="22322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дид.игра\20210219_102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62125"/>
            <a:ext cx="1944215" cy="26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дид.игра\20210219_101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2323581" cy="30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100000"/>
                <a:shade val="90000"/>
                <a:hueMod val="100000"/>
                <a:satMod val="130000"/>
                <a:lumMod val="90000"/>
              </a:schemeClr>
            </a:gs>
            <a:gs pos="0">
              <a:schemeClr val="bg2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76673"/>
            <a:ext cx="7125113" cy="86409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Поход в библиотеку</a:t>
            </a:r>
            <a:endParaRPr lang="ru-RU" dirty="0"/>
          </a:p>
        </p:txBody>
      </p:sp>
      <p:pic>
        <p:nvPicPr>
          <p:cNvPr id="5122" name="Picture 2" descr="G:\поход в библиотеку\IMG-f27041d3921df61b8cc8e5de90320b6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88798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поход в библиотеку\20210209_11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32" y="1268760"/>
            <a:ext cx="38780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поход в библиотеку\20210209_113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3960440" cy="26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100000"/>
                <a:shade val="90000"/>
                <a:hueMod val="100000"/>
                <a:satMod val="130000"/>
                <a:lumMod val="90000"/>
              </a:schemeClr>
            </a:gs>
            <a:gs pos="0">
              <a:schemeClr val="bg2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5"/>
            <a:ext cx="7125113" cy="792088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Поход в библиотеку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G:\поход в библиотеку\20210209_115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04918"/>
            <a:ext cx="4392488" cy="29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поход в библиотеку\20210209_114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2299"/>
            <a:ext cx="3744416" cy="25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поход в библиотеку\20210209_114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501864" cy="23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864096"/>
          </a:xfrm>
        </p:spPr>
        <p:txBody>
          <a:bodyPr/>
          <a:lstStyle/>
          <a:p>
            <a:pPr algn="ctr"/>
            <a:r>
              <a:rPr lang="ru-RU" b="1" i="1" dirty="0" smtClean="0">
                <a:latin typeface="Arial Narrow" pitchFamily="34" charset="0"/>
              </a:rPr>
              <a:t>«Труд в уголке природы»</a:t>
            </a:r>
            <a:endParaRPr lang="ru-RU" b="1" i="1" dirty="0">
              <a:latin typeface="Arial Narrow" pitchFamily="34" charset="0"/>
            </a:endParaRPr>
          </a:p>
        </p:txBody>
      </p:sp>
      <p:pic>
        <p:nvPicPr>
          <p:cNvPr id="6146" name="Picture 2" descr="G:\дид.игра\20210226_1547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384376" cy="22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дид.игра\20210226_155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66" y="1392576"/>
            <a:ext cx="2952328" cy="24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дид.игра\20210226_155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0376"/>
            <a:ext cx="29288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дид.игра\20210226_165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2" y="4005064"/>
            <a:ext cx="3234098" cy="23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512511" cy="7920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Путешествие по Байкалу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2" descr="G:\дид.игра\20210316_162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3670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dirty="0"/>
              <a:t>Путешествие по Байкалу</a:t>
            </a:r>
          </a:p>
        </p:txBody>
      </p:sp>
      <p:pic>
        <p:nvPicPr>
          <p:cNvPr id="8195" name="Picture 3" descr="G:\дид.игра\20210310_155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456384" cy="33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дид.игра\20210310_1553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9473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0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Посадка лука</a:t>
            </a:r>
            <a:endParaRPr lang="ru-RU" dirty="0"/>
          </a:p>
        </p:txBody>
      </p:sp>
      <p:pic>
        <p:nvPicPr>
          <p:cNvPr id="1026" name="Picture 2" descr="G:\дид.игра\20210216_165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0771"/>
            <a:ext cx="1448284" cy="19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ид.игра\20210216_165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35197"/>
            <a:ext cx="1584176" cy="21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дид.игра\20210216_170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0771"/>
            <a:ext cx="16561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дид.игра\20210216_170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91181"/>
            <a:ext cx="1656184" cy="22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дид.игра\20210216_174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2737"/>
            <a:ext cx="1784780" cy="25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дид.игра\20210218_1603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32737"/>
            <a:ext cx="1748335" cy="24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дид.игра\20210301_1552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65620"/>
            <a:ext cx="1697246" cy="24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дид.игра\20210218_16103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93096"/>
            <a:ext cx="1656184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    Природа </a:t>
            </a:r>
            <a:r>
              <a:rPr lang="ru-RU" sz="3200" dirty="0"/>
              <a:t>становления коммуникативных навыков в старшем дошкольном возрасте выделена отдельным  предметом для изучения такими  исследователями, как А. Б. </a:t>
            </a:r>
            <a:r>
              <a:rPr lang="ru-RU" sz="3200" dirty="0" err="1"/>
              <a:t>Добрович</a:t>
            </a:r>
            <a:r>
              <a:rPr lang="ru-RU" sz="3200" dirty="0"/>
              <a:t>, Ю. Ф. Гаркуша и В. В. Коржавина, М. И. Лисина, Т. А. Репина, Е. О. Смирнова.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Актуальность работы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327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Огород на окне</a:t>
            </a:r>
            <a:endParaRPr lang="ru-RU" dirty="0"/>
          </a:p>
        </p:txBody>
      </p:sp>
      <p:pic>
        <p:nvPicPr>
          <p:cNvPr id="2050" name="Picture 2" descr="G:\огород на окне\20210315_122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город на окне\20210315_122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51411"/>
            <a:ext cx="3456384" cy="26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огород на окне\20210315_122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2664296" cy="27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огород на окне\20210315_122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06383"/>
            <a:ext cx="3096344" cy="24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Альбом «Такие разные цветы»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G:\20210318_082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3"/>
            <a:ext cx="6624736" cy="380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276872"/>
            <a:ext cx="8686800" cy="3803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latin typeface="Comic Sans MS" pitchFamily="66" charset="0"/>
              </a:rPr>
              <a:t>Благодарю за внимание!!!</a:t>
            </a:r>
            <a:endParaRPr lang="ru-RU" sz="6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Сформированные  </a:t>
            </a:r>
            <a:r>
              <a:rPr lang="ru-RU" sz="3200" dirty="0"/>
              <a:t>качества  коммуникативной компетентности ускоряют процесс адаптации ребенка в дошкольном учреждении.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9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 Общение – одна из основных психологических категорий. Через коммуникацию происходит развитие сознания и высших психологических функций. 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92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К </a:t>
            </a:r>
            <a:r>
              <a:rPr lang="ru-RU" sz="3600" dirty="0"/>
              <a:t>старшему дошкольному возрасту дети должны уметь сотрудничать, слушать и слышать сверстников и взрослых, обмениваться информацией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800" dirty="0" smtClean="0"/>
              <a:t>Высокий </a:t>
            </a:r>
            <a:r>
              <a:rPr lang="ru-RU" sz="2800" dirty="0"/>
              <a:t>уровень  коммуникативных</a:t>
            </a:r>
            <a:r>
              <a:rPr lang="ru-RU" sz="2800" b="1" dirty="0"/>
              <a:t> </a:t>
            </a:r>
            <a:r>
              <a:rPr lang="ru-RU" sz="2800" dirty="0"/>
              <a:t>качеств  характеризуется следующими </a:t>
            </a:r>
            <a:r>
              <a:rPr lang="ru-RU" sz="2800" dirty="0" smtClean="0"/>
              <a:t>показателями: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800" dirty="0" smtClean="0"/>
              <a:t> желание </a:t>
            </a:r>
            <a:r>
              <a:rPr lang="ru-RU" sz="2800" dirty="0"/>
              <a:t>вступать в </a:t>
            </a:r>
            <a:r>
              <a:rPr lang="ru-RU" sz="2800" dirty="0" smtClean="0"/>
              <a:t>контакт;</a:t>
            </a:r>
            <a:endParaRPr lang="ru-RU" sz="2800" dirty="0"/>
          </a:p>
          <a:p>
            <a:r>
              <a:rPr lang="ru-RU" sz="2800" dirty="0" smtClean="0"/>
              <a:t> умение </a:t>
            </a:r>
            <a:r>
              <a:rPr lang="ru-RU" sz="2800" dirty="0"/>
              <a:t>организовать </a:t>
            </a:r>
            <a:r>
              <a:rPr lang="ru-RU" sz="2800" dirty="0" smtClean="0"/>
              <a:t>общение;</a:t>
            </a:r>
            <a:endParaRPr lang="ru-RU" sz="2800" dirty="0"/>
          </a:p>
          <a:p>
            <a:r>
              <a:rPr lang="ru-RU" sz="2800" dirty="0" smtClean="0"/>
              <a:t> знание </a:t>
            </a:r>
            <a:r>
              <a:rPr lang="ru-RU" sz="2800" dirty="0"/>
              <a:t>норм и правил общения.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0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Одним из эффективных методов воздействия на дошкольников с недоразвитием речи является метод </a:t>
            </a:r>
            <a:r>
              <a:rPr lang="ru-RU" sz="3600" i="1" dirty="0" smtClean="0"/>
              <a:t>трудовой деятельности в природе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59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492" y="1340768"/>
            <a:ext cx="7344932" cy="4491861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Целью</a:t>
            </a:r>
            <a:r>
              <a:rPr lang="ru-RU" sz="2800" dirty="0" smtClean="0"/>
              <a:t> </a:t>
            </a: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опыта работы стало помочь детям войти в социальный мир, способствовать формированию социальной уверенности у детей старшего дошкольного возраста, посредством трудовой деятельности в уголке природы.</a:t>
            </a:r>
            <a:endParaRPr lang="ru-RU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0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Кнопка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Ясность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552</TotalTime>
  <Words>302</Words>
  <Application>Microsoft Office PowerPoint</Application>
  <PresentationFormat>Экран (4:3)</PresentationFormat>
  <Paragraphs>53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32</vt:i4>
      </vt:variant>
    </vt:vector>
  </HeadingPairs>
  <TitlesOfParts>
    <vt:vector size="50" baseType="lpstr">
      <vt:lpstr>Волна</vt:lpstr>
      <vt:lpstr>Твердый переплет</vt:lpstr>
      <vt:lpstr>Остин</vt:lpstr>
      <vt:lpstr>Солнцестояние</vt:lpstr>
      <vt:lpstr>Thermal</vt:lpstr>
      <vt:lpstr>Изящная</vt:lpstr>
      <vt:lpstr>Эркер</vt:lpstr>
      <vt:lpstr>Трек</vt:lpstr>
      <vt:lpstr>Summer</vt:lpstr>
      <vt:lpstr>Воздушный поток</vt:lpstr>
      <vt:lpstr>1_Воздушный поток</vt:lpstr>
      <vt:lpstr>2_Воздушный поток</vt:lpstr>
      <vt:lpstr>Паркет</vt:lpstr>
      <vt:lpstr>Winter</vt:lpstr>
      <vt:lpstr>1_Остин</vt:lpstr>
      <vt:lpstr>3_Воздушный поток</vt:lpstr>
      <vt:lpstr>1_Трек</vt:lpstr>
      <vt:lpstr>Кнопка</vt:lpstr>
      <vt:lpstr>«Формирование коммуникативных качеств детей старшего дошкольного возраста посредством трудовой деятельности в уголке природы». </vt:lpstr>
      <vt:lpstr>Актуальность работы</vt:lpstr>
      <vt:lpstr>Актуальность работы</vt:lpstr>
      <vt:lpstr>Актуальность работы</vt:lpstr>
      <vt:lpstr>Актуальность работы</vt:lpstr>
      <vt:lpstr>Актуальность работы</vt:lpstr>
      <vt:lpstr>Актуальность работы</vt:lpstr>
      <vt:lpstr>Актуальность работы</vt:lpstr>
      <vt:lpstr>Презентация PowerPoint</vt:lpstr>
      <vt:lpstr>Задачи:</vt:lpstr>
      <vt:lpstr>Обозначение проблемы  и пути решения задач: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 о комнатных растениях</vt:lpstr>
      <vt:lpstr>Загадки о комнатных растениях</vt:lpstr>
      <vt:lpstr>Грамоты</vt:lpstr>
      <vt:lpstr>Уголок природы</vt:lpstr>
      <vt:lpstr>Уголок природы</vt:lpstr>
      <vt:lpstr>Уголок природы</vt:lpstr>
      <vt:lpstr>Игры с песком</vt:lpstr>
      <vt:lpstr>Поход в библиотеку</vt:lpstr>
      <vt:lpstr>Поход в библиотеку</vt:lpstr>
      <vt:lpstr>«Труд в уголке природы»</vt:lpstr>
      <vt:lpstr>Путешествие по Байкалу</vt:lpstr>
      <vt:lpstr>Путешествие по Байкалу</vt:lpstr>
      <vt:lpstr>Посадка лука</vt:lpstr>
      <vt:lpstr>Огород на окне</vt:lpstr>
      <vt:lpstr>Альбом «Такие разные цветы»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коммуникативных качеств детей старшего дошкольного возраста посредством трудовой деятельности в уголке природы». </dc:title>
  <dc:creator>ADMIN</dc:creator>
  <cp:lastModifiedBy>ADMIN</cp:lastModifiedBy>
  <cp:revision>38</cp:revision>
  <dcterms:created xsi:type="dcterms:W3CDTF">2021-03-14T12:58:41Z</dcterms:created>
  <dcterms:modified xsi:type="dcterms:W3CDTF">2021-03-18T02:06:31Z</dcterms:modified>
</cp:coreProperties>
</file>