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1"/>
  </p:notesMasterIdLst>
  <p:sldIdLst>
    <p:sldId id="257" r:id="rId3"/>
    <p:sldId id="256" r:id="rId4"/>
    <p:sldId id="258" r:id="rId5"/>
    <p:sldId id="262" r:id="rId6"/>
    <p:sldId id="260" r:id="rId7"/>
    <p:sldId id="259" r:id="rId8"/>
    <p:sldId id="261" r:id="rId9"/>
    <p:sldId id="263" r:id="rId10"/>
    <p:sldId id="271" r:id="rId11"/>
    <p:sldId id="272" r:id="rId12"/>
    <p:sldId id="274" r:id="rId13"/>
    <p:sldId id="264" r:id="rId14"/>
    <p:sldId id="267" r:id="rId15"/>
    <p:sldId id="265" r:id="rId16"/>
    <p:sldId id="285" r:id="rId17"/>
    <p:sldId id="288" r:id="rId18"/>
    <p:sldId id="289" r:id="rId19"/>
    <p:sldId id="290" r:id="rId20"/>
    <p:sldId id="292" r:id="rId21"/>
    <p:sldId id="293" r:id="rId22"/>
    <p:sldId id="291" r:id="rId23"/>
    <p:sldId id="266" r:id="rId24"/>
    <p:sldId id="279" r:id="rId25"/>
    <p:sldId id="280" r:id="rId26"/>
    <p:sldId id="282" r:id="rId27"/>
    <p:sldId id="284" r:id="rId28"/>
    <p:sldId id="281" r:id="rId29"/>
    <p:sldId id="283" r:id="rId30"/>
    <p:sldId id="268" r:id="rId31"/>
    <p:sldId id="286" r:id="rId32"/>
    <p:sldId id="287" r:id="rId33"/>
    <p:sldId id="269" r:id="rId34"/>
    <p:sldId id="273" r:id="rId35"/>
    <p:sldId id="270" r:id="rId36"/>
    <p:sldId id="275" r:id="rId37"/>
    <p:sldId id="276" r:id="rId38"/>
    <p:sldId id="277" r:id="rId39"/>
    <p:sldId id="278" r:id="rId4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4578"/>
    <a:srgbClr val="FB81A4"/>
    <a:srgbClr val="E30746"/>
    <a:srgbClr val="8D052C"/>
    <a:srgbClr val="4A452A"/>
    <a:srgbClr val="383420"/>
    <a:srgbClr val="655E39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62" y="6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D70B6-3B07-47D4-8809-A3FEA599650C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3D72CAE-C1A7-49BC-9BAE-84473B1D5FDF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4C5A15D-CA13-4854-8226-813355E5D70E}" type="parTrans" cxnId="{BC88BF76-A50A-4E24-99E6-C69873A43EDC}">
      <dgm:prSet/>
      <dgm:spPr/>
      <dgm:t>
        <a:bodyPr/>
        <a:lstStyle/>
        <a:p>
          <a:endParaRPr lang="ru-RU"/>
        </a:p>
      </dgm:t>
    </dgm:pt>
    <dgm:pt modelId="{9DBC6379-1785-4EC8-A69C-6DE5DC1D4CA3}" type="sibTrans" cxnId="{BC88BF76-A50A-4E24-99E6-C69873A43EDC}">
      <dgm:prSet/>
      <dgm:spPr/>
      <dgm:t>
        <a:bodyPr/>
        <a:lstStyle/>
        <a:p>
          <a:endParaRPr lang="ru-RU"/>
        </a:p>
      </dgm:t>
    </dgm:pt>
    <dgm:pt modelId="{E15092EC-6CA9-48B0-8094-41E50C90F981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9BD4EAA-CE2E-451B-AD04-5AE5EB09D66C}" type="parTrans" cxnId="{F757B33C-DBA7-4B7D-A22B-A66CF8BE87AC}">
      <dgm:prSet/>
      <dgm:spPr/>
      <dgm:t>
        <a:bodyPr/>
        <a:lstStyle/>
        <a:p>
          <a:endParaRPr lang="ru-RU"/>
        </a:p>
      </dgm:t>
    </dgm:pt>
    <dgm:pt modelId="{113C143A-9588-42B2-B1BC-D8729A5D3400}" type="sibTrans" cxnId="{F757B33C-DBA7-4B7D-A22B-A66CF8BE87AC}">
      <dgm:prSet/>
      <dgm:spPr/>
      <dgm:t>
        <a:bodyPr/>
        <a:lstStyle/>
        <a:p>
          <a:endParaRPr lang="ru-RU"/>
        </a:p>
      </dgm:t>
    </dgm:pt>
    <dgm:pt modelId="{A4C96B48-6B20-429E-B92E-460F2E3AEACE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C7FAA5-B308-4825-8290-B436405C717C}" type="parTrans" cxnId="{EF252AB6-8D6D-4914-A537-287630275166}">
      <dgm:prSet/>
      <dgm:spPr/>
      <dgm:t>
        <a:bodyPr/>
        <a:lstStyle/>
        <a:p>
          <a:endParaRPr lang="ru-RU"/>
        </a:p>
      </dgm:t>
    </dgm:pt>
    <dgm:pt modelId="{BD1D1BBC-F0DE-4E74-902B-5DEE0BC1B8D0}" type="sibTrans" cxnId="{EF252AB6-8D6D-4914-A537-287630275166}">
      <dgm:prSet/>
      <dgm:spPr/>
      <dgm:t>
        <a:bodyPr/>
        <a:lstStyle/>
        <a:p>
          <a:endParaRPr lang="ru-RU"/>
        </a:p>
      </dgm:t>
    </dgm:pt>
    <dgm:pt modelId="{E91D2EC1-1308-407B-8EAB-D3F23D269275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</a:t>
          </a:r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F0FB1B0-B855-4C36-A817-65D529F69FE6}" type="parTrans" cxnId="{04A7C480-FC49-43D2-9A68-0D3C24FBD2AB}">
      <dgm:prSet/>
      <dgm:spPr/>
      <dgm:t>
        <a:bodyPr/>
        <a:lstStyle/>
        <a:p>
          <a:endParaRPr lang="ru-RU"/>
        </a:p>
      </dgm:t>
    </dgm:pt>
    <dgm:pt modelId="{3A820AEF-97EC-4EC9-A923-F6CEB0432E32}" type="sibTrans" cxnId="{04A7C480-FC49-43D2-9A68-0D3C24FBD2AB}">
      <dgm:prSet/>
      <dgm:spPr/>
      <dgm:t>
        <a:bodyPr/>
        <a:lstStyle/>
        <a:p>
          <a:endParaRPr lang="ru-RU"/>
        </a:p>
      </dgm:t>
    </dgm:pt>
    <dgm:pt modelId="{F9791902-300F-48FA-91C5-1A46C1FDBEFB}" type="pres">
      <dgm:prSet presAssocID="{E47D70B6-3B07-47D4-8809-A3FEA599650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9397F9-8D28-4B05-892D-9B5252BE5157}" type="pres">
      <dgm:prSet presAssocID="{13D72CAE-C1A7-49BC-9BAE-84473B1D5FDF}" presName="centerShape" presStyleLbl="node0" presStyleIdx="0" presStyleCnt="1" custAng="0" custScaleX="139578"/>
      <dgm:spPr/>
      <dgm:t>
        <a:bodyPr/>
        <a:lstStyle/>
        <a:p>
          <a:endParaRPr lang="ru-RU"/>
        </a:p>
      </dgm:t>
    </dgm:pt>
    <dgm:pt modelId="{9E9015EF-1B8F-46C9-8C0D-356A953EE65F}" type="pres">
      <dgm:prSet presAssocID="{C9BD4EAA-CE2E-451B-AD04-5AE5EB09D66C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F158BC77-E8C6-4938-8616-6F1ADE04720E}" type="pres">
      <dgm:prSet presAssocID="{E15092EC-6CA9-48B0-8094-41E50C90F9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D7BF4-9B74-4179-8DBF-8108EDC9CADD}" type="pres">
      <dgm:prSet presAssocID="{00C7FAA5-B308-4825-8290-B436405C717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50B6D8E1-21F8-4177-8F7B-C14EABC6E2AF}" type="pres">
      <dgm:prSet presAssocID="{A4C96B48-6B20-429E-B92E-460F2E3AEAC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3810A-D1C5-4160-8A31-B360E4DA621C}" type="pres">
      <dgm:prSet presAssocID="{1F0FB1B0-B855-4C36-A817-65D529F69FE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25E9424-29D5-45A7-8499-16768DCBE9F8}" type="pres">
      <dgm:prSet presAssocID="{E91D2EC1-1308-407B-8EAB-D3F23D269275}" presName="node" presStyleLbl="node1" presStyleIdx="2" presStyleCnt="3" custRadScaleRad="68099" custRadScaleInc="57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5F75D5-BF35-4939-B57A-CB9EEFD249E2}" type="presOf" srcId="{E47D70B6-3B07-47D4-8809-A3FEA599650C}" destId="{F9791902-300F-48FA-91C5-1A46C1FDBEFB}" srcOrd="0" destOrd="0" presId="urn:microsoft.com/office/officeart/2005/8/layout/radial4"/>
    <dgm:cxn modelId="{9D0AE1FB-FC6F-40DF-BCAD-B68714DCE150}" type="presOf" srcId="{00C7FAA5-B308-4825-8290-B436405C717C}" destId="{150D7BF4-9B74-4179-8DBF-8108EDC9CADD}" srcOrd="0" destOrd="0" presId="urn:microsoft.com/office/officeart/2005/8/layout/radial4"/>
    <dgm:cxn modelId="{F757B33C-DBA7-4B7D-A22B-A66CF8BE87AC}" srcId="{13D72CAE-C1A7-49BC-9BAE-84473B1D5FDF}" destId="{E15092EC-6CA9-48B0-8094-41E50C90F981}" srcOrd="0" destOrd="0" parTransId="{C9BD4EAA-CE2E-451B-AD04-5AE5EB09D66C}" sibTransId="{113C143A-9588-42B2-B1BC-D8729A5D3400}"/>
    <dgm:cxn modelId="{EF252AB6-8D6D-4914-A537-287630275166}" srcId="{13D72CAE-C1A7-49BC-9BAE-84473B1D5FDF}" destId="{A4C96B48-6B20-429E-B92E-460F2E3AEACE}" srcOrd="1" destOrd="0" parTransId="{00C7FAA5-B308-4825-8290-B436405C717C}" sibTransId="{BD1D1BBC-F0DE-4E74-902B-5DEE0BC1B8D0}"/>
    <dgm:cxn modelId="{430F423F-913C-420B-9B7C-0C17F76BE683}" type="presOf" srcId="{E91D2EC1-1308-407B-8EAB-D3F23D269275}" destId="{225E9424-29D5-45A7-8499-16768DCBE9F8}" srcOrd="0" destOrd="0" presId="urn:microsoft.com/office/officeart/2005/8/layout/radial4"/>
    <dgm:cxn modelId="{AC982CBB-84EA-4CC1-B696-F7C6BEB1E9B7}" type="presOf" srcId="{E15092EC-6CA9-48B0-8094-41E50C90F981}" destId="{F158BC77-E8C6-4938-8616-6F1ADE04720E}" srcOrd="0" destOrd="0" presId="urn:microsoft.com/office/officeart/2005/8/layout/radial4"/>
    <dgm:cxn modelId="{3D17EA43-FF2C-4FC6-BA9D-E07F8E2013B0}" type="presOf" srcId="{C9BD4EAA-CE2E-451B-AD04-5AE5EB09D66C}" destId="{9E9015EF-1B8F-46C9-8C0D-356A953EE65F}" srcOrd="0" destOrd="0" presId="urn:microsoft.com/office/officeart/2005/8/layout/radial4"/>
    <dgm:cxn modelId="{BC88BF76-A50A-4E24-99E6-C69873A43EDC}" srcId="{E47D70B6-3B07-47D4-8809-A3FEA599650C}" destId="{13D72CAE-C1A7-49BC-9BAE-84473B1D5FDF}" srcOrd="0" destOrd="0" parTransId="{C4C5A15D-CA13-4854-8226-813355E5D70E}" sibTransId="{9DBC6379-1785-4EC8-A69C-6DE5DC1D4CA3}"/>
    <dgm:cxn modelId="{50863CF7-1D77-4A9D-952F-298B297C648A}" type="presOf" srcId="{A4C96B48-6B20-429E-B92E-460F2E3AEACE}" destId="{50B6D8E1-21F8-4177-8F7B-C14EABC6E2AF}" srcOrd="0" destOrd="0" presId="urn:microsoft.com/office/officeart/2005/8/layout/radial4"/>
    <dgm:cxn modelId="{04A7C480-FC49-43D2-9A68-0D3C24FBD2AB}" srcId="{13D72CAE-C1A7-49BC-9BAE-84473B1D5FDF}" destId="{E91D2EC1-1308-407B-8EAB-D3F23D269275}" srcOrd="2" destOrd="0" parTransId="{1F0FB1B0-B855-4C36-A817-65D529F69FE6}" sibTransId="{3A820AEF-97EC-4EC9-A923-F6CEB0432E32}"/>
    <dgm:cxn modelId="{EA69589D-1EA6-44AD-A4A7-91FFBD8BA58C}" type="presOf" srcId="{1F0FB1B0-B855-4C36-A817-65D529F69FE6}" destId="{37C3810A-D1C5-4160-8A31-B360E4DA621C}" srcOrd="0" destOrd="0" presId="urn:microsoft.com/office/officeart/2005/8/layout/radial4"/>
    <dgm:cxn modelId="{15A6AC92-8069-418E-8437-66B68C3BF95A}" type="presOf" srcId="{13D72CAE-C1A7-49BC-9BAE-84473B1D5FDF}" destId="{339397F9-8D28-4B05-892D-9B5252BE5157}" srcOrd="0" destOrd="0" presId="urn:microsoft.com/office/officeart/2005/8/layout/radial4"/>
    <dgm:cxn modelId="{62BBFDA0-8F4E-466C-9C23-A23B0F0E123A}" type="presParOf" srcId="{F9791902-300F-48FA-91C5-1A46C1FDBEFB}" destId="{339397F9-8D28-4B05-892D-9B5252BE5157}" srcOrd="0" destOrd="0" presId="urn:microsoft.com/office/officeart/2005/8/layout/radial4"/>
    <dgm:cxn modelId="{B7228A83-60AD-4C92-8EFD-A1CF11741DEB}" type="presParOf" srcId="{F9791902-300F-48FA-91C5-1A46C1FDBEFB}" destId="{9E9015EF-1B8F-46C9-8C0D-356A953EE65F}" srcOrd="1" destOrd="0" presId="urn:microsoft.com/office/officeart/2005/8/layout/radial4"/>
    <dgm:cxn modelId="{E4B2C339-F766-446C-9F01-BE09A70CBA29}" type="presParOf" srcId="{F9791902-300F-48FA-91C5-1A46C1FDBEFB}" destId="{F158BC77-E8C6-4938-8616-6F1ADE04720E}" srcOrd="2" destOrd="0" presId="urn:microsoft.com/office/officeart/2005/8/layout/radial4"/>
    <dgm:cxn modelId="{CD7A9B4E-9460-43B8-93D2-CBF8CBD65F74}" type="presParOf" srcId="{F9791902-300F-48FA-91C5-1A46C1FDBEFB}" destId="{150D7BF4-9B74-4179-8DBF-8108EDC9CADD}" srcOrd="3" destOrd="0" presId="urn:microsoft.com/office/officeart/2005/8/layout/radial4"/>
    <dgm:cxn modelId="{6C6DAE7D-84E8-41B7-871A-B79DC24374D8}" type="presParOf" srcId="{F9791902-300F-48FA-91C5-1A46C1FDBEFB}" destId="{50B6D8E1-21F8-4177-8F7B-C14EABC6E2AF}" srcOrd="4" destOrd="0" presId="urn:microsoft.com/office/officeart/2005/8/layout/radial4"/>
    <dgm:cxn modelId="{D703BF2D-CE38-4CCF-A494-608172EDDAA8}" type="presParOf" srcId="{F9791902-300F-48FA-91C5-1A46C1FDBEFB}" destId="{37C3810A-D1C5-4160-8A31-B360E4DA621C}" srcOrd="5" destOrd="0" presId="urn:microsoft.com/office/officeart/2005/8/layout/radial4"/>
    <dgm:cxn modelId="{9BBB4FFF-D968-422B-B087-26821BB57036}" type="presParOf" srcId="{F9791902-300F-48FA-91C5-1A46C1FDBEFB}" destId="{225E9424-29D5-45A7-8499-16768DCBE9F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397F9-8D28-4B05-892D-9B5252BE5157}">
      <dsp:nvSpPr>
        <dsp:cNvPr id="0" name=""/>
        <dsp:cNvSpPr/>
      </dsp:nvSpPr>
      <dsp:spPr>
        <a:xfrm>
          <a:off x="2674642" y="2461550"/>
          <a:ext cx="2880315" cy="20635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96454" y="2763755"/>
        <a:ext cx="2036691" cy="1459178"/>
      </dsp:txXfrm>
    </dsp:sp>
    <dsp:sp modelId="{9E9015EF-1B8F-46C9-8C0D-356A953EE65F}">
      <dsp:nvSpPr>
        <dsp:cNvPr id="0" name=""/>
        <dsp:cNvSpPr/>
      </dsp:nvSpPr>
      <dsp:spPr>
        <a:xfrm rot="12900000">
          <a:off x="1772252" y="2039081"/>
          <a:ext cx="1371214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8BC77-E8C6-4938-8616-6F1ADE04720E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961974" y="1201666"/>
        <a:ext cx="1868538" cy="1476457"/>
      </dsp:txXfrm>
    </dsp:sp>
    <dsp:sp modelId="{150D7BF4-9B74-4179-8DBF-8108EDC9CADD}">
      <dsp:nvSpPr>
        <dsp:cNvPr id="0" name=""/>
        <dsp:cNvSpPr/>
      </dsp:nvSpPr>
      <dsp:spPr>
        <a:xfrm rot="16200000">
          <a:off x="3322623" y="1283102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6D8E1-21F8-4177-8F7B-C14EABC6E2AF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80530" y="46759"/>
        <a:ext cx="1868538" cy="1476457"/>
      </dsp:txXfrm>
    </dsp:sp>
    <dsp:sp modelId="{37C3810A-D1C5-4160-8A31-B360E4DA621C}">
      <dsp:nvSpPr>
        <dsp:cNvPr id="0" name=""/>
        <dsp:cNvSpPr/>
      </dsp:nvSpPr>
      <dsp:spPr>
        <a:xfrm rot="21569640">
          <a:off x="5577074" y="3184682"/>
          <a:ext cx="382025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E9424-29D5-45A7-8499-16768DCBE9F8}">
      <dsp:nvSpPr>
        <dsp:cNvPr id="0" name=""/>
        <dsp:cNvSpPr/>
      </dsp:nvSpPr>
      <dsp:spPr>
        <a:xfrm>
          <a:off x="4978887" y="2692893"/>
          <a:ext cx="1960408" cy="15683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</a:t>
          </a: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024822" y="2738828"/>
        <a:ext cx="1868538" cy="1476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3C47D7-2859-42A3-8471-08D7F041AD62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653D96-6AED-45EC-9258-2FF00341E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28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itchFamily="34" charset="0"/>
                <a:ea typeface="HGｺﾞｼｯｸE"/>
                <a:cs typeface="HGｺﾞｼｯｸE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4E0C90-0BE9-4D7A-8EAF-7C1FB66A8C3C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8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55E39"/>
                </a:solidFill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CC764B37-217F-4C3E-967A-63090152F793}" type="datetimeFigureOut">
              <a:rPr lang="ja-JP" altLang="en-US"/>
              <a:pPr>
                <a:defRPr/>
              </a:pPr>
              <a:t>2019/4/2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1825BEAF-00A1-448D-97EA-547EB7D589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79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614AA-5378-4180-A6FE-1276A81E3FA3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EE4CA-3B9A-4FCA-AC35-A24623C4F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8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5E8D-0EFB-4816-8F04-A5930B7E2A35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9D0D4-774B-4AD5-9A90-490707B00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0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CB2AA-31CF-410D-A518-67B06F626651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D80F-44F3-45AA-8FED-BF3DFDE83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2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48A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BC30A-51E2-4939-AD39-0FB7F5D35F13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DFC7-0C7A-4A53-A208-66344E675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5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D69473"/>
                </a:solidFill>
              </a:defRPr>
            </a:lvl1pPr>
            <a:lvl2pPr>
              <a:defRPr sz="2400">
                <a:solidFill>
                  <a:srgbClr val="D69473"/>
                </a:solidFill>
              </a:defRPr>
            </a:lvl2pPr>
            <a:lvl3pPr>
              <a:defRPr sz="2000">
                <a:solidFill>
                  <a:srgbClr val="D69473"/>
                </a:solidFill>
              </a:defRPr>
            </a:lvl3pPr>
            <a:lvl4pPr>
              <a:defRPr sz="1800">
                <a:solidFill>
                  <a:srgbClr val="D69473"/>
                </a:solidFill>
              </a:defRPr>
            </a:lvl4pPr>
            <a:lvl5pPr>
              <a:defRPr sz="1800">
                <a:solidFill>
                  <a:srgbClr val="D6947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DE1C-93D7-48CB-91AB-45D48AF52351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17DD-7658-41D0-A68B-D7EB7CE95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5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D69473"/>
                </a:solidFill>
              </a:defRPr>
            </a:lvl1pPr>
            <a:lvl2pPr>
              <a:defRPr sz="2000">
                <a:solidFill>
                  <a:srgbClr val="D69473"/>
                </a:solidFill>
              </a:defRPr>
            </a:lvl2pPr>
            <a:lvl3pPr>
              <a:defRPr sz="1800">
                <a:solidFill>
                  <a:srgbClr val="D69473"/>
                </a:solidFill>
              </a:defRPr>
            </a:lvl3pPr>
            <a:lvl4pPr>
              <a:defRPr sz="1600">
                <a:solidFill>
                  <a:srgbClr val="D69473"/>
                </a:solidFill>
              </a:defRPr>
            </a:lvl4pPr>
            <a:lvl5pPr>
              <a:defRPr sz="1600">
                <a:solidFill>
                  <a:srgbClr val="D6947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9721-4ED2-426D-9ED0-1F752C91D0D6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1812-2DE1-4279-887D-0BD649C00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4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6AE96-AA3A-4995-937C-B9B7C4AA6C6C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6443C-F0DB-406E-B2E1-86C691088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7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C12E2-8778-4BA8-A39C-9B7362BE4F73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4D7F-0851-4B07-B607-A883E6991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4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31521-9439-4F15-8531-D072D2AC7C22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F7B83-A78E-4F38-9ADA-5F63EF8CC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0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956B-0729-42F6-8425-25A226D5CC73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EE51D-6D0F-45FA-B2FA-E8A0465D1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6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A3B78EF-4F54-4A3A-89A2-C655D7729780}" type="datetimeFigureOut">
              <a:rPr lang="ja-JP" altLang="en-US"/>
              <a:pPr>
                <a:defRPr/>
              </a:pPr>
              <a:t>2019/4/2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9C221E3-2D25-4159-88F0-01793E87D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b="1" kern="1200" spc="50">
          <a:ln w="13500">
            <a:noFill/>
            <a:prstDash val="solid"/>
          </a:ln>
          <a:solidFill>
            <a:srgbClr val="E30746"/>
          </a:solidFill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HGｺﾞｼｯｸE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3200" b="1" kern="1200">
          <a:solidFill>
            <a:srgbClr val="4A452A"/>
          </a:solidFill>
          <a:latin typeface="+mn-lt"/>
          <a:ea typeface="+mn-ea"/>
          <a:cs typeface="HGｺﾞｼｯｸE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sz="2800" kern="1200">
          <a:solidFill>
            <a:srgbClr val="4A452A"/>
          </a:solidFill>
          <a:latin typeface="+mn-lt"/>
          <a:ea typeface="+mn-ea"/>
          <a:cs typeface="HGｺﾞｼｯｸE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sz="2400" kern="1200">
          <a:solidFill>
            <a:srgbClr val="4A452A"/>
          </a:solidFill>
          <a:latin typeface="+mn-lt"/>
          <a:ea typeface="+mn-ea"/>
          <a:cs typeface="HGｺﾞｼｯｸE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kumimoji="1" sz="2000" kern="1200">
          <a:solidFill>
            <a:srgbClr val="4A452A"/>
          </a:solidFill>
          <a:latin typeface="+mn-lt"/>
          <a:ea typeface="+mn-ea"/>
          <a:cs typeface="HGｺﾞｼｯｸE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kumimoji="1" sz="2000" kern="1200">
          <a:solidFill>
            <a:srgbClr val="4A452A"/>
          </a:solidFill>
          <a:latin typeface="+mn-lt"/>
          <a:ea typeface="+mn-ea"/>
          <a:cs typeface="HGｺﾞｼｯｸE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Word_Document4.docx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302433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smtClean="0">
                <a:cs typeface="+mj-cs"/>
              </a:rPr>
              <a:t>Программа </a:t>
            </a:r>
            <a:r>
              <a:rPr lang="ru-RU" sz="5400" dirty="0" smtClean="0">
                <a:cs typeface="+mj-cs"/>
              </a:rPr>
              <a:t> </a:t>
            </a:r>
            <a:r>
              <a:rPr lang="ru-RU" sz="5400" dirty="0" smtClean="0">
                <a:cs typeface="+mj-cs"/>
              </a:rPr>
              <a:t>преемственности детского сада и школы</a:t>
            </a:r>
            <a:endParaRPr lang="ru-RU" sz="5400" dirty="0">
              <a:cs typeface="+mj-cs"/>
            </a:endParaRPr>
          </a:p>
        </p:txBody>
      </p:sp>
      <p:pic>
        <p:nvPicPr>
          <p:cNvPr id="9220" name="Picture 4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8592888" cy="24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Психологическая готовность включает в себя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Личностно-социальную готовность</a:t>
            </a:r>
            <a:endParaRPr lang="ru-RU" dirty="0" smtClean="0"/>
          </a:p>
          <a:p>
            <a:r>
              <a:rPr lang="ru-RU" dirty="0" smtClean="0"/>
              <a:t>Интеллектуальную </a:t>
            </a:r>
            <a:r>
              <a:rPr lang="ru-RU" dirty="0"/>
              <a:t>готовность</a:t>
            </a:r>
            <a:endParaRPr lang="ru-RU" dirty="0" smtClean="0"/>
          </a:p>
          <a:p>
            <a:r>
              <a:rPr lang="ru-RU" dirty="0" smtClean="0"/>
              <a:t>Мотивационную </a:t>
            </a:r>
            <a:r>
              <a:rPr lang="ru-RU" dirty="0"/>
              <a:t>готовность</a:t>
            </a:r>
            <a:endParaRPr lang="ru-RU" dirty="0" smtClean="0"/>
          </a:p>
          <a:p>
            <a:r>
              <a:rPr lang="ru-RU" dirty="0" smtClean="0"/>
              <a:t>Эмоционально </a:t>
            </a:r>
            <a:r>
              <a:rPr lang="ru-RU" dirty="0"/>
              <a:t>- волевую готовность.</a:t>
            </a:r>
          </a:p>
        </p:txBody>
      </p:sp>
      <p:pic>
        <p:nvPicPr>
          <p:cNvPr id="13314" name="Picture 2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8016825" cy="22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Недостаточная психологическая готовность чаще всего возникает по следующим причинам: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· В дошкольном детстве ребенок мало играл и общался со сверстниками; </a:t>
            </a:r>
          </a:p>
          <a:p>
            <a:r>
              <a:rPr lang="ru-RU" sz="2400" dirty="0" smtClean="0"/>
              <a:t>· Имел маленький запас знаний об окружающем мире, не был заинтересованными и любопытными; </a:t>
            </a:r>
          </a:p>
          <a:p>
            <a:r>
              <a:rPr lang="ru-RU" sz="2400" dirty="0" smtClean="0"/>
              <a:t>· Был тревожным и имел низкую самооценку;</a:t>
            </a:r>
          </a:p>
          <a:p>
            <a:r>
              <a:rPr lang="ru-RU" sz="2400" dirty="0" smtClean="0"/>
              <a:t>· Присутствовали логопедические проблемы, которые не удалось решить к началу школьного обучения;</a:t>
            </a:r>
          </a:p>
          <a:p>
            <a:r>
              <a:rPr lang="ru-RU" sz="2400" dirty="0" smtClean="0"/>
              <a:t>· Не любил игры и занятия, требующие сосредоточения и умения доводить дело до конца.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76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ДОУ и школы.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5017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69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672408"/>
          </a:xfrm>
        </p:spPr>
        <p:txBody>
          <a:bodyPr>
            <a:normAutofit/>
          </a:bodyPr>
          <a:lstStyle/>
          <a:p>
            <a:r>
              <a:rPr lang="ru-RU" u="sng" dirty="0" smtClean="0"/>
              <a:t>Формы осуществления преемственности:</a:t>
            </a:r>
            <a:br>
              <a:rPr lang="ru-RU" u="sng" dirty="0" smtClean="0"/>
            </a:br>
            <a:endParaRPr lang="ru-RU" dirty="0"/>
          </a:p>
        </p:txBody>
      </p:sp>
      <p:pic>
        <p:nvPicPr>
          <p:cNvPr id="14338" name="Picture 2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088833" cy="228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97364"/>
            <a:ext cx="8229600" cy="4628799"/>
          </a:xfrm>
        </p:spPr>
        <p:txBody>
          <a:bodyPr/>
          <a:lstStyle/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экскурсии в школу;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посещение школьного музея;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знакомство и взаимодействие дошкольников с учителями и учениками начальной школы;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участие в  совместной образовательной деятельности, игровых программах;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выставки рисунков и поделок;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встречи и беседы с бывшими воспитанниками детского сада;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совместные праздники и спортивные соревнования дошкольников и первоклассников;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участие в театрализованной деятельности;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посещение дошкольниками адаптационного курса занятий, организованных при школе.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979712" y="464092"/>
            <a:ext cx="5256584" cy="1033272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 с детьми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РХИВ\Реализация годового плана13-14\ФОТО\школа\Изображение 158.jpg"/>
          <p:cNvPicPr>
            <a:picLocks noChangeAspect="1" noChangeArrowheads="1"/>
          </p:cNvPicPr>
          <p:nvPr/>
        </p:nvPicPr>
        <p:blipFill>
          <a:blip r:embed="rId2"/>
          <a:srcRect l="19403"/>
          <a:stretch>
            <a:fillRect/>
          </a:stretch>
        </p:blipFill>
        <p:spPr bwMode="auto">
          <a:xfrm>
            <a:off x="5000628" y="357166"/>
            <a:ext cx="3857652" cy="5857916"/>
          </a:xfrm>
          <a:prstGeom prst="rect">
            <a:avLst/>
          </a:prstGeom>
          <a:noFill/>
        </p:spPr>
      </p:pic>
      <p:pic>
        <p:nvPicPr>
          <p:cNvPr id="10243" name="Picture 3" descr="D:\АРХИВ\Реализация годового плана13-14\ФОТО\школа\Изображение 1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66"/>
            <a:ext cx="3946968" cy="5929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РХИВ\Реализация годового плана13-14\ФОТО\школа\Изображение 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714380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РХИВ\Реализация годового плана13-14\ФОТО\школа\Изображение 1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675" y="485756"/>
            <a:ext cx="8067729" cy="6050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РХИВ\Реализация годового плана13-14\ФОТО\школа\Изображение 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42891"/>
            <a:ext cx="8277560" cy="6057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РХИВ\Реализация годового плана13-14\ФОТО\школа\Изображение 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1447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1125538"/>
            <a:ext cx="7772400" cy="2447925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2400" i="1" dirty="0" smtClean="0">
                <a:latin typeface="Arial Black" panose="020B0A04020102020204" pitchFamily="34" charset="0"/>
                <a:cs typeface="+mj-cs"/>
              </a:rPr>
              <a:t>«Быть готовым к школе – не значит уметь читать, писать и считать. Быть готовым к школе – значит быть готовым всему этому научиться».</a:t>
            </a:r>
            <a:br>
              <a:rPr lang="ru-RU" sz="2400" i="1" dirty="0" smtClean="0">
                <a:latin typeface="Arial Black" panose="020B0A04020102020204" pitchFamily="34" charset="0"/>
                <a:cs typeface="+mj-cs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психологических наук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Абрамович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8736905" cy="24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РХИВ\Реализация годового плана13-14\ФОТО\школа\Изображение 206.jpg"/>
          <p:cNvPicPr>
            <a:picLocks noChangeAspect="1" noChangeArrowheads="1"/>
          </p:cNvPicPr>
          <p:nvPr/>
        </p:nvPicPr>
        <p:blipFill>
          <a:blip r:embed="rId2"/>
          <a:srcRect l="22727" t="24440"/>
          <a:stretch>
            <a:fillRect/>
          </a:stretch>
        </p:blipFill>
        <p:spPr bwMode="auto">
          <a:xfrm>
            <a:off x="642910" y="642918"/>
            <a:ext cx="3857652" cy="4929222"/>
          </a:xfrm>
          <a:prstGeom prst="rect">
            <a:avLst/>
          </a:prstGeom>
          <a:noFill/>
        </p:spPr>
      </p:pic>
      <p:pic>
        <p:nvPicPr>
          <p:cNvPr id="15363" name="Picture 3" descr="D:\АРХИВ\Реализация годового плана13-14\ФОТО\школа\Изображение 207.jpg"/>
          <p:cNvPicPr>
            <a:picLocks noChangeAspect="1" noChangeArrowheads="1"/>
          </p:cNvPicPr>
          <p:nvPr/>
        </p:nvPicPr>
        <p:blipFill>
          <a:blip r:embed="rId3"/>
          <a:srcRect t="9896" r="29183"/>
          <a:stretch>
            <a:fillRect/>
          </a:stretch>
        </p:blipFill>
        <p:spPr bwMode="auto">
          <a:xfrm>
            <a:off x="4857752" y="642918"/>
            <a:ext cx="3714776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РХИВ\Реализация годового плана13-14\ФОТО\школа\Изображение 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75026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педагогические советы (ДОУ и школа);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семинары, мастер- классы;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 педагогов ДОУ и  учителей школы;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диагностики по определению готовности детей к школе;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медицинских работников, психологов ДОУ и школы;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открытые показы образовательной деятельности в ДОУ и открытых уроков в школе;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педагогические и психологические наблюдения.</a:t>
            </a:r>
          </a:p>
          <a:p>
            <a:pPr algn="ctr"/>
            <a:endParaRPr lang="ru-RU" dirty="0" smtClean="0"/>
          </a:p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907704" y="305486"/>
            <a:ext cx="5688632" cy="108012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 с педагогами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игорь\Рабочий стол\четверг\190___11\IMG_5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7778775" cy="5834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игорь\Рабочий стол\четверг\190___11\IMG_5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РХИВ\Реализация годового плана13-14\ФОТО\ФОТО\Фото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621138" cy="5357850"/>
          </a:xfrm>
          <a:prstGeom prst="rect">
            <a:avLst/>
          </a:prstGeom>
          <a:noFill/>
        </p:spPr>
      </p:pic>
      <p:pic>
        <p:nvPicPr>
          <p:cNvPr id="4099" name="Picture 3" descr="D:\АРХИВ\Реализация годового плана13-14\ФОТО\ФОТО\Фото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000528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АРХИВ\Реализация годового плана13-14\ФОТО\ФОТО\Фото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504" y="642918"/>
            <a:ext cx="3819900" cy="5286412"/>
          </a:xfrm>
          <a:prstGeom prst="rect">
            <a:avLst/>
          </a:prstGeom>
          <a:noFill/>
        </p:spPr>
      </p:pic>
      <p:pic>
        <p:nvPicPr>
          <p:cNvPr id="6149" name="Picture 5" descr="D:\АРХИВ\Реализация годового плана13-14\ФОТО\ФОТО\Фото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9"/>
            <a:ext cx="4033845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РХИВ\Реализация годового плана13-14\ФОТО\школа\Изображение 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05824" cy="5872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РХИВ\Реализация годового плана13-14\ФОТО\ФОТО\Фото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3482843" cy="5214974"/>
          </a:xfrm>
          <a:prstGeom prst="rect">
            <a:avLst/>
          </a:prstGeom>
          <a:noFill/>
        </p:spPr>
      </p:pic>
      <p:pic>
        <p:nvPicPr>
          <p:cNvPr id="3" name="Picture 2" descr="D:\АРХИВ\Реализация годового плана13-14\ФОТО\ФОТО\Фото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1"/>
            <a:ext cx="4087413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родительские собрания с педагогами ДОУ и учителями школы;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круглые столы, дискуссионные встречи, педагогические «гостиные»;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консультации с педагогами ДОУ и школы; встречи родителей с будущими учителями;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дни открытых дверей;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анкетирование, тестирование родителей;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 - игровые тренинги и практикумы для родителей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визуальные средства общения;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родительских клубов</a:t>
            </a:r>
          </a:p>
          <a:p>
            <a:endParaRPr lang="ru-RU" sz="2000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907704" y="305486"/>
            <a:ext cx="5688632" cy="108012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 с родителями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385"/>
            <a:ext cx="8229600" cy="27351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effectLst/>
              </a:rPr>
              <a:t>Внедрение ФГОС ДО к </a:t>
            </a:r>
            <a:r>
              <a:rPr lang="ru-RU" sz="2400" dirty="0">
                <a:effectLst/>
              </a:rPr>
              <a:t>структуре дошкольной программы и принятие новых Федеральных Государственных Образовательных Стандартов (ФГОС) начального школьного образования – важный этап преемственности детского сада и школы.</a:t>
            </a:r>
            <a:endParaRPr lang="ru-RU" sz="2400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15616" y="2348880"/>
            <a:ext cx="6984776" cy="2257408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ФГОС – учить детей самостоятельно учиться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35090"/>
            <a:ext cx="7527213" cy="21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00034" y="357166"/>
          <a:ext cx="3979152" cy="5929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Документ" r:id="rId3" imgW="7564610" imgH="11269613" progId="Word.Document.12">
                  <p:embed/>
                </p:oleObj>
              </mc:Choice>
              <mc:Fallback>
                <p:oleObj name="Документ" r:id="rId3" imgW="7564610" imgH="1126961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357166"/>
                        <a:ext cx="3979152" cy="5929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714876" y="428604"/>
          <a:ext cx="4121602" cy="5929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Документ" r:id="rId5" imgW="7755094" imgH="10699292" progId="Word.Document.12">
                  <p:embed/>
                </p:oleObj>
              </mc:Choice>
              <mc:Fallback>
                <p:oleObj name="Документ" r:id="rId5" imgW="7755094" imgH="10699292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28604"/>
                        <a:ext cx="4121602" cy="5929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28596" y="428604"/>
          <a:ext cx="3857651" cy="592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Документ" r:id="rId3" imgW="7355042" imgH="10314037" progId="Word.Document.12">
                  <p:embed/>
                </p:oleObj>
              </mc:Choice>
              <mc:Fallback>
                <p:oleObj name="Документ" r:id="rId3" imgW="7355042" imgH="1031403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428604"/>
                        <a:ext cx="3857651" cy="5920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572000" y="428604"/>
          <a:ext cx="4071966" cy="585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Документ" r:id="rId5" imgW="7059775" imgH="10355082" progId="Word.Document.12">
                  <p:embed/>
                </p:oleObj>
              </mc:Choice>
              <mc:Fallback>
                <p:oleObj name="Документ" r:id="rId5" imgW="7059775" imgH="10355082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8604"/>
                        <a:ext cx="4071966" cy="5857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 txBox="1"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дошкольного образования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6"/>
          <p:cNvSpPr txBox="1">
            <a:spLocks/>
          </p:cNvSpPr>
          <p:nvPr/>
        </p:nvSpPr>
        <p:spPr>
          <a:xfrm>
            <a:off x="467544" y="1628800"/>
            <a:ext cx="2478293" cy="936105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Инициативность и самостоятельность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>
          <a:xfrm>
            <a:off x="3419872" y="1628801"/>
            <a:ext cx="2478293" cy="936104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чувством собственного достоинства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6300192" y="1628800"/>
            <a:ext cx="2478293" cy="936104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отношение к себе и другим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1979712" y="2780928"/>
            <a:ext cx="2342006" cy="1188132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Развитость воображения, фантазии, творчества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4860032" y="2780928"/>
            <a:ext cx="2478293" cy="1188132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подчиняться социальным нормам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467544" y="4015128"/>
            <a:ext cx="2691721" cy="1201683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Развитость крупной и мелкой моторики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6"/>
          <p:cNvSpPr txBox="1">
            <a:spLocks/>
          </p:cNvSpPr>
          <p:nvPr/>
        </p:nvSpPr>
        <p:spPr>
          <a:xfrm>
            <a:off x="3671993" y="4019862"/>
            <a:ext cx="1974049" cy="1137329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любознатель-ности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6193477" y="4027831"/>
            <a:ext cx="2691721" cy="1176276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волевым усилиям в разных видах деятельности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6"/>
          <p:cNvSpPr txBox="1">
            <a:spLocks/>
          </p:cNvSpPr>
          <p:nvPr/>
        </p:nvSpPr>
        <p:spPr>
          <a:xfrm>
            <a:off x="1656973" y="5367187"/>
            <a:ext cx="5681352" cy="720080"/>
          </a:xfrm>
          <a:prstGeom prst="roundRect">
            <a:avLst/>
          </a:prstGeom>
          <a:solidFill>
            <a:srgbClr val="FB81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принятию собственных решений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Целевые ориентиры программы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выступают основаниями преемственности дошкольного и начального общего образования. 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учебной деятельности на этапе завершения ими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8118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395536" y="260648"/>
            <a:ext cx="8136904" cy="1033272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Ожидаемые результаты: </a:t>
            </a:r>
          </a:p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портрет выпускника детского сада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Любящий свою Родину</a:t>
            </a:r>
          </a:p>
          <a:p>
            <a:r>
              <a:rPr lang="ru-RU" sz="2800" dirty="0" smtClean="0"/>
              <a:t>Осознающий себя личностью</a:t>
            </a:r>
          </a:p>
          <a:p>
            <a:r>
              <a:rPr lang="ru-RU" sz="2800" dirty="0" smtClean="0"/>
              <a:t>Любящий свою семью, принимающий её ценности и традиции</a:t>
            </a:r>
          </a:p>
          <a:p>
            <a:r>
              <a:rPr lang="ru-RU" sz="2800" dirty="0" smtClean="0"/>
              <a:t>Способный к самостоятельному поиску решений</a:t>
            </a:r>
          </a:p>
          <a:p>
            <a:r>
              <a:rPr lang="ru-RU" sz="2800" dirty="0" smtClean="0"/>
              <a:t>Мотивированный к познанию</a:t>
            </a:r>
          </a:p>
          <a:p>
            <a:r>
              <a:rPr lang="ru-RU" sz="2800" dirty="0" smtClean="0"/>
              <a:t>Осознающий и принимающий элементы гендерной идентичности и общественных норм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7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ru-RU" dirty="0">
              <a:solidFill>
                <a:srgbClr val="1F27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взгляды на воспитание, обучение и развитие детей требует нового подхода к осуществлению преемственности детского сада и школы, построении новой модели выпускника, что позволит обеспечить непрерывность образовательного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4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преемственности может быть успешно решена при тесном взаимодействии детского сада и школы. Выиграют от этого все, особенно дети. Ради детей можно найти время, силы и средства для решения задач преемственности.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литература: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рождения до школы. Основная общеобразовательная программа дошкольного образования / Под ред. Н.Е.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Комаровой, М.А. Васильевой. – М.: Мозаика-Синтез, 2010. – 304 с. 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и обучения в детском саду / Под ред. М.А. Васильевой, В.В. Гербовой, Т.С. Комаровой. – 4-е изд.,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– М.: Мозаика-Синтез, 2010.– 232с.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 ли ваш ребёнок к школе / А.А.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А.Л.Венгер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–М: Знание, 1994 г. – 192 с.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 //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/>
              <a:t>Преемственность в работе ДОУ и школы в рамках введения ФГОС НОО в начальной школе.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/>
              <a:t>Л.Н. Кравцова "Преемственность между детским садом и школой в связи с переходом на ФГОС второго поколения".</a:t>
            </a:r>
            <a:r>
              <a:rPr lang="en-US" sz="1600" dirty="0" smtClean="0"/>
              <a:t> http://kravtsoval.ucoz.ru/publ/2-1-0-17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27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26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331236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 детский сад – два смежных звена в системе образования. Успехи в школьном обучении во многом зависят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познавательных интересов и познавательной активности ребенка,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сформированных в дошкольном детстве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2290" name="Picture 2" descr="http://dou105.sochi-schools.ru/wp-content/uploads/2017/07/cropp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868085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1050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Преемственность между дошкольной и школьной ступенями образования не должна пониматься только как подготовка детей к обучению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259632" y="2968666"/>
            <a:ext cx="2016224" cy="1684469"/>
          </a:xfrm>
          <a:prstGeom prst="righ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/>
              <a:t>Учителя должны</a:t>
            </a:r>
            <a:endParaRPr lang="ru-RU" sz="2000" b="1" i="1" dirty="0"/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3419872" y="2708919"/>
            <a:ext cx="5040560" cy="2304257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9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Внимательно познакомиться с формами и методами работы в ДОУ,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помочь первоклассникам быстрее адаптироваться к новым условиям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Задачи преемственности детского сада и школы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Развитие любознательности</a:t>
            </a:r>
          </a:p>
          <a:p>
            <a:r>
              <a:rPr lang="ru-RU" sz="2800" dirty="0" smtClean="0"/>
              <a:t>Развитие способности самостоятельно решать творческие задачи</a:t>
            </a:r>
          </a:p>
          <a:p>
            <a:r>
              <a:rPr lang="ru-RU" sz="2800" dirty="0" smtClean="0"/>
              <a:t>Формирование творческого воображения, направленное на интеллектуальное и личностное развитие ребенка</a:t>
            </a:r>
          </a:p>
          <a:p>
            <a:r>
              <a:rPr lang="ru-RU" sz="2800" dirty="0" smtClean="0"/>
              <a:t>Развитие коммуникативности (умение общаться со взрослыми и сверстниками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797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Цель программы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преемственности и успешной адаптации при переходе из детского сада в школу.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системы непрерывного образования с учетом возрастных особенностей дошкольников и первоклассников.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благоприятных условий в детскому саду и школе для развития познавательной активности, самостоятельности, творчества каждого ребенка.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678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Задачи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сохранение здоровья дошкольников, готовящихся к обучению в школе.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всестороннее развитие детей, позволяющее им в дальнейшем успешно овладеть школьной программой.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благоприятных условий для психического и личностного развития ребенка.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2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971600" y="620688"/>
            <a:ext cx="7272808" cy="2329416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ребенок идет в первый класс с надеждой на позитив. Все зависит от того, насколько ребенок был психологически подготовлен к школе. 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87624" y="2950104"/>
            <a:ext cx="7056784" cy="3071184"/>
          </a:xfrm>
          <a:prstGeom prst="ellipse">
            <a:avLst/>
          </a:prstGeom>
          <a:solidFill>
            <a:srgbClr val="F945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Психологическая готовность - это такое состояние ребенка, которое позволяет ему овладевать новыми знаниями, принимать новые требования и чувствовать себя успешным в общении с учителями и одноклассниками. 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62657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nting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5506D75-8B5A-4F6B-8116-D8C9F8D076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TS010362657</Template>
  <TotalTime>235</TotalTime>
  <Words>995</Words>
  <Application>Microsoft Office PowerPoint</Application>
  <PresentationFormat>Экран (4:3)</PresentationFormat>
  <Paragraphs>100</Paragraphs>
  <Slides>38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2" baseType="lpstr">
      <vt:lpstr>Arial Unicode MS</vt:lpstr>
      <vt:lpstr>ＭＳ Ｐゴシック</vt:lpstr>
      <vt:lpstr>ＭＳ Ｐゴシック</vt:lpstr>
      <vt:lpstr>Arial</vt:lpstr>
      <vt:lpstr>Arial Black</vt:lpstr>
      <vt:lpstr>Calibri</vt:lpstr>
      <vt:lpstr>Centaur</vt:lpstr>
      <vt:lpstr>Corbel</vt:lpstr>
      <vt:lpstr>Gill Sans MT</vt:lpstr>
      <vt:lpstr>HGｺﾞｼｯｸE</vt:lpstr>
      <vt:lpstr>Times New Roman</vt:lpstr>
      <vt:lpstr>Wingdings 2</vt:lpstr>
      <vt:lpstr>TS010362657</vt:lpstr>
      <vt:lpstr>Документ</vt:lpstr>
      <vt:lpstr>Программа  преемственности детского сада и школы</vt:lpstr>
      <vt:lpstr>«Быть готовым к школе – не значит уметь читать, писать и считать. Быть готовым к школе – значит быть готовым всему этому научиться». Доктор психологических наук Леонид Абрамович Венгер</vt:lpstr>
      <vt:lpstr>Внедрение ФГОС ДО к структуре дошкольной программы и принятие новых Федеральных Государственных Образовательных Стандартов (ФГОС) начального школьного образования – важный этап преемственности детского сада и школы.</vt:lpstr>
      <vt:lpstr>Школа и детский сад – два смежных звена в системе образования. Успехи в школьном обучении во многом зависят от уровня развития познавательных интересов и познавательной активности ребенка, сформированных в дошкольном детстве </vt:lpstr>
      <vt:lpstr>Преемственность между дошкольной и школьной ступенями образования не должна пониматься только как подготовка детей к обучению </vt:lpstr>
      <vt:lpstr>Задачи преемственности детского сада и школы</vt:lpstr>
      <vt:lpstr>Цель программы</vt:lpstr>
      <vt:lpstr>Задачи </vt:lpstr>
      <vt:lpstr>Презентация PowerPoint</vt:lpstr>
      <vt:lpstr>Психологическая готовность включает в себя</vt:lpstr>
      <vt:lpstr>Недостаточная психологическая готовность чаще всего возникает по следующим причинам: </vt:lpstr>
      <vt:lpstr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ДОУ и школы.  </vt:lpstr>
      <vt:lpstr>Формы осуществления преемственности: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Целевые ориентиры дошкольного образования</vt:lpstr>
      <vt:lpstr>Целевые ориентиры программы</vt:lpstr>
      <vt:lpstr>Презентация PowerPoint</vt:lpstr>
      <vt:lpstr>Вывод: 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«Быть готовым к школе – не значит уметь читать, писать и считать. Быть готовым к школе – значит быть готовым всему этому научиться». Доктор психологических наук Леонид Абрамович Венгер</dc:title>
  <dc:creator>HP</dc:creator>
  <cp:lastModifiedBy>1</cp:lastModifiedBy>
  <cp:revision>20</cp:revision>
  <dcterms:created xsi:type="dcterms:W3CDTF">2014-02-23T07:45:13Z</dcterms:created>
  <dcterms:modified xsi:type="dcterms:W3CDTF">2019-04-02T15:42:46Z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TC103626579990</vt:lpwstr>
  </property>
</Properties>
</file>