
<file path=[Content_Types].xml><?xml version="1.0" encoding="utf-8"?>
<Types xmlns="http://schemas.openxmlformats.org/package/2006/content-types">
  <Default Extension="jpeg" ContentType="image/jpeg"/>
  <Default Extension="wdp" ContentType="image/vnd.ms-photo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6" r:id="rId3"/>
    <p:sldId id="287" r:id="rId4"/>
    <p:sldId id="262" r:id="rId5"/>
    <p:sldId id="275" r:id="rId6"/>
    <p:sldId id="267" r:id="rId7"/>
    <p:sldId id="264" r:id="rId8"/>
    <p:sldId id="265" r:id="rId9"/>
    <p:sldId id="263" r:id="rId10"/>
    <p:sldId id="268" r:id="rId11"/>
    <p:sldId id="269" r:id="rId12"/>
    <p:sldId id="270" r:id="rId13"/>
    <p:sldId id="271" r:id="rId14"/>
    <p:sldId id="272" r:id="rId15"/>
    <p:sldId id="27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590" autoAdjust="0"/>
  </p:normalViewPr>
  <p:slideViewPr>
    <p:cSldViewPr>
      <p:cViewPr varScale="1">
        <p:scale>
          <a:sx n="70" d="100"/>
          <a:sy n="70" d="100"/>
        </p:scale>
        <p:origin x="-1374" y="-90"/>
      </p:cViewPr>
      <p:guideLst>
        <p:guide orient="horz" pos="2150"/>
        <p:guide pos="289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342000" y="369000"/>
            <a:ext cx="8460000" cy="612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026" name="Picture 2" descr="http://images.clipartbro.com/230/large-lake-clipart-230721.png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4000" y="3133575"/>
            <a:ext cx="8496000" cy="3350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342000" y="369000"/>
            <a:ext cx="8460000" cy="612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0" name="Picture 4" descr="http://cdn.xl.thumbs.canstockphoto.com/canstock8696699.jpg"/>
          <p:cNvPicPr>
            <a:picLocks noChangeAspect="1" noChangeArrowheads="1"/>
          </p:cNvPicPr>
          <p:nvPr userDrawn="1"/>
        </p:nvPicPr>
        <p:blipFill rotWithShape="1"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087500" y="369000"/>
            <a:ext cx="1714500" cy="1577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342000" y="369000"/>
            <a:ext cx="8460000" cy="612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9" name="Picture 4" descr="http://cdn.xl.thumbs.canstockphoto.com/canstock8696699.jpg"/>
          <p:cNvPicPr>
            <a:picLocks noChangeAspect="1" noChangeArrowheads="1"/>
          </p:cNvPicPr>
          <p:nvPr userDrawn="1"/>
        </p:nvPicPr>
        <p:blipFill rotWithShape="1"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087500" y="369000"/>
            <a:ext cx="1714500" cy="1577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1.bp.blogspot.com/-tTv2AVq982A/U7rlHVOcDSI/AAAAAAAAAsQ/_LWIQrvdmeU/s1600/smart_city_green.png"/>
          <p:cNvPicPr>
            <a:picLocks noChangeAspect="1" noChangeArrowheads="1"/>
          </p:cNvPicPr>
          <p:nvPr userDrawn="1"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1763" y="4869160"/>
            <a:ext cx="2232248" cy="1769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342000" y="369000"/>
            <a:ext cx="8460000" cy="612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1" name="Picture 2" descr="https://cdn.vectorstock.com/i/thumbs/39,21/curled-corners-vector-133921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441687" y="5038587"/>
            <a:ext cx="1376663" cy="1450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342000" y="369000"/>
            <a:ext cx="8460000" cy="612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7" name="Picture 2" descr="https://cdn.vectorstock.com/i/thumbs/39,21/curled-corners-vector-133921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441687" y="5038587"/>
            <a:ext cx="1376663" cy="1450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img3.proshkolu.ru/content/media/pic/std/3000000/2736000/2735550-cd9392461b8c3ebc.png"/>
          <p:cNvPicPr>
            <a:picLocks noChangeAspect="1" noChangeArrowheads="1"/>
          </p:cNvPicPr>
          <p:nvPr userDrawn="1"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2000" y="369000"/>
            <a:ext cx="2286000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image" Target="../media/image6.jpeg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 cstate="email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162000" y="189000"/>
            <a:ext cx="8820000" cy="6480000"/>
          </a:xfrm>
          <a:prstGeom prst="rect">
            <a:avLst/>
          </a:prstGeom>
          <a:noFill/>
          <a:ln w="76200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235614" y="264840"/>
            <a:ext cx="8672772" cy="6328320"/>
          </a:xfrm>
          <a:prstGeom prst="rect">
            <a:avLst/>
          </a:prstGeom>
          <a:noFill/>
          <a:ln w="762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306000" y="333000"/>
            <a:ext cx="8532000" cy="6192000"/>
          </a:xfrm>
          <a:prstGeom prst="rect">
            <a:avLst/>
          </a:prstGeom>
          <a:noFill/>
          <a:ln w="76200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3.jpeg"/><Relationship Id="rId1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25.jpeg"/><Relationship Id="rId1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microsoft.com/office/2007/relationships/hdphoto" Target="../media/hdphoto1.wdp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18.jpeg"/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ru-RU" altLang="en-US" sz="4800">
                <a:solidFill>
                  <a:srgbClr val="00B050"/>
                </a:solidFill>
                <a:latin typeface="Times New Roman" panose="02020603050405020304" charset="0"/>
                <a:cs typeface="Times New Roman" panose="02020603050405020304" charset="0"/>
              </a:rPr>
              <a:t>Ребенок и окружающий мир.</a:t>
            </a:r>
            <a:br>
              <a:rPr lang="ru-RU" altLang="en-US" sz="4800">
                <a:solidFill>
                  <a:srgbClr val="00B050"/>
                </a:solidFill>
                <a:latin typeface="Times New Roman" panose="02020603050405020304" charset="0"/>
                <a:cs typeface="Times New Roman" panose="02020603050405020304" charset="0"/>
              </a:rPr>
            </a:br>
            <a:r>
              <a:rPr lang="ru-RU" altLang="en-US" sz="4800">
                <a:solidFill>
                  <a:srgbClr val="00B050"/>
                </a:solidFill>
                <a:latin typeface="Times New Roman" panose="02020603050405020304" charset="0"/>
                <a:cs typeface="Times New Roman" panose="02020603050405020304" charset="0"/>
              </a:rPr>
              <a:t>Тема: Береги родную природу</a:t>
            </a:r>
            <a:endParaRPr lang="ru-RU" altLang="en-US" sz="4800">
              <a:solidFill>
                <a:srgbClr val="00B05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284985"/>
            <a:ext cx="4032448" cy="321282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518654" y="3125414"/>
            <a:ext cx="4176463" cy="255454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ial" panose="020B0604020202020204" pitchFamily="34" charset="0"/>
              </a:rPr>
              <a:t>Количество лесов </a:t>
            </a:r>
            <a:r>
              <a:rPr lang="ru-RU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ial" panose="020B0604020202020204" pitchFamily="34" charset="0"/>
              </a:rPr>
              <a:t>сокращается</a:t>
            </a:r>
            <a:r>
              <a:rPr lang="ru-RU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ial" panose="020B0604020202020204" pitchFamily="34" charset="0"/>
              </a:rPr>
              <a:t>,</a:t>
            </a:r>
            <a:endParaRPr lang="ru-RU" sz="320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Arial" panose="020B0604020202020204" pitchFamily="34" charset="0"/>
            </a:endParaRPr>
          </a:p>
          <a:p>
            <a:pPr lvl="0" algn="ctr">
              <a:defRPr/>
            </a:pPr>
            <a:r>
              <a:rPr lang="ru-RU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ial" panose="020B0604020202020204" pitchFamily="34" charset="0"/>
              </a:rPr>
              <a:t> </a:t>
            </a:r>
            <a:r>
              <a:rPr lang="ru-RU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ial" panose="020B0604020202020204" pitchFamily="34" charset="0"/>
              </a:rPr>
              <a:t>а люди продолжают их </a:t>
            </a:r>
            <a:r>
              <a:rPr lang="ru-RU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ial" panose="020B0604020202020204" pitchFamily="34" charset="0"/>
              </a:rPr>
              <a:t>вырубать</a:t>
            </a:r>
            <a:endParaRPr lang="ru-RU" sz="3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01"/>
          <a:stretch>
            <a:fillRect/>
          </a:stretch>
        </p:blipFill>
        <p:spPr bwMode="auto">
          <a:xfrm>
            <a:off x="4518654" y="382672"/>
            <a:ext cx="4176463" cy="2614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32694"/>
            <a:ext cx="3960440" cy="26927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40887" y="1052736"/>
            <a:ext cx="3240360" cy="138499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Люди собирают грибы, ягоды</a:t>
            </a:r>
            <a:endPara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algn="ctr"/>
            <a:endParaRPr lang="ru-RU" sz="2800" dirty="0">
              <a:latin typeface="Bookman Old Style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4365104"/>
            <a:ext cx="3528392" cy="138499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Собирают в букеты полевые цветы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248" y="548680"/>
            <a:ext cx="4367784" cy="316835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138373"/>
            <a:ext cx="4436151" cy="32429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68286" y="1850913"/>
            <a:ext cx="3132348" cy="35394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Bookman Old Style" pitchFamily="18" charset="0"/>
              </a:rPr>
              <a:t>Природа дает нам возможность купаться и загорать на берегах водоемов, ловить рыбу</a:t>
            </a:r>
            <a:endParaRPr lang="ru-RU" sz="2800" dirty="0">
              <a:latin typeface="Bookman Old Style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226" y="518765"/>
            <a:ext cx="4762500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226" y="3429000"/>
            <a:ext cx="4454379" cy="2761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539552" y="476672"/>
            <a:ext cx="2880320" cy="201622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Bookman Old Style" pitchFamily="18" charset="0"/>
              </a:rPr>
              <a:t>Вода – это тоже часть природы, но люди загрязняют и реки, и озёра</a:t>
            </a:r>
            <a:endParaRPr lang="ru-RU" sz="2400" dirty="0">
              <a:latin typeface="Bookman Old Style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7161" y="3428249"/>
            <a:ext cx="4305279" cy="2810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:\картинки экология\i (8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002" y="2700503"/>
            <a:ext cx="3447934" cy="2744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620688"/>
            <a:ext cx="4320480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567055" y="837565"/>
            <a:ext cx="7964805" cy="408876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45720" lvl="0" algn="ctr">
              <a:defRPr/>
            </a:pPr>
            <a:endParaRPr lang="ru-RU" sz="3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/>
              <a:cs typeface="Arial" panose="020B0604020202020204" pitchFamily="34" charset="0"/>
            </a:endParaRPr>
          </a:p>
          <a:p>
            <a:pPr marL="45720" lvl="0" algn="ctr">
              <a:defRPr/>
            </a:pPr>
            <a:r>
              <a:rPr lang="ru-RU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/>
                <a:cs typeface="Arial" panose="020B0604020202020204" pitchFamily="34" charset="0"/>
              </a:rPr>
              <a:t>Природа играет важную роль в жизни человека. </a:t>
            </a:r>
            <a:endParaRPr lang="ru-RU" sz="3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/>
              <a:cs typeface="Arial" panose="020B0604020202020204" pitchFamily="34" charset="0"/>
            </a:endParaRPr>
          </a:p>
          <a:p>
            <a:pPr marL="45720" lvl="0" algn="ctr">
              <a:defRPr/>
            </a:pP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/>
                <a:cs typeface="Arial" panose="020B0604020202020204" pitchFamily="34" charset="0"/>
              </a:rPr>
              <a:t>Ребята, помните! Нужно беречь и защищать нашу природу!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/>
              <a:cs typeface="Arial" panose="020B0604020202020204" pitchFamily="34" charset="0"/>
            </a:endParaRPr>
          </a:p>
        </p:txBody>
      </p:sp>
      <p:sp>
        <p:nvSpPr>
          <p:cNvPr id="2" name="Текстовое поле 1"/>
          <p:cNvSpPr txBox="1"/>
          <p:nvPr/>
        </p:nvSpPr>
        <p:spPr>
          <a:xfrm rot="10800000" flipV="1">
            <a:off x="3073400" y="5314950"/>
            <a:ext cx="25654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ru-RU" altLang="en-US"/>
              <a:t>https://infourok.ru</a:t>
            </a:r>
            <a:endParaRPr lang="ru-RU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Текстовое поле 1"/>
          <p:cNvSpPr txBox="1"/>
          <p:nvPr/>
        </p:nvSpPr>
        <p:spPr>
          <a:xfrm>
            <a:off x="443865" y="461010"/>
            <a:ext cx="7972425" cy="48926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en-US" sz="2400" b="1">
                <a:solidFill>
                  <a:srgbClr val="00B050"/>
                </a:solidFill>
              </a:rPr>
              <a:t>Задачи:</a:t>
            </a:r>
            <a:endParaRPr lang="ru-RU" altLang="en-US" sz="2400">
              <a:solidFill>
                <a:srgbClr val="00B050"/>
              </a:solidFill>
            </a:endParaRPr>
          </a:p>
          <a:p>
            <a:r>
              <a:rPr lang="ru-RU" altLang="en-US" sz="2400" b="1">
                <a:solidFill>
                  <a:srgbClr val="00B050"/>
                </a:solidFill>
              </a:rPr>
              <a:t>Образовательные :</a:t>
            </a:r>
            <a:endParaRPr lang="ru-RU" altLang="en-US" sz="2400" b="1">
              <a:solidFill>
                <a:srgbClr val="00B050"/>
              </a:solidFill>
            </a:endParaRPr>
          </a:p>
          <a:p>
            <a:r>
              <a:rPr lang="ru-RU" altLang="en-US" sz="2400">
                <a:solidFill>
                  <a:srgbClr val="00B050"/>
                </a:solidFill>
              </a:rPr>
              <a:t>продолжать знакомить с понятием «живая природа», «неживая природа»;</a:t>
            </a:r>
            <a:endParaRPr lang="ru-RU" altLang="en-US" sz="2400">
              <a:solidFill>
                <a:srgbClr val="00B050"/>
              </a:solidFill>
            </a:endParaRPr>
          </a:p>
          <a:p>
            <a:r>
              <a:rPr lang="ru-RU" altLang="en-US" sz="2400">
                <a:solidFill>
                  <a:srgbClr val="00B050"/>
                </a:solidFill>
              </a:rPr>
              <a:t> закрепить знания о правилах поведения на природе;  </a:t>
            </a:r>
            <a:endParaRPr lang="ru-RU" altLang="en-US" sz="2400">
              <a:solidFill>
                <a:srgbClr val="00B050"/>
              </a:solidFill>
            </a:endParaRPr>
          </a:p>
          <a:p>
            <a:endParaRPr lang="ru-RU" altLang="en-US" sz="2400">
              <a:solidFill>
                <a:srgbClr val="00B050"/>
              </a:solidFill>
            </a:endParaRPr>
          </a:p>
          <a:p>
            <a:r>
              <a:rPr lang="ru-RU" altLang="en-US" sz="2400" b="1">
                <a:solidFill>
                  <a:srgbClr val="00B050"/>
                </a:solidFill>
              </a:rPr>
              <a:t>Развивающие:</a:t>
            </a:r>
            <a:endParaRPr lang="ru-RU" altLang="en-US" sz="2400" b="1">
              <a:solidFill>
                <a:srgbClr val="00B050"/>
              </a:solidFill>
            </a:endParaRPr>
          </a:p>
          <a:p>
            <a:r>
              <a:rPr lang="ru-RU" altLang="en-US" sz="2400">
                <a:solidFill>
                  <a:srgbClr val="00B050"/>
                </a:solidFill>
              </a:rPr>
              <a:t>развивать познавательный интерес к миру природы;</a:t>
            </a:r>
            <a:endParaRPr lang="ru-RU" altLang="en-US" sz="2400">
              <a:solidFill>
                <a:srgbClr val="00B050"/>
              </a:solidFill>
            </a:endParaRPr>
          </a:p>
          <a:p>
            <a:r>
              <a:rPr lang="ru-RU" altLang="en-US" sz="2400">
                <a:solidFill>
                  <a:srgbClr val="00B050"/>
                </a:solidFill>
              </a:rPr>
              <a:t>внимание, логическое мышление, воображение, наблюдательность.</a:t>
            </a:r>
            <a:endParaRPr lang="ru-RU" altLang="en-US" sz="2400">
              <a:solidFill>
                <a:srgbClr val="00B050"/>
              </a:solidFill>
            </a:endParaRPr>
          </a:p>
          <a:p>
            <a:endParaRPr lang="ru-RU" altLang="en-US" sz="2400">
              <a:solidFill>
                <a:srgbClr val="00B050"/>
              </a:solidFill>
            </a:endParaRPr>
          </a:p>
          <a:p>
            <a:r>
              <a:rPr lang="ru-RU" altLang="en-US" sz="2400">
                <a:solidFill>
                  <a:srgbClr val="00B050"/>
                </a:solidFill>
              </a:rPr>
              <a:t> </a:t>
            </a:r>
            <a:r>
              <a:rPr lang="ru-RU" altLang="en-US" sz="2400" b="1">
                <a:solidFill>
                  <a:srgbClr val="00B050"/>
                </a:solidFill>
              </a:rPr>
              <a:t>Воспитательные:</a:t>
            </a:r>
            <a:endParaRPr lang="ru-RU" altLang="en-US" sz="2400">
              <a:solidFill>
                <a:srgbClr val="00B050"/>
              </a:solidFill>
            </a:endParaRPr>
          </a:p>
          <a:p>
            <a:r>
              <a:rPr lang="ru-RU" altLang="en-US" sz="2400">
                <a:solidFill>
                  <a:srgbClr val="00B050"/>
                </a:solidFill>
              </a:rPr>
              <a:t>прививать любовь к природе, заботу о всем живом;</a:t>
            </a:r>
            <a:endParaRPr lang="ru-RU" altLang="en-US" sz="2400">
              <a:solidFill>
                <a:srgbClr val="00B05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/>
          <p:nvPr/>
        </p:nvSpPr>
        <p:spPr>
          <a:xfrm>
            <a:off x="972002" y="3135574"/>
            <a:ext cx="7200800" cy="9856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endParaRPr lang="ru-RU" sz="1600" i="1" dirty="0" smtClean="0">
              <a:solidFill>
                <a:srgbClr val="9BBB59">
                  <a:lumMod val="50000"/>
                </a:srgbClr>
              </a:solidFill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2185" y="1902460"/>
            <a:ext cx="7430135" cy="64516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Берегите родную  природу!</a:t>
            </a:r>
            <a:endParaRPr lang="ru-RU" sz="3600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8" t="18303" r="4935" b="2665"/>
          <a:stretch>
            <a:fillRect/>
          </a:stretch>
        </p:blipFill>
        <p:spPr bwMode="auto">
          <a:xfrm>
            <a:off x="467544" y="476672"/>
            <a:ext cx="8208912" cy="5882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-20000" contrast="4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655"/>
          <a:stretch>
            <a:fillRect/>
          </a:stretch>
        </p:blipFill>
        <p:spPr bwMode="auto">
          <a:xfrm>
            <a:off x="611560" y="548680"/>
            <a:ext cx="7776864" cy="57606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255510"/>
            <a:ext cx="7272808" cy="1570186"/>
          </a:xfrm>
        </p:spPr>
        <p:txBody>
          <a:bodyPr/>
          <a:lstStyle/>
          <a:p>
            <a:r>
              <a:rPr lang="ru-RU" sz="3600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/>
              </a:rPr>
              <a:t>Человек - часть природы.</a:t>
            </a:r>
            <a:br>
              <a:rPr lang="ru-RU" sz="3600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/>
              </a:rPr>
            </a:br>
            <a:r>
              <a:rPr lang="ru-RU" sz="3200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/>
              </a:rPr>
              <a:t> он берет от природы больше,</a:t>
            </a:r>
            <a:br>
              <a:rPr lang="ru-RU" sz="3200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/>
              </a:rPr>
            </a:br>
            <a:r>
              <a:rPr lang="ru-RU" sz="3200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/>
              </a:rPr>
              <a:t> чем может дать ей сам!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829216"/>
            <a:ext cx="7272808" cy="455167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59251" y="672698"/>
            <a:ext cx="2951947" cy="224676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ial" panose="020B0604020202020204" pitchFamily="34" charset="0"/>
              </a:rPr>
              <a:t>Зелёные растения дают людям кислород для </a:t>
            </a:r>
            <a:r>
              <a:rPr lang="ru-RU" sz="28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ial" panose="020B0604020202020204" pitchFamily="34" charset="0"/>
              </a:rPr>
              <a:t>дыхания</a:t>
            </a:r>
            <a:endParaRPr lang="ru-RU" sz="1600" dirty="0">
              <a:solidFill>
                <a:srgbClr val="003300"/>
              </a:solidFill>
              <a:latin typeface="Bookman Old Style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90"/>
          <a:stretch>
            <a:fillRect/>
          </a:stretch>
        </p:blipFill>
        <p:spPr>
          <a:xfrm>
            <a:off x="3437674" y="476672"/>
            <a:ext cx="5310336" cy="309634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248980"/>
            <a:ext cx="5328592" cy="314227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867690" y="3789040"/>
            <a:ext cx="2880320" cy="181588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ial" panose="020B0604020202020204" pitchFamily="34" charset="0"/>
              </a:rPr>
              <a:t>Одевают</a:t>
            </a:r>
            <a:r>
              <a:rPr lang="ru-RU" sz="28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ial" panose="020B0604020202020204" pitchFamily="34" charset="0"/>
              </a:rPr>
              <a:t>, кормят и обогревают </a:t>
            </a:r>
            <a:r>
              <a:rPr lang="ru-RU" sz="28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ial" panose="020B0604020202020204" pitchFamily="34" charset="0"/>
              </a:rPr>
              <a:t>человека</a:t>
            </a:r>
            <a:endParaRPr lang="ru-RU" sz="2800" dirty="0" smtClean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34970" y="404664"/>
            <a:ext cx="6912768" cy="10772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ial" panose="020B0604020202020204" pitchFamily="34" charset="0"/>
              </a:rPr>
              <a:t>Из зерна мы </a:t>
            </a:r>
            <a:r>
              <a:rPr lang="ru-RU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ial" panose="020B0604020202020204" pitchFamily="34" charset="0"/>
              </a:rPr>
              <a:t>варим кашу и  </a:t>
            </a:r>
            <a:r>
              <a:rPr lang="ru-RU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ial" panose="020B0604020202020204" pitchFamily="34" charset="0"/>
              </a:rPr>
              <a:t>печём хлеб </a:t>
            </a:r>
            <a:endParaRPr lang="ru-RU" sz="3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78"/>
          <a:stretch>
            <a:fillRect/>
          </a:stretch>
        </p:blipFill>
        <p:spPr>
          <a:xfrm>
            <a:off x="467543" y="1678233"/>
            <a:ext cx="4158073" cy="340695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4143436"/>
            <a:ext cx="3963053" cy="230425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999" y="1655658"/>
            <a:ext cx="3678102" cy="24482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87624" y="620688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3246438"/>
            <a:ext cx="446246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340024" y="773088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67545" y="442644"/>
            <a:ext cx="4103661" cy="181588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Из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дерева мы</a:t>
            </a:r>
            <a:endPara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строим дома и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производим бумагу</a:t>
            </a:r>
            <a:endPara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2224700"/>
            <a:ext cx="4229381" cy="316835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1656" y="3586865"/>
            <a:ext cx="3944730" cy="262574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712" y="442645"/>
            <a:ext cx="3956674" cy="282856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theme/theme1.xml><?xml version="1.0" encoding="utf-8"?>
<a:theme xmlns:a="http://schemas.openxmlformats.org/drawingml/2006/main" name="2_Тема Office">
  <a:themeElements>
    <a:clrScheme name="Другая 39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F6128"/>
      </a:hlink>
      <a:folHlink>
        <a:srgbClr val="4F612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1030</Words>
  <Application>WPS Presentation</Application>
  <PresentationFormat>Экран (4:3)</PresentationFormat>
  <Paragraphs>45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7" baseType="lpstr">
      <vt:lpstr>Arial</vt:lpstr>
      <vt:lpstr>SimSun</vt:lpstr>
      <vt:lpstr>Wingdings</vt:lpstr>
      <vt:lpstr>Franklin Gothic Medium</vt:lpstr>
      <vt:lpstr>Bookman Old Style</vt:lpstr>
      <vt:lpstr>Franklin Gothic Book</vt:lpstr>
      <vt:lpstr>Calibri</vt:lpstr>
      <vt:lpstr>Microsoft YaHei</vt:lpstr>
      <vt:lpstr/>
      <vt:lpstr>Arial Unicode MS</vt:lpstr>
      <vt:lpstr>Segoe Print</vt:lpstr>
      <vt:lpstr>Times New Roman</vt:lpstr>
      <vt:lpstr>2_Тема Office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Человек - часть природы.  он берет от природы больше,  чем может дать ей сам!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Дмитрий</dc:creator>
  <cp:lastModifiedBy>ВЛАД</cp:lastModifiedBy>
  <cp:revision>21</cp:revision>
  <dcterms:created xsi:type="dcterms:W3CDTF">2017-03-22T17:59:00Z</dcterms:created>
  <dcterms:modified xsi:type="dcterms:W3CDTF">2020-04-21T12:51:43Z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1049-10.2.0.7646</vt:lpwstr>
  </property>
</Properties>
</file>