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3"/>
    <p:sldId id="304" r:id="rId4"/>
    <p:sldId id="258" r:id="rId5"/>
    <p:sldId id="259" r:id="rId6"/>
    <p:sldId id="260" r:id="rId7"/>
    <p:sldId id="261" r:id="rId8"/>
    <p:sldId id="263" r:id="rId9"/>
    <p:sldId id="280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3" r:id="rId19"/>
    <p:sldId id="274" r:id="rId20"/>
    <p:sldId id="278" r:id="rId21"/>
    <p:sldId id="276" r:id="rId22"/>
    <p:sldId id="281" r:id="rId23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 showGuides="1">
      <p:cViewPr varScale="1">
        <p:scale>
          <a:sx n="54" d="100"/>
          <a:sy n="54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Образец заголовка</a:t>
            </a:r>
            <a:endParaRPr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Образец текста</a:t>
            </a:r>
            <a:endParaRPr dirty="0"/>
          </a:p>
          <a:p>
            <a:pPr lvl="1"/>
            <a:r>
              <a:rPr dirty="0"/>
              <a:t>Второй уровень</a:t>
            </a:r>
            <a:endParaRPr dirty="0"/>
          </a:p>
          <a:p>
            <a:pPr lvl="2"/>
            <a:r>
              <a:rPr dirty="0"/>
              <a:t>Третий уровень</a:t>
            </a:r>
            <a:endParaRPr dirty="0"/>
          </a:p>
          <a:p>
            <a:pPr lvl="3"/>
            <a:r>
              <a:rPr dirty="0"/>
              <a:t>Четвертый уровень</a:t>
            </a:r>
            <a:endParaRPr dirty="0"/>
          </a:p>
          <a:p>
            <a:pPr lvl="4"/>
            <a:r>
              <a:rPr dirty="0"/>
              <a:t>Пятый уровень</a:t>
            </a:r>
            <a:endParaRPr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hangingPunct="1"/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9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4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hyperlink" Target="http://bla-bla-dance.ru/wp-content/uploads/2017/10/Kak-pravilno-mytsya-4-768x480.jpg" TargetMode="External"/><Relationship Id="rId8" Type="http://schemas.openxmlformats.org/officeDocument/2006/relationships/hyperlink" Target="https://i2.ecoshopopt.ru/1/6810/68093999/afacdb/quot-beauty-format-quot-mochalka-detskaya-utenok-na-share-pishhalka-art-45090-7882.jpg" TargetMode="External"/><Relationship Id="rId7" Type="http://schemas.openxmlformats.org/officeDocument/2006/relationships/hyperlink" Target="http://uch.znate.ru/tw_files2/urls_24/12/d-11806/11806_html_m1381728.jpg" TargetMode="External"/><Relationship Id="rId6" Type="http://schemas.openxmlformats.org/officeDocument/2006/relationships/hyperlink" Target="http://900igr.net/kartinki/doshkolnoe-obrazovanie/Zdorove-v-detskom-sadu/028-Znakomstvo-s-mikrobami.html" TargetMode="External"/><Relationship Id="rId5" Type="http://schemas.openxmlformats.org/officeDocument/2006/relationships/hyperlink" Target="https://static6.depositphotos.com/1006753/572/i/950/depositphotos_5729932-stock-photo-water-running-from-a-faucet.jpg" TargetMode="External"/><Relationship Id="rId4" Type="http://schemas.openxmlformats.org/officeDocument/2006/relationships/hyperlink" Target="https://ollforkids.ru/skazkart/4274-moydodyr-korney-chukovskiy.html" TargetMode="External"/><Relationship Id="rId3" Type="http://schemas.openxmlformats.org/officeDocument/2006/relationships/hyperlink" Target="http://img-fotki.yandex.ru/get/4810/200418627.5/0_106639_f08b8973_orig.png" TargetMode="External"/><Relationship Id="rId24" Type="http://schemas.openxmlformats.org/officeDocument/2006/relationships/slideLayout" Target="../slideLayouts/slideLayout7.xml"/><Relationship Id="rId23" Type="http://schemas.openxmlformats.org/officeDocument/2006/relationships/hyperlink" Target="http://img.bibo.kz/?5667637.jpg" TargetMode="External"/><Relationship Id="rId22" Type="http://schemas.openxmlformats.org/officeDocument/2006/relationships/hyperlink" Target="http://parnasse.ru/images/photos/medium/article376734.jpg" TargetMode="External"/><Relationship Id="rId21" Type="http://schemas.openxmlformats.org/officeDocument/2006/relationships/hyperlink" Target="https://im0-tub-ru.yandex.net/i?id=84976018d7a3b923d12630d142289e60&amp;n=13" TargetMode="External"/><Relationship Id="rId20" Type="http://schemas.openxmlformats.org/officeDocument/2006/relationships/hyperlink" Target="https://vse.kz/uploads/monthly_11_2014/post-493093-0-11491000-1415691556.jpg" TargetMode="External"/><Relationship Id="rId2" Type="http://schemas.openxmlformats.org/officeDocument/2006/relationships/hyperlink" Target="http://allforchildren.ru/poetry/hygiene01.php" TargetMode="External"/><Relationship Id="rId19" Type="http://schemas.openxmlformats.org/officeDocument/2006/relationships/hyperlink" Target="http://ds16serd.ucoz.ru/ch1.jpg" TargetMode="External"/><Relationship Id="rId18" Type="http://schemas.openxmlformats.org/officeDocument/2006/relationships/hyperlink" Target="http://olgitca.ru/wp-content/uploads/2017/07/d94faea3cad9474f85eb3e3946a00036.jpg" TargetMode="External"/><Relationship Id="rId17" Type="http://schemas.openxmlformats.org/officeDocument/2006/relationships/hyperlink" Target="http://i4.otzovik.com/2012/05/02/209036/img/41167801.jpg" TargetMode="External"/><Relationship Id="rId16" Type="http://schemas.openxmlformats.org/officeDocument/2006/relationships/hyperlink" Target="http://fotohomka.ru/images/Jan/11/248a6c4a183c944d395065c4f71d6976/1.jpg" TargetMode="External"/><Relationship Id="rId15" Type="http://schemas.openxmlformats.org/officeDocument/2006/relationships/hyperlink" Target="http://www.manicur-nabor.ru/cont/img/cat/big/Rascheska-Solinberg-B724.jpg" TargetMode="External"/><Relationship Id="rId14" Type="http://schemas.openxmlformats.org/officeDocument/2006/relationships/hyperlink" Target="http://pi.lmcdn.ru/img600x866/M/P/MP002XC000GA_4867446_1_v1.jpeg" TargetMode="External"/><Relationship Id="rId13" Type="http://schemas.openxmlformats.org/officeDocument/2006/relationships/hyperlink" Target="http://ru-dent.ru/uploads/images/00/00/08/2013/09/30/61e6e2.jpg" TargetMode="External"/><Relationship Id="rId12" Type="http://schemas.openxmlformats.org/officeDocument/2006/relationships/hyperlink" Target="http://digitalforest.12109789.pix-cdn.org/wp-content/uploads/sites/53/2015/10/13_1-300x200.jpg" TargetMode="External"/><Relationship Id="rId11" Type="http://schemas.openxmlformats.org/officeDocument/2006/relationships/hyperlink" Target="http://onlyforwomen.com.ua/wp-content/uploads/2017/09/full_rCV5CKz5-940x626.jpg" TargetMode="External"/><Relationship Id="rId10" Type="http://schemas.openxmlformats.org/officeDocument/2006/relationships/hyperlink" Target="http://i01.i.aliimg.com/wsphoto/v0/1290050775_1/Popular-New-Arrival-Oval-Shape-Seaweed-Bath-Sponge-High-Quality-Multicolour-Sponge-Baby-Bath-Products-30.jpg" TargetMode="External"/><Relationship Id="rId1" Type="http://schemas.openxmlformats.org/officeDocument/2006/relationships/hyperlink" Target="http://900igr.net/datas/fizkultura/Sostavljajuschie-zdorovogo-obraza-zhizni/0030-030-Pismo-ko-vsem-detjam-po-odnomu-vazhnomu-delu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1" name="TextBox 2"/>
          <p:cNvSpPr txBox="1"/>
          <p:nvPr/>
        </p:nvSpPr>
        <p:spPr>
          <a:xfrm>
            <a:off x="179705" y="691515"/>
            <a:ext cx="8785225" cy="1783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ru-RU" sz="3200" dirty="0">
                <a:latin typeface="Times New Roman" panose="02020603050405020304" pitchFamily="18" charset="0"/>
              </a:rPr>
              <a:t>Ребенок и окружающий мир</a:t>
            </a:r>
            <a:endParaRPr sz="3200" dirty="0">
              <a:latin typeface="Times New Roman" panose="02020603050405020304" pitchFamily="18" charset="0"/>
            </a:endParaRPr>
          </a:p>
          <a:p>
            <a:pPr algn="ctr"/>
            <a:endParaRPr sz="3200" dirty="0">
              <a:latin typeface="Times New Roman" panose="02020603050405020304" pitchFamily="18" charset="0"/>
            </a:endParaRPr>
          </a:p>
          <a:p>
            <a:pPr algn="ctr"/>
            <a:r>
              <a:rPr sz="2800" dirty="0">
                <a:latin typeface="Times New Roman" panose="02020603050405020304" pitchFamily="18" charset="0"/>
              </a:rPr>
              <a:t>«ПРЕДМЕТЫ ЛИЧНОЙ ГИГИЕНЫ»</a:t>
            </a:r>
            <a:endParaRPr sz="2800" dirty="0">
              <a:latin typeface="Times New Roman" panose="02020603050405020304" pitchFamily="18" charset="0"/>
            </a:endParaRPr>
          </a:p>
          <a:p>
            <a:endParaRPr dirty="0">
              <a:latin typeface="Times New Roman" panose="02020603050405020304" pitchFamily="18" charset="0"/>
            </a:endParaRPr>
          </a:p>
        </p:txBody>
      </p:sp>
      <p:pic>
        <p:nvPicPr>
          <p:cNvPr id="2" name="Рисунок 1" descr="http://mamadelki.ru/wp-content/uploads/2014/05/Picture5.jpg"/>
          <p:cNvPicPr>
            <a:picLocks noChangeAspect="1"/>
          </p:cNvPicPr>
          <p:nvPr/>
        </p:nvPicPr>
        <p:blipFill>
          <a:blip r:embed="rId1"/>
          <a:srcRect t="19276"/>
          <a:stretch>
            <a:fillRect/>
          </a:stretch>
        </p:blipFill>
        <p:spPr>
          <a:xfrm>
            <a:off x="2400300" y="2475230"/>
            <a:ext cx="3884930" cy="415163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advTm="34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Прямоугольник 1"/>
          <p:cNvSpPr/>
          <p:nvPr/>
        </p:nvSpPr>
        <p:spPr>
          <a:xfrm>
            <a:off x="323850" y="188913"/>
            <a:ext cx="8424863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000" b="1" dirty="0">
                <a:latin typeface="Times New Roman" panose="02020603050405020304" pitchFamily="18" charset="0"/>
              </a:rPr>
              <a:t>На себя я труд беру: Пятки, локти с мылом тру </a:t>
            </a:r>
            <a:br>
              <a:rPr sz="2000" b="1" dirty="0">
                <a:latin typeface="Times New Roman" panose="02020603050405020304" pitchFamily="18" charset="0"/>
              </a:rPr>
            </a:br>
            <a:r>
              <a:rPr sz="2000" b="1" dirty="0">
                <a:latin typeface="Times New Roman" panose="02020603050405020304" pitchFamily="18" charset="0"/>
              </a:rPr>
              <a:t>И коленки оттираю, Ничего не забываю. </a:t>
            </a:r>
            <a:endParaRPr sz="2000" b="1" dirty="0">
              <a:latin typeface="Times New Roman" panose="02020603050405020304" pitchFamily="18" charset="0"/>
            </a:endParaRPr>
          </a:p>
        </p:txBody>
      </p:sp>
      <p:pic>
        <p:nvPicPr>
          <p:cNvPr id="25602" name="Picture 2" descr="http://bla-bla-dance.ru/wp-content/uploads/2017/10/Kak-pravilno-mytsya-4-768x48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rot="5400000">
            <a:off x="3030984" y="1513632"/>
            <a:ext cx="3744416" cy="2966640"/>
          </a:xfrm>
          <a:prstGeom prst="flowChartPunchedTape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5604" name="Picture 4" descr="https://i2.ecoshopopt.ru/1/6810/68093999/afacdb/quot-beauty-format-quot-mochalka-detskaya-utenok-na-share-pishhalka-art-45090-7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11921">
            <a:off x="215429" y="2202007"/>
            <a:ext cx="3941047" cy="4471044"/>
          </a:xfrm>
          <a:prstGeom prst="ellipse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5606" name="Picture 6" descr="http://i01.i.aliimg.com/wsphoto/v0/1290050775_1/Popular-New-Arrival-Oval-Shape-Seaweed-Bath-Sponge-High-Quality-Multicolour-Sponge-Baby-Bath-Products-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17307">
            <a:off x="5546849" y="3183813"/>
            <a:ext cx="3292400" cy="3759722"/>
          </a:xfrm>
          <a:prstGeom prst="octagon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146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2" descr="http://onlyforwomen.com.ua/wp-content/uploads/2017/09/full_rCV5CKz5-940x62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332656"/>
            <a:ext cx="5730733" cy="4091116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6628" name="Picture 4" descr="http://digitalforest.12109789.pix-cdn.org/wp-content/uploads/sites/53/2015/10/13_1-3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996952"/>
            <a:ext cx="5652120" cy="3645024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5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Прямоугольник 1"/>
          <p:cNvSpPr/>
          <p:nvPr/>
        </p:nvSpPr>
        <p:spPr>
          <a:xfrm>
            <a:off x="971550" y="333375"/>
            <a:ext cx="7488238" cy="706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000" b="1" dirty="0">
                <a:latin typeface="Times New Roman" panose="02020603050405020304" pitchFamily="18" charset="0"/>
              </a:rPr>
              <a:t>Костяная спинка, жестяная щетинка, </a:t>
            </a:r>
            <a:br>
              <a:rPr sz="2000" b="1" dirty="0">
                <a:latin typeface="Times New Roman" panose="02020603050405020304" pitchFamily="18" charset="0"/>
              </a:rPr>
            </a:br>
            <a:r>
              <a:rPr sz="2000" b="1" dirty="0">
                <a:latin typeface="Times New Roman" panose="02020603050405020304" pitchFamily="18" charset="0"/>
              </a:rPr>
              <a:t>С мятной пастой дружит, нам усердно служит</a:t>
            </a:r>
            <a:endParaRPr sz="2000" b="1" dirty="0">
              <a:latin typeface="Times New Roman" panose="02020603050405020304" pitchFamily="18" charset="0"/>
            </a:endParaRPr>
          </a:p>
        </p:txBody>
      </p:sp>
      <p:pic>
        <p:nvPicPr>
          <p:cNvPr id="27650" name="Picture 2" descr="http://ru-dent.ru/uploads/images/00/00/08/2013/09/30/61e6e2.jpg"/>
          <p:cNvPicPr>
            <a:picLocks noChangeAspect="1" noChangeArrowheads="1"/>
          </p:cNvPicPr>
          <p:nvPr/>
        </p:nvPicPr>
        <p:blipFill>
          <a:blip r:embed="rId1" cstate="print"/>
          <a:srcRect r="14464" b="7958"/>
          <a:stretch>
            <a:fillRect/>
          </a:stretch>
        </p:blipFill>
        <p:spPr bwMode="auto">
          <a:xfrm>
            <a:off x="251520" y="2060848"/>
            <a:ext cx="4609619" cy="4104456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146" name="Picture 2" descr="http://images.spasibovsem.ru/catalog/original/detskaya-zubnaya-pasta-drakosha-klubnika-otzyvy-1450175102.jpg"/>
          <p:cNvPicPr>
            <a:picLocks noChangeAspect="1" noChangeArrowheads="1"/>
          </p:cNvPicPr>
          <p:nvPr/>
        </p:nvPicPr>
        <p:blipFill>
          <a:blip r:embed="rId2" cstate="print"/>
          <a:srcRect l="27720" r="26921"/>
          <a:stretch>
            <a:fillRect/>
          </a:stretch>
        </p:blipFill>
        <p:spPr bwMode="auto">
          <a:xfrm>
            <a:off x="5058941" y="1413200"/>
            <a:ext cx="4085059" cy="54448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79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Прямоугольник 1"/>
          <p:cNvSpPr/>
          <p:nvPr/>
        </p:nvSpPr>
        <p:spPr>
          <a:xfrm>
            <a:off x="395288" y="260350"/>
            <a:ext cx="8569325" cy="1292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000" b="1" dirty="0">
                <a:latin typeface="Times New Roman" panose="02020603050405020304" pitchFamily="18" charset="0"/>
              </a:rPr>
              <a:t>Возле зеркала на полке поселился хитрый ёж. </a:t>
            </a:r>
            <a:br>
              <a:rPr sz="2000" b="1" dirty="0">
                <a:latin typeface="Times New Roman" panose="02020603050405020304" pitchFamily="18" charset="0"/>
              </a:rPr>
            </a:br>
            <a:r>
              <a:rPr sz="2000" b="1" dirty="0">
                <a:latin typeface="Times New Roman" panose="02020603050405020304" pitchFamily="18" charset="0"/>
              </a:rPr>
              <a:t>С ним расчешешь куклу Катю и косичку заплетёшь. </a:t>
            </a:r>
            <a:br>
              <a:rPr sz="2000" b="1" dirty="0">
                <a:latin typeface="Times New Roman" panose="02020603050405020304" pitchFamily="18" charset="0"/>
              </a:rPr>
            </a:br>
            <a:r>
              <a:rPr sz="2000" b="1" dirty="0">
                <a:latin typeface="Times New Roman" panose="02020603050405020304" pitchFamily="18" charset="0"/>
              </a:rPr>
              <a:t>Станет модною причёска, если трудится (расческа) </a:t>
            </a:r>
            <a:br>
              <a:rPr dirty="0">
                <a:latin typeface="Times New Roman" panose="02020603050405020304" pitchFamily="18" charset="0"/>
              </a:rPr>
            </a:br>
            <a:endParaRPr dirty="0">
              <a:latin typeface="Times New Roman" panose="02020603050405020304" pitchFamily="18" charset="0"/>
            </a:endParaRPr>
          </a:p>
        </p:txBody>
      </p:sp>
      <p:pic>
        <p:nvPicPr>
          <p:cNvPr id="28674" name="Picture 2" descr="http://pi.lmcdn.ru/img600x866/M/P/MP002XC000GA_4867446_1_v1.jpeg"/>
          <p:cNvPicPr>
            <a:picLocks noChangeAspect="1" noChangeArrowheads="1"/>
          </p:cNvPicPr>
          <p:nvPr/>
        </p:nvPicPr>
        <p:blipFill>
          <a:blip r:embed="rId1" cstate="print"/>
          <a:srcRect l="21603" t="6173" b="8642"/>
          <a:stretch>
            <a:fillRect/>
          </a:stretch>
        </p:blipFill>
        <p:spPr bwMode="auto">
          <a:xfrm rot="19593889">
            <a:off x="776831" y="1826155"/>
            <a:ext cx="3658440" cy="4434058"/>
          </a:xfrm>
          <a:prstGeom prst="flowChartAlternateProcess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8676" name="Picture 4" descr="http://www.manicur-nabor.ru/cont/img/cat/big/Rascheska-Solinberg-B724.jpg"/>
          <p:cNvPicPr>
            <a:picLocks noChangeAspect="1" noChangeArrowheads="1"/>
          </p:cNvPicPr>
          <p:nvPr/>
        </p:nvPicPr>
        <p:blipFill>
          <a:blip r:embed="rId2" cstate="print"/>
          <a:srcRect l="5217" t="3380" r="7466"/>
          <a:stretch>
            <a:fillRect/>
          </a:stretch>
        </p:blipFill>
        <p:spPr bwMode="auto">
          <a:xfrm rot="3211440">
            <a:off x="4290446" y="2477256"/>
            <a:ext cx="4647509" cy="3255377"/>
          </a:xfrm>
          <a:prstGeom prst="flowChartAlternateProcess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78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Прямоугольник 1"/>
          <p:cNvSpPr/>
          <p:nvPr/>
        </p:nvSpPr>
        <p:spPr>
          <a:xfrm>
            <a:off x="250825" y="260350"/>
            <a:ext cx="8642350" cy="1908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000" b="1" dirty="0">
                <a:latin typeface="Times New Roman" panose="02020603050405020304" pitchFamily="18" charset="0"/>
              </a:rPr>
              <a:t>Должен быть всегда в кармане у Надюши, Бори, Тани, </a:t>
            </a:r>
            <a:br>
              <a:rPr sz="2000" b="1" dirty="0">
                <a:latin typeface="Times New Roman" panose="02020603050405020304" pitchFamily="18" charset="0"/>
              </a:rPr>
            </a:br>
            <a:r>
              <a:rPr sz="2000" b="1" dirty="0">
                <a:latin typeface="Times New Roman" panose="02020603050405020304" pitchFamily="18" charset="0"/>
              </a:rPr>
              <a:t>Тети Веры, дяди Пети и у всех людей на свете. </a:t>
            </a:r>
            <a:br>
              <a:rPr sz="2000" b="1" dirty="0">
                <a:latin typeface="Times New Roman" panose="02020603050405020304" pitchFamily="18" charset="0"/>
              </a:rPr>
            </a:br>
            <a:r>
              <a:rPr sz="2000" b="1" dirty="0">
                <a:latin typeface="Times New Roman" panose="02020603050405020304" pitchFamily="18" charset="0"/>
              </a:rPr>
              <a:t>Без него никак нельзя! </a:t>
            </a:r>
            <a:br>
              <a:rPr sz="2000" b="1" dirty="0">
                <a:latin typeface="Times New Roman" panose="02020603050405020304" pitchFamily="18" charset="0"/>
              </a:rPr>
            </a:br>
            <a:r>
              <a:rPr sz="2000" b="1" dirty="0">
                <a:latin typeface="Times New Roman" panose="02020603050405020304" pitchFamily="18" charset="0"/>
              </a:rPr>
              <a:t>Надо брать с собой, друзья, в театр, парк иль на каток </a:t>
            </a:r>
            <a:br>
              <a:rPr sz="2000" b="1" dirty="0">
                <a:latin typeface="Times New Roman" panose="02020603050405020304" pitchFamily="18" charset="0"/>
              </a:rPr>
            </a:br>
            <a:r>
              <a:rPr sz="2000" b="1" dirty="0">
                <a:latin typeface="Times New Roman" panose="02020603050405020304" pitchFamily="18" charset="0"/>
              </a:rPr>
              <a:t>Чистый носовой. (платок) . </a:t>
            </a:r>
            <a:br>
              <a:rPr dirty="0">
                <a:latin typeface="Times New Roman" panose="02020603050405020304" pitchFamily="18" charset="0"/>
              </a:rPr>
            </a:br>
            <a:endParaRPr dirty="0">
              <a:latin typeface="Times New Roman" panose="02020603050405020304" pitchFamily="18" charset="0"/>
            </a:endParaRPr>
          </a:p>
        </p:txBody>
      </p:sp>
      <p:pic>
        <p:nvPicPr>
          <p:cNvPr id="29698" name="Picture 2" descr="http://fotohomka.ru/images/Jan/11/248a6c4a183c944d395065c4f71d6976/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rot="20599934">
            <a:off x="449225" y="2348879"/>
            <a:ext cx="4482815" cy="4104457"/>
          </a:xfrm>
          <a:prstGeom prst="flowChartPunchedTape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9700" name="Picture 4" descr="http://i4.otzovik.com/2012/05/02/209036/img/41167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99249">
            <a:off x="3779912" y="2708920"/>
            <a:ext cx="5234947" cy="3926210"/>
          </a:xfrm>
          <a:prstGeom prst="teardrop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79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Прямоугольник 1"/>
          <p:cNvSpPr/>
          <p:nvPr/>
        </p:nvSpPr>
        <p:spPr>
          <a:xfrm>
            <a:off x="0" y="333375"/>
            <a:ext cx="9144000" cy="1014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000" b="1" dirty="0">
                <a:latin typeface="Times New Roman" panose="02020603050405020304" pitchFamily="18" charset="0"/>
              </a:rPr>
              <a:t>Если в ванной ты собрался брызгаться, плескаться. Мыться в душе, руки мыть, шумно умываться, в мыльной пене полежать и в воде погреться  - </a:t>
            </a:r>
            <a:endParaRPr sz="2000" b="1" dirty="0">
              <a:latin typeface="Times New Roman" panose="02020603050405020304" pitchFamily="18" charset="0"/>
            </a:endParaRPr>
          </a:p>
          <a:p>
            <a:pPr algn="ctr"/>
            <a:r>
              <a:rPr sz="2000" b="1" dirty="0">
                <a:latin typeface="Times New Roman" panose="02020603050405020304" pitchFamily="18" charset="0"/>
              </a:rPr>
              <a:t>Не забудь с собою взять  большое (полотенце) . </a:t>
            </a:r>
            <a:endParaRPr sz="2000" b="1" dirty="0">
              <a:latin typeface="Times New Roman" panose="02020603050405020304" pitchFamily="18" charset="0"/>
            </a:endParaRPr>
          </a:p>
        </p:txBody>
      </p:sp>
      <p:pic>
        <p:nvPicPr>
          <p:cNvPr id="3074" name="Picture 2" descr="http://arealprom.ru/upload/iblock/e4c/e4c2741e2b26b7449fea0b41731cffe0.jpg"/>
          <p:cNvPicPr>
            <a:picLocks noChangeAspect="1" noChangeArrowheads="1"/>
          </p:cNvPicPr>
          <p:nvPr/>
        </p:nvPicPr>
        <p:blipFill>
          <a:blip r:embed="rId1" cstate="print"/>
          <a:srcRect b="10896"/>
          <a:stretch>
            <a:fillRect/>
          </a:stretch>
        </p:blipFill>
        <p:spPr bwMode="auto">
          <a:xfrm>
            <a:off x="1187624" y="1916832"/>
            <a:ext cx="6667500" cy="4608512"/>
          </a:xfrm>
          <a:prstGeom prst="snip2DiagRect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71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2" descr="http://ds16serd.ucoz.ru/ch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2681536"/>
            <a:ext cx="2736303" cy="4176464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6" descr="https://vse.kz/uploads/monthly_11_2014/post-493093-0-11491000-1415691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0"/>
            <a:ext cx="3384376" cy="5040560"/>
          </a:xfrm>
          <a:prstGeom prst="ellipse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4" descr="http://olgitca.ru/wp-content/uploads/2017/07/d94faea3cad9474f85eb3e3946a0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672" y="2681536"/>
            <a:ext cx="2952328" cy="4176464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127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Прямоугольник 1"/>
          <p:cNvSpPr/>
          <p:nvPr/>
        </p:nvSpPr>
        <p:spPr>
          <a:xfrm>
            <a:off x="250825" y="188913"/>
            <a:ext cx="8642350" cy="2892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400" b="1" dirty="0">
                <a:latin typeface="Times New Roman" panose="02020603050405020304" pitchFamily="18" charset="0"/>
              </a:rPr>
              <a:t>ФИЗКУЛЬТМИНУТКА</a:t>
            </a:r>
            <a:br>
              <a:rPr sz="2400" b="1" dirty="0">
                <a:latin typeface="Times New Roman" panose="02020603050405020304" pitchFamily="18" charset="0"/>
              </a:rPr>
            </a:br>
            <a:r>
              <a:rPr sz="2000" b="1" dirty="0">
                <a:latin typeface="Times New Roman" panose="02020603050405020304" pitchFamily="18" charset="0"/>
              </a:rPr>
              <a:t>Кто умеет чисто мыться? Кто водички не боится? </a:t>
            </a:r>
            <a:br>
              <a:rPr sz="2000" b="1" dirty="0">
                <a:latin typeface="Times New Roman" panose="02020603050405020304" pitchFamily="18" charset="0"/>
              </a:rPr>
            </a:br>
            <a:r>
              <a:rPr sz="2000" b="1" dirty="0">
                <a:latin typeface="Times New Roman" panose="02020603050405020304" pitchFamily="18" charset="0"/>
              </a:rPr>
              <a:t>Это – мы, это – мы, Это, это, это – мы! </a:t>
            </a:r>
            <a:br>
              <a:rPr sz="2000" b="1" dirty="0">
                <a:latin typeface="Times New Roman" panose="02020603050405020304" pitchFamily="18" charset="0"/>
              </a:rPr>
            </a:br>
            <a:r>
              <a:rPr sz="2000" b="1" dirty="0">
                <a:latin typeface="Times New Roman" panose="02020603050405020304" pitchFamily="18" charset="0"/>
              </a:rPr>
              <a:t>Умываться мы умеем.</a:t>
            </a:r>
            <a:br>
              <a:rPr sz="2000" b="1" dirty="0">
                <a:latin typeface="Times New Roman" panose="02020603050405020304" pitchFamily="18" charset="0"/>
              </a:rPr>
            </a:br>
            <a:r>
              <a:rPr sz="2000" b="1" dirty="0">
                <a:latin typeface="Times New Roman" panose="02020603050405020304" pitchFamily="18" charset="0"/>
              </a:rPr>
              <a:t>Моем руки -вот так; вот так. Моем шею - вот так; вот так. </a:t>
            </a:r>
            <a:br>
              <a:rPr sz="2000" b="1" dirty="0">
                <a:latin typeface="Times New Roman" panose="02020603050405020304" pitchFamily="18" charset="0"/>
              </a:rPr>
            </a:br>
            <a:r>
              <a:rPr sz="2000" b="1" dirty="0">
                <a:latin typeface="Times New Roman" panose="02020603050405020304" pitchFamily="18" charset="0"/>
              </a:rPr>
              <a:t>Чистим зубки - вот так, вот так. </a:t>
            </a:r>
            <a:br>
              <a:rPr sz="2000" b="1" dirty="0">
                <a:latin typeface="Times New Roman" panose="02020603050405020304" pitchFamily="18" charset="0"/>
              </a:rPr>
            </a:br>
            <a:r>
              <a:rPr sz="2000" b="1" dirty="0">
                <a:latin typeface="Times New Roman" panose="02020603050405020304" pitchFamily="18" charset="0"/>
              </a:rPr>
              <a:t>Мы помылись, как большие. Вот мы чистые какие! </a:t>
            </a:r>
            <a:br>
              <a:rPr sz="2400" b="1" dirty="0">
                <a:latin typeface="Times New Roman" panose="02020603050405020304" pitchFamily="18" charset="0"/>
              </a:rPr>
            </a:br>
            <a:r>
              <a:rPr sz="2000" b="1" dirty="0">
                <a:latin typeface="Times New Roman" panose="02020603050405020304" pitchFamily="18" charset="0"/>
              </a:rPr>
              <a:t>Посмотри, посмотри! </a:t>
            </a:r>
            <a:br>
              <a:rPr dirty="0">
                <a:latin typeface="Times New Roman" panose="02020603050405020304" pitchFamily="18" charset="0"/>
              </a:rPr>
            </a:br>
            <a:endParaRPr dirty="0">
              <a:latin typeface="Times New Roman" panose="02020603050405020304" pitchFamily="18" charset="0"/>
            </a:endParaRPr>
          </a:p>
        </p:txBody>
      </p:sp>
      <p:pic>
        <p:nvPicPr>
          <p:cNvPr id="2050" name="Picture 2" descr="https://al-su98.edumsko.ru/uploads/19300/19224/section/483210/.thumbs/e.jpg?151534745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11560" y="2852937"/>
            <a:ext cx="8280920" cy="3744416"/>
          </a:xfrm>
          <a:prstGeom prst="cloudCallout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9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http://g04.a.alicdn.com/kf/HTB1xSGENpXXXXbIXVXXq6xXFXXXl/%D0%93%D0%9E%D0%A0%D0%AF%D0%A7%D0%98%D0%99-%D0%9F%D1%80%D0%BE%D0%B4%D0%B0%D0%B2%D0%B5%D1%86-%D1%81-%D0%97%D0%B0%D0%BC%D0%BA%D0%BE%D0%BC-%D0%9A%D0%BE%D0%BD%D1%84%D0%B5%D1%82%D1%8B-%D0%A6%D0%B2%D0%B5%D1%82-%D0%9F%D1%83%D1%82%D0%B5%D1%88%D0%B5%D1%81%D1%82%D0%B2%D0%B8%D1%8F-%D0%92%D0%BE%D0%B4%D0%BE%D0%BD%D0%B5%D0%BF%D1%80%D0%BE%D0%BD%D0%B8%D1%86%D0%B0%D0%B5%D0%BC%D1%8B%D0%B9-%D0%97%D0%B0%D1%89%D0%B8%D1%82%D0%B0-%D0%9E%D1%82-%D0%A3%D1%82%D0%B5%D1%87%D0%B5%D0%BA-%D0%9C%D1%8B%D0%BB%D1%8C%D0%BD%D0%B8%D1%86%D0%B5%D0%B9-%D0%92%D0%B0%D0%BD%D0%BD%D0%B0%D1%8F-%D0%9A%D0%BE%D0%BC%D0%BD%D0%B0%D1%82%D0%B0-%D0%98%D0%BD%D1%81%D1%82%D1%80%D1%83%D0%BC%D0%B5%D0%BD%D1%82-5ZCF144.jpg"/>
          <p:cNvPicPr>
            <a:picLocks noChangeAspect="1" noChangeArrowheads="1"/>
          </p:cNvPicPr>
          <p:nvPr/>
        </p:nvPicPr>
        <p:blipFill>
          <a:blip r:embed="rId1" cstate="print"/>
          <a:srcRect l="12676" b="3124"/>
          <a:stretch>
            <a:fillRect/>
          </a:stretch>
        </p:blipFill>
        <p:spPr bwMode="auto">
          <a:xfrm>
            <a:off x="251520" y="332656"/>
            <a:ext cx="1584175" cy="1978314"/>
          </a:xfrm>
          <a:prstGeom prst="ellipse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Picture 4" descr="http://www.manicur-nabor.ru/cont/img/cat/big/Rascheska-Solinberg-B724.jpg"/>
          <p:cNvPicPr>
            <a:picLocks noChangeAspect="1" noChangeArrowheads="1"/>
          </p:cNvPicPr>
          <p:nvPr/>
        </p:nvPicPr>
        <p:blipFill>
          <a:blip r:embed="rId2" cstate="print"/>
          <a:srcRect l="5217" t="3380" r="7466"/>
          <a:stretch>
            <a:fillRect/>
          </a:stretch>
        </p:blipFill>
        <p:spPr bwMode="auto">
          <a:xfrm rot="16200000">
            <a:off x="3472" y="2884962"/>
            <a:ext cx="1656183" cy="1160084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2" descr="http://fotohomka.ru/images/Jan/11/248a6c4a183c944d395065c4f71d6976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653136"/>
            <a:ext cx="1822116" cy="1668326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2" descr="http://arealprom.ru/upload/iblock/e4c/e4c2741e2b26b7449fea0b41731cffe0.jpg"/>
          <p:cNvPicPr>
            <a:picLocks noChangeAspect="1" noChangeArrowheads="1"/>
          </p:cNvPicPr>
          <p:nvPr/>
        </p:nvPicPr>
        <p:blipFill>
          <a:blip r:embed="rId4" cstate="print"/>
          <a:srcRect b="10896"/>
          <a:stretch>
            <a:fillRect/>
          </a:stretch>
        </p:blipFill>
        <p:spPr bwMode="auto">
          <a:xfrm>
            <a:off x="0" y="4725144"/>
            <a:ext cx="2051719" cy="1539760"/>
          </a:xfrm>
          <a:prstGeom prst="ellipse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2" descr="http://ru-dent.ru/uploads/images/00/00/08/2013/09/30/61e6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916705" y="755703"/>
            <a:ext cx="2070229" cy="108012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2" descr="http://images.spasibovsem.ru/catalog/original/detskaya-zubnaya-pasta-drakosha-klubnika-otzyvy-1450175102.jpg"/>
          <p:cNvPicPr>
            <a:picLocks noChangeAspect="1" noChangeArrowheads="1"/>
          </p:cNvPicPr>
          <p:nvPr/>
        </p:nvPicPr>
        <p:blipFill>
          <a:blip r:embed="rId6" cstate="print"/>
          <a:srcRect l="27720" r="26921"/>
          <a:stretch>
            <a:fillRect/>
          </a:stretch>
        </p:blipFill>
        <p:spPr bwMode="auto">
          <a:xfrm>
            <a:off x="2051721" y="2564904"/>
            <a:ext cx="1152127" cy="1535621"/>
          </a:xfrm>
          <a:prstGeom prst="ellipse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1746" name="Picture 2" descr="https://im0-tub-ru.yandex.net/i?id=9be5f0c2d25d436b7c3850ae01fe0531&amp;n=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7538" y="260350"/>
            <a:ext cx="4537075" cy="4752975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advTm="356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 descr="http://umka.edu.ru/!parents!/health/zozh/gi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59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421005" y="882650"/>
            <a:ext cx="7553325" cy="63696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2400"/>
              <a:t>Тема: « Предметы личной гигиены»</a:t>
            </a:r>
            <a:endParaRPr lang="ru-RU" altLang="en-US" sz="2400"/>
          </a:p>
          <a:p>
            <a:endParaRPr lang="ru-RU" altLang="en-US" sz="2400"/>
          </a:p>
          <a:p>
            <a:r>
              <a:rPr lang="ru-RU" altLang="en-US" sz="2400"/>
              <a:t>Цель: Формировать  у детей потребность  быть здоровыми.</a:t>
            </a:r>
            <a:endParaRPr lang="ru-RU" altLang="en-US" sz="2400"/>
          </a:p>
          <a:p>
            <a:endParaRPr lang="ru-RU" altLang="en-US" sz="2400"/>
          </a:p>
          <a:p>
            <a:r>
              <a:rPr lang="ru-RU" altLang="en-US" sz="2400"/>
              <a:t>Задачи:</a:t>
            </a:r>
            <a:endParaRPr lang="ru-RU" altLang="en-US" sz="2400"/>
          </a:p>
          <a:p>
            <a:endParaRPr lang="ru-RU" altLang="en-US" sz="2400"/>
          </a:p>
          <a:p>
            <a:r>
              <a:rPr lang="ru-RU" altLang="en-US" sz="2400"/>
              <a:t>1. Закрепить представление о значении предметов личной гигиены в укреплении здоровья, закрепление знаний детей о правилах использования этих предметов в быту.</a:t>
            </a:r>
            <a:endParaRPr lang="ru-RU" altLang="en-US" sz="2400"/>
          </a:p>
          <a:p>
            <a:r>
              <a:rPr lang="ru-RU" altLang="en-US" sz="2400"/>
              <a:t>2. Формирование навыков здоровьясбережения.</a:t>
            </a:r>
            <a:endParaRPr lang="ru-RU" altLang="en-US" sz="2400"/>
          </a:p>
          <a:p>
            <a:r>
              <a:rPr lang="ru-RU" altLang="en-US" sz="2400">
                <a:sym typeface="+mn-ea"/>
              </a:rPr>
              <a:t>3.  Воспитание культурно-гигиенических навыков, культуры поведения.     </a:t>
            </a:r>
            <a:endParaRPr lang="ru-RU" altLang="en-US" sz="2400"/>
          </a:p>
          <a:p>
            <a:endParaRPr lang="ru-RU" altLang="en-US" sz="2400"/>
          </a:p>
          <a:p>
            <a:endParaRPr lang="ru-RU" altLang="en-US" sz="2400"/>
          </a:p>
          <a:p>
            <a:endParaRPr lang="ru-RU" altLang="en-US"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Picture 2" descr="http://parnasse.ru/images/photos/medium/article376734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516216" y="620688"/>
            <a:ext cx="2448272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38363" y="188913"/>
            <a:ext cx="487045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ПРАВИЛА ЛИЧНОЙ ГИГИЕНЫ</a:t>
            </a:r>
            <a:endParaRPr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08050"/>
            <a:ext cx="6516688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Font typeface="Wingdings" panose="05000000000000000000" pitchFamily="2" charset="2"/>
              <a:buChar char="v"/>
            </a:pPr>
            <a:r>
              <a:rPr sz="2000" b="1" dirty="0">
                <a:latin typeface="Times New Roman" panose="02020603050405020304" pitchFamily="18" charset="0"/>
              </a:rPr>
              <a:t>Утром и вечером нужно умываться каждый день; </a:t>
            </a:r>
            <a:endParaRPr sz="2000" b="1" dirty="0">
              <a:latin typeface="Times New Roman" panose="02020603050405020304" pitchFamily="18" charset="0"/>
            </a:endParaRPr>
          </a:p>
          <a:p>
            <a:pPr algn="ctr"/>
            <a:r>
              <a:rPr sz="2000" b="1" dirty="0">
                <a:latin typeface="Times New Roman" panose="02020603050405020304" pitchFamily="18" charset="0"/>
              </a:rPr>
              <a:t>Нужно мыть руки после прогулки, перед едой, после посещения туалета, игр;</a:t>
            </a:r>
            <a:endParaRPr sz="2000" b="1" dirty="0">
              <a:latin typeface="Times New Roman" panose="02020603050405020304" pitchFamily="18" charset="0"/>
            </a:endParaRPr>
          </a:p>
        </p:txBody>
      </p:sp>
      <p:pic>
        <p:nvPicPr>
          <p:cNvPr id="32772" name="Picture 4" descr="http://img.bibo.kz/?56676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2060575"/>
            <a:ext cx="3960813" cy="151288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" name="Прямоугольник 8"/>
          <p:cNvSpPr/>
          <p:nvPr/>
        </p:nvSpPr>
        <p:spPr>
          <a:xfrm>
            <a:off x="4356100" y="2636838"/>
            <a:ext cx="47879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  <a:buChar char="v"/>
            </a:pPr>
            <a:r>
              <a:rPr sz="2000" b="1" dirty="0">
                <a:latin typeface="Times New Roman" panose="02020603050405020304" pitchFamily="18" charset="0"/>
              </a:rPr>
              <a:t>Моясь в душе, потри тело мочалкой; </a:t>
            </a:r>
            <a:endParaRPr sz="2000" b="1" dirty="0">
              <a:latin typeface="Times New Roman" panose="02020603050405020304" pitchFamily="18" charset="0"/>
            </a:endParaRPr>
          </a:p>
        </p:txBody>
      </p:sp>
      <p:pic>
        <p:nvPicPr>
          <p:cNvPr id="32774" name="Picture 6" descr="https://recepty-zdorovia.com/wp-content/uploads/2017/05/wsi-imageoptim-best-dentist-bangalore-694654_960_720.jpg"/>
          <p:cNvPicPr>
            <a:picLocks noChangeAspect="1" noChangeArrowheads="1"/>
          </p:cNvPicPr>
          <p:nvPr/>
        </p:nvPicPr>
        <p:blipFill>
          <a:blip r:embed="rId3" cstate="print"/>
          <a:srcRect l="3051" r="48673"/>
          <a:stretch>
            <a:fillRect/>
          </a:stretch>
        </p:blipFill>
        <p:spPr bwMode="auto">
          <a:xfrm>
            <a:off x="6588224" y="3140969"/>
            <a:ext cx="2082573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0" y="3789363"/>
            <a:ext cx="67865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  <a:buChar char="v"/>
            </a:pPr>
            <a:r>
              <a:rPr sz="2000" dirty="0">
                <a:latin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</a:rPr>
              <a:t>Чистить зубы нужно каждый день утром и вечером; </a:t>
            </a:r>
            <a:endParaRPr sz="2000" b="1" dirty="0">
              <a:latin typeface="Times New Roman" panose="02020603050405020304" pitchFamily="18" charset="0"/>
            </a:endParaRPr>
          </a:p>
        </p:txBody>
      </p:sp>
      <p:pic>
        <p:nvPicPr>
          <p:cNvPr id="32776" name="Picture 8" descr="http://www.millionpodarkov.ru/incoming_img/ikradop.ru/35280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3" y="4221163"/>
            <a:ext cx="1655762" cy="165576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4" name="TextBox 13"/>
          <p:cNvSpPr txBox="1"/>
          <p:nvPr/>
        </p:nvSpPr>
        <p:spPr>
          <a:xfrm>
            <a:off x="2195513" y="4868863"/>
            <a:ext cx="5254625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Wingdings" panose="05000000000000000000" pitchFamily="2" charset="2"/>
              <a:buChar char="v"/>
            </a:pPr>
            <a:r>
              <a:rPr sz="2000" b="1" dirty="0">
                <a:latin typeface="Times New Roman" panose="02020603050405020304" pitchFamily="18" charset="0"/>
              </a:rPr>
              <a:t> Расчесывай волосы каждый день утром, </a:t>
            </a:r>
            <a:endParaRPr sz="2000" b="1" dirty="0">
              <a:latin typeface="Times New Roman" panose="02020603050405020304" pitchFamily="18" charset="0"/>
            </a:endParaRPr>
          </a:p>
          <a:p>
            <a:r>
              <a:rPr sz="2000" b="1" dirty="0">
                <a:latin typeface="Times New Roman" panose="02020603050405020304" pitchFamily="18" charset="0"/>
              </a:rPr>
              <a:t> после дневного сна и после ванны</a:t>
            </a:r>
            <a:endParaRPr sz="2000" b="1" dirty="0">
              <a:latin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313" y="6021388"/>
            <a:ext cx="8424862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400" b="1" dirty="0">
                <a:latin typeface="Times New Roman" panose="02020603050405020304" pitchFamily="18" charset="0"/>
              </a:rPr>
              <a:t>У каждого должны быть свои зубная щетка, мочалка, расческа, полотенце. </a:t>
            </a:r>
            <a:endParaRPr sz="2400" b="1" dirty="0">
              <a:latin typeface="Times New Roman" panose="02020603050405020304" pitchFamily="18" charset="0"/>
            </a:endParaRPr>
          </a:p>
        </p:txBody>
      </p:sp>
      <p:sp>
        <p:nvSpPr>
          <p:cNvPr id="20492" name="TextBox 15"/>
          <p:cNvSpPr txBox="1"/>
          <p:nvPr/>
        </p:nvSpPr>
        <p:spPr>
          <a:xfrm>
            <a:off x="4579938" y="6029325"/>
            <a:ext cx="1857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Tm="305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extBox 1"/>
          <p:cNvSpPr txBox="1"/>
          <p:nvPr/>
        </p:nvSpPr>
        <p:spPr>
          <a:xfrm>
            <a:off x="430213" y="0"/>
            <a:ext cx="871378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dirty="0">
                <a:latin typeface="Times New Roman" panose="02020603050405020304" pitchFamily="18" charset="0"/>
              </a:rPr>
              <a:t>ИНФОРМАЦИОННЫЕ РЕСУРСЫ /ССЫЛКИ НА ИЗОБРАЖЕНИЯ/</a:t>
            </a:r>
            <a:endParaRPr dirty="0">
              <a:latin typeface="Times New Roman" panose="02020603050405020304" pitchFamily="18" charset="0"/>
            </a:endParaRPr>
          </a:p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313" y="692150"/>
            <a:ext cx="8172450" cy="6124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Char char="•"/>
            </a:pPr>
            <a:r>
              <a:rPr sz="1200" dirty="0">
                <a:latin typeface="Times New Roman" panose="02020603050405020304" pitchFamily="18" charset="0"/>
              </a:rPr>
              <a:t>    </a:t>
            </a:r>
            <a:r>
              <a:rPr sz="1400" u="sng" dirty="0">
                <a:latin typeface="Times New Roman" panose="02020603050405020304" pitchFamily="18" charset="0"/>
                <a:hlinkClick r:id="rId1"/>
              </a:rPr>
              <a:t>http://900igr.net/datas/fizkultura/Sostavljajuschie-zdorovogo-obraza-zhizni/0030-030-Pismo-ko-vsem-detjam-po-odnomu-vazhnomu-delu.jpg</a:t>
            </a:r>
            <a:endParaRPr sz="1400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1400" u="sng" dirty="0">
                <a:latin typeface="Times New Roman" panose="02020603050405020304" pitchFamily="18" charset="0"/>
                <a:hlinkClick r:id="rId2"/>
              </a:rPr>
              <a:t>    http:////allforchildren.ru/poetry/hygiene01.php</a:t>
            </a:r>
            <a:endParaRPr sz="1400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1400" u="sng" dirty="0">
                <a:latin typeface="Times New Roman" panose="02020603050405020304" pitchFamily="18" charset="0"/>
                <a:hlinkClick r:id="rId3"/>
              </a:rPr>
              <a:t>    http://img-fotki.yandex.ru/get/4810/200418627.5/0_106639_f08b8973_orig.png</a:t>
            </a:r>
            <a:endParaRPr sz="1400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1400" u="sng" dirty="0">
                <a:latin typeface="Times New Roman" panose="02020603050405020304" pitchFamily="18" charset="0"/>
                <a:hlinkClick r:id="rId4"/>
              </a:rPr>
              <a:t>    https://ollforkids.ru/skazkart/4274-moydodyr-korney-chukovskiy.html</a:t>
            </a:r>
            <a:endParaRPr sz="1400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1400" u="sng" dirty="0">
                <a:latin typeface="Times New Roman" panose="02020603050405020304" pitchFamily="18" charset="0"/>
                <a:hlinkClick r:id="rId5"/>
              </a:rPr>
              <a:t>    https://static6.depositphotos.com/1006753/572/i/950/depositphotos_5729932-stock-photo-water-running-from-a-faucet.jpg</a:t>
            </a:r>
            <a:endParaRPr sz="1400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1400" u="sng" dirty="0">
                <a:latin typeface="Times New Roman" panose="02020603050405020304" pitchFamily="18" charset="0"/>
                <a:hlinkClick r:id="rId6"/>
              </a:rPr>
              <a:t>    http://900igr.net/kartinki/doshkolnoe-obrazovanie/Zdorove-v-detskom-sadu/028-Znakomstvo-s-mikrobami.html</a:t>
            </a:r>
            <a:endParaRPr sz="1400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1400" u="sng" dirty="0">
                <a:latin typeface="Times New Roman" panose="02020603050405020304" pitchFamily="18" charset="0"/>
                <a:hlinkClick r:id="rId7"/>
              </a:rPr>
              <a:t>    http://uch.znate.ru/tw_files2/urls_24/12/d-11806/11806_html_m1381728.jpg</a:t>
            </a:r>
            <a:endParaRPr sz="1400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1400" u="sng" dirty="0">
                <a:latin typeface="Times New Roman" panose="02020603050405020304" pitchFamily="18" charset="0"/>
                <a:hlinkClick r:id="rId8"/>
              </a:rPr>
              <a:t>    https://i2.ecoshopopt.ru/1/6810/68093999/afacdb/quot-beauty-format-quot-mochalka-detskaya-utenok-na-share-pishhalka-art-45090-7882.jpg</a:t>
            </a:r>
            <a:endParaRPr sz="1400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1400" u="sng" dirty="0">
                <a:latin typeface="Times New Roman" panose="02020603050405020304" pitchFamily="18" charset="0"/>
                <a:hlinkClick r:id="rId9"/>
              </a:rPr>
              <a:t>    http://bla-bla-dance.ru/wp-content/uploads/2017/10/Kak-pravilno-mytsya-4-768x480.jpg</a:t>
            </a:r>
            <a:endParaRPr sz="1400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1400" u="sng" dirty="0">
                <a:latin typeface="Times New Roman" panose="02020603050405020304" pitchFamily="18" charset="0"/>
                <a:hlinkClick r:id="rId10"/>
              </a:rPr>
              <a:t>    http://i01.i.aliimg.com/wsphoto/v0/1290050775_1/Popular-New-Arrival-Oval-Shape-Seaweed-Bath-Sponge-High-Quality-Multicolour-Sponge-Baby-Bath-Products-30.jpg</a:t>
            </a:r>
            <a:endParaRPr sz="1400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1400" u="sng" dirty="0">
                <a:latin typeface="Times New Roman" panose="02020603050405020304" pitchFamily="18" charset="0"/>
                <a:hlinkClick r:id="rId11"/>
              </a:rPr>
              <a:t>    http://onlyforwomen.com.ua/wp-content/uploads/2017/09/full_rCV5CKz5-940x626.jpg</a:t>
            </a:r>
            <a:endParaRPr sz="1400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1400" u="sng" dirty="0">
                <a:latin typeface="Times New Roman" panose="02020603050405020304" pitchFamily="18" charset="0"/>
                <a:hlinkClick r:id="rId12"/>
              </a:rPr>
              <a:t>    http://digitalforest.12109789.pix-cdn.org/wp-content/uploads/sites/53/2015/10/13_1-300x200.jpg</a:t>
            </a:r>
            <a:endParaRPr sz="1400" dirty="0">
              <a:latin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sz="1400" u="sng" dirty="0">
                <a:latin typeface="Times New Roman" panose="02020603050405020304" pitchFamily="18" charset="0"/>
                <a:hlinkClick r:id="rId13"/>
              </a:rPr>
              <a:t>    http://ru-dent.ru/uploads/images/00/00/08/2013/09/30/61e6e2.jpg</a:t>
            </a:r>
            <a:endParaRPr sz="1400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1400" u="sng" dirty="0">
                <a:latin typeface="Times New Roman" panose="02020603050405020304" pitchFamily="18" charset="0"/>
                <a:hlinkClick r:id="rId14"/>
              </a:rPr>
              <a:t>    http://pi.lmcdn.ru/img600x866/M/P/MP002XC000GA_4867446_1_v1.jpeg</a:t>
            </a:r>
            <a:r>
              <a:rPr sz="1400" dirty="0">
                <a:latin typeface="Times New Roman" panose="02020603050405020304" pitchFamily="18" charset="0"/>
              </a:rPr>
              <a:t> </a:t>
            </a:r>
            <a:endParaRPr sz="1400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1400" u="sng" dirty="0">
                <a:latin typeface="Times New Roman" panose="02020603050405020304" pitchFamily="18" charset="0"/>
                <a:hlinkClick r:id="rId15"/>
              </a:rPr>
              <a:t>    http://www.manicur-nabor.ru/cont/img/cat/big/Rascheska-Solinberg-B724.jpg</a:t>
            </a:r>
            <a:endParaRPr sz="1400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1400" u="sng" dirty="0">
                <a:latin typeface="Times New Roman" panose="02020603050405020304" pitchFamily="18" charset="0"/>
                <a:hlinkClick r:id="rId16"/>
              </a:rPr>
              <a:t>    http://fotohomka.ru/images/Jan/11/248a6c4a183c944d395065c4f71d6976/1.jpg</a:t>
            </a:r>
            <a:endParaRPr sz="1400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1400" u="sng" dirty="0">
                <a:latin typeface="Times New Roman" panose="02020603050405020304" pitchFamily="18" charset="0"/>
                <a:hlinkClick r:id="rId17"/>
              </a:rPr>
              <a:t>    http://i4.otzovik.com/2012/05/02/209036/img/41167801.jpg</a:t>
            </a:r>
            <a:endParaRPr sz="1400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1400" u="sng" dirty="0">
                <a:latin typeface="Times New Roman" panose="02020603050405020304" pitchFamily="18" charset="0"/>
                <a:hlinkClick r:id="rId18"/>
              </a:rPr>
              <a:t>    http://olgitca.ru/wp-content/uploads/2017/07/d94faea3cad9474f85eb3e3946a00036.jpg</a:t>
            </a:r>
            <a:endParaRPr sz="1400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1400" u="sng" dirty="0">
                <a:latin typeface="Times New Roman" panose="02020603050405020304" pitchFamily="18" charset="0"/>
                <a:hlinkClick r:id="rId19"/>
              </a:rPr>
              <a:t>    http://ds16serd.ucoz.ru/ch1.jpg</a:t>
            </a:r>
            <a:endParaRPr sz="1400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1400" u="sng" dirty="0">
                <a:latin typeface="Times New Roman" panose="02020603050405020304" pitchFamily="18" charset="0"/>
                <a:hlinkClick r:id="rId20"/>
              </a:rPr>
              <a:t>    https://vse.kz/uploads/monthly_11_2014/post-493093-0-11491000-1415691556.jpg</a:t>
            </a:r>
            <a:endParaRPr sz="1400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1400" u="sng" dirty="0">
                <a:latin typeface="Times New Roman" panose="02020603050405020304" pitchFamily="18" charset="0"/>
                <a:hlinkClick r:id="rId21"/>
              </a:rPr>
              <a:t>    https://im0-tub-ru.yandex.net/i?id=84976018d7a3b923d12630d142289e60&amp;n=13</a:t>
            </a:r>
            <a:endParaRPr sz="1400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1400" u="sng" dirty="0">
                <a:latin typeface="Times New Roman" panose="02020603050405020304" pitchFamily="18" charset="0"/>
                <a:hlinkClick r:id="rId22"/>
              </a:rPr>
              <a:t>    http://parnasse.ru/images/photos/medium/article376734.jpg</a:t>
            </a:r>
            <a:endParaRPr sz="1400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1400" u="sng" dirty="0">
                <a:latin typeface="Times New Roman" panose="02020603050405020304" pitchFamily="18" charset="0"/>
                <a:hlinkClick r:id="rId23"/>
              </a:rPr>
              <a:t>    http://img.bibo.kz/?5667637.jpg</a:t>
            </a:r>
            <a:endParaRPr sz="1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Tm="65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Рисунок 1" descr="http://mamadelki.ru/wp-content/uploads/2014/05/Picture5.jpg"/>
          <p:cNvPicPr>
            <a:picLocks noChangeAspect="1"/>
          </p:cNvPicPr>
          <p:nvPr/>
        </p:nvPicPr>
        <p:blipFill>
          <a:blip r:embed="rId1"/>
          <a:srcRect t="19276"/>
          <a:stretch>
            <a:fillRect/>
          </a:stretch>
        </p:blipFill>
        <p:spPr>
          <a:xfrm>
            <a:off x="6227763" y="188913"/>
            <a:ext cx="2665412" cy="30956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" name="TextBox 3"/>
          <p:cNvSpPr txBox="1"/>
          <p:nvPr/>
        </p:nvSpPr>
        <p:spPr>
          <a:xfrm>
            <a:off x="250825" y="188913"/>
            <a:ext cx="6553200" cy="6740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мои дети!</a:t>
            </a:r>
            <a:b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пишу вам письмецо:</a:t>
            </a:r>
            <a:b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прошу вас, мойте чаще</a:t>
            </a:r>
            <a:b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Ваши руки и лицо.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Все равно какой водою:</a:t>
            </a:r>
            <a:b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Кипяченой, ключевой,</a:t>
            </a:r>
            <a:b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Из реки, иль колодца,</a:t>
            </a:r>
            <a:b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Или просто дождевой!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мыться непременно</a:t>
            </a:r>
            <a:b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Утром, вечером и днем -</a:t>
            </a:r>
            <a:b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каждою едою,</a:t>
            </a:r>
            <a:b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сна и перед сном!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Тритесь губкой и мочалкой!</a:t>
            </a:r>
            <a:b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Потерпите - не беда!</a:t>
            </a:r>
            <a:b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И чернила и варенье</a:t>
            </a:r>
            <a:b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Смоют мыло и вода.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мои дети!</a:t>
            </a:r>
            <a:b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Очень, очень вас прошу:</a:t>
            </a:r>
            <a:b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Мойтесь чище, мойтесь чаще -</a:t>
            </a:r>
            <a:b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грязнуль не выношу.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Не подам руки грязнулям,</a:t>
            </a:r>
            <a:b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Не поеду в гости к ним!</a:t>
            </a:r>
            <a:b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Сам я моюсь очень часто.</a:t>
            </a:r>
            <a:b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До свиданья!</a:t>
            </a:r>
            <a:endParaRPr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http://img-fotki.yandex.ru/get/4810/200418627.5/0_106639_f08b8973_or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188" y="3500438"/>
            <a:ext cx="2679700" cy="309721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advTm="167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 descr="C:\Users\Packard Bell\Desktop\1366340852_0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60350"/>
            <a:ext cx="8424863" cy="5689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TextBox 2"/>
          <p:cNvSpPr txBox="1"/>
          <p:nvPr/>
        </p:nvSpPr>
        <p:spPr>
          <a:xfrm>
            <a:off x="539750" y="5949950"/>
            <a:ext cx="8208963" cy="706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000" b="1" dirty="0">
                <a:latin typeface="Times New Roman" panose="02020603050405020304" pitchFamily="18" charset="0"/>
              </a:rPr>
              <a:t>Одеяло убежало,  улетела простыня,</a:t>
            </a:r>
            <a:br>
              <a:rPr sz="2000" b="1" dirty="0">
                <a:latin typeface="Times New Roman" panose="02020603050405020304" pitchFamily="18" charset="0"/>
              </a:rPr>
            </a:br>
            <a:r>
              <a:rPr sz="2000" b="1" dirty="0">
                <a:latin typeface="Times New Roman" panose="02020603050405020304" pitchFamily="18" charset="0"/>
              </a:rPr>
              <a:t>И подушка, как лягушка, ускакала от меня.</a:t>
            </a:r>
            <a:endParaRPr sz="2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Tm="90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" descr="C:\Users\Packard Bell\Desktop\1366340789_0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260350"/>
            <a:ext cx="6624638" cy="324008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7411" name="Picture 3" descr="C:\Users\Packard Bell\Desktop\1366340828_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238" y="3573463"/>
            <a:ext cx="5976937" cy="30956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" name="TextBox 3"/>
          <p:cNvSpPr txBox="1"/>
          <p:nvPr/>
        </p:nvSpPr>
        <p:spPr>
          <a:xfrm>
            <a:off x="7019925" y="1484313"/>
            <a:ext cx="2087563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000" b="1" dirty="0">
                <a:latin typeface="Times New Roman" panose="02020603050405020304" pitchFamily="18" charset="0"/>
              </a:rPr>
              <a:t>Я за свечку,</a:t>
            </a:r>
            <a:br>
              <a:rPr sz="2000" b="1" dirty="0">
                <a:latin typeface="Times New Roman" panose="02020603050405020304" pitchFamily="18" charset="0"/>
              </a:rPr>
            </a:br>
            <a:r>
              <a:rPr sz="2000" b="1" dirty="0">
                <a:latin typeface="Times New Roman" panose="02020603050405020304" pitchFamily="18" charset="0"/>
              </a:rPr>
              <a:t>Свечка — в печку!</a:t>
            </a:r>
            <a:endParaRPr sz="2000" dirty="0"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288" y="4581525"/>
            <a:ext cx="2952750" cy="1322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000" b="1" dirty="0">
                <a:latin typeface="Times New Roman" panose="02020603050405020304" pitchFamily="18" charset="0"/>
              </a:rPr>
              <a:t>Я за книжку,</a:t>
            </a:r>
            <a:br>
              <a:rPr sz="2000" b="1" dirty="0">
                <a:latin typeface="Times New Roman" panose="02020603050405020304" pitchFamily="18" charset="0"/>
              </a:rPr>
            </a:br>
            <a:r>
              <a:rPr sz="2000" b="1" dirty="0">
                <a:latin typeface="Times New Roman" panose="02020603050405020304" pitchFamily="18" charset="0"/>
              </a:rPr>
              <a:t>Та — бежать</a:t>
            </a:r>
            <a:br>
              <a:rPr sz="2000" b="1" dirty="0">
                <a:latin typeface="Times New Roman" panose="02020603050405020304" pitchFamily="18" charset="0"/>
              </a:rPr>
            </a:br>
            <a:r>
              <a:rPr sz="2000" b="1" dirty="0">
                <a:latin typeface="Times New Roman" panose="02020603050405020304" pitchFamily="18" charset="0"/>
              </a:rPr>
              <a:t>И вприпрыжку</a:t>
            </a:r>
            <a:br>
              <a:rPr sz="2000" b="1" dirty="0">
                <a:latin typeface="Times New Roman" panose="02020603050405020304" pitchFamily="18" charset="0"/>
              </a:rPr>
            </a:br>
            <a:r>
              <a:rPr sz="2000" b="1" dirty="0">
                <a:latin typeface="Times New Roman" panose="02020603050405020304" pitchFamily="18" charset="0"/>
              </a:rPr>
              <a:t>Под кровать!</a:t>
            </a:r>
            <a:endParaRPr sz="2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Tm="76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3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" descr="C:\Users\Packard Bell\Desktop\1366340817_06.jpg"/>
          <p:cNvPicPr>
            <a:picLocks noChangeAspect="1"/>
          </p:cNvPicPr>
          <p:nvPr/>
        </p:nvPicPr>
        <p:blipFill>
          <a:blip r:embed="rId1"/>
          <a:srcRect l="3999" t="2567" b="8496"/>
          <a:stretch>
            <a:fillRect/>
          </a:stretch>
        </p:blipFill>
        <p:spPr>
          <a:xfrm>
            <a:off x="4356100" y="260350"/>
            <a:ext cx="4787900" cy="504031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8435" name="Picture 3" descr="C:\Users\Packard Bell\Desktop\1366340859_05.jpg"/>
          <p:cNvPicPr>
            <a:picLocks noChangeAspect="1"/>
          </p:cNvPicPr>
          <p:nvPr/>
        </p:nvPicPr>
        <p:blipFill>
          <a:blip r:embed="rId2"/>
          <a:srcRect l="8305" t="3587" r="3999" b="25195"/>
          <a:stretch>
            <a:fillRect/>
          </a:stretch>
        </p:blipFill>
        <p:spPr>
          <a:xfrm>
            <a:off x="250825" y="1700213"/>
            <a:ext cx="3816350" cy="482441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" name="Прямоугольник 3"/>
          <p:cNvSpPr/>
          <p:nvPr/>
        </p:nvSpPr>
        <p:spPr>
          <a:xfrm>
            <a:off x="179388" y="260350"/>
            <a:ext cx="3600450" cy="1600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000" b="1" dirty="0">
                <a:latin typeface="Times New Roman" panose="02020603050405020304" pitchFamily="18" charset="0"/>
              </a:rPr>
              <a:t>Я хочу напиться чаю,</a:t>
            </a:r>
            <a:br>
              <a:rPr sz="2000" b="1" dirty="0">
                <a:latin typeface="Times New Roman" panose="02020603050405020304" pitchFamily="18" charset="0"/>
              </a:rPr>
            </a:br>
            <a:r>
              <a:rPr sz="2000" b="1" dirty="0">
                <a:latin typeface="Times New Roman" panose="02020603050405020304" pitchFamily="18" charset="0"/>
              </a:rPr>
              <a:t>К самовару подбегаю,</a:t>
            </a:r>
            <a:br>
              <a:rPr sz="2000" b="1" dirty="0">
                <a:latin typeface="Times New Roman" panose="02020603050405020304" pitchFamily="18" charset="0"/>
              </a:rPr>
            </a:br>
            <a:r>
              <a:rPr sz="2000" b="1" dirty="0">
                <a:latin typeface="Times New Roman" panose="02020603050405020304" pitchFamily="18" charset="0"/>
              </a:rPr>
              <a:t>Но пузатый от меня</a:t>
            </a:r>
            <a:br>
              <a:rPr sz="2000" b="1" dirty="0">
                <a:latin typeface="Times New Roman" panose="02020603050405020304" pitchFamily="18" charset="0"/>
              </a:rPr>
            </a:br>
            <a:r>
              <a:rPr sz="2000" b="1" dirty="0">
                <a:latin typeface="Times New Roman" panose="02020603050405020304" pitchFamily="18" charset="0"/>
              </a:rPr>
              <a:t>Убежал, как от огня.</a:t>
            </a:r>
            <a:br>
              <a:rPr b="1" dirty="0">
                <a:latin typeface="Times New Roman" panose="02020603050405020304" pitchFamily="18" charset="0"/>
              </a:rPr>
            </a:br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4663" y="5300663"/>
            <a:ext cx="4859337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000" b="1" dirty="0">
                <a:latin typeface="Times New Roman" panose="02020603050405020304" pitchFamily="18" charset="0"/>
              </a:rPr>
              <a:t>Боже, Боже. Что случилось?</a:t>
            </a:r>
            <a:br>
              <a:rPr sz="2000" b="1" dirty="0">
                <a:latin typeface="Times New Roman" panose="02020603050405020304" pitchFamily="18" charset="0"/>
              </a:rPr>
            </a:br>
            <a:r>
              <a:rPr sz="2000" b="1" dirty="0">
                <a:latin typeface="Times New Roman" panose="02020603050405020304" pitchFamily="18" charset="0"/>
              </a:rPr>
              <a:t>Отчего же всё кругом</a:t>
            </a:r>
            <a:br>
              <a:rPr sz="2000" b="1" dirty="0">
                <a:latin typeface="Times New Roman" panose="02020603050405020304" pitchFamily="18" charset="0"/>
              </a:rPr>
            </a:br>
            <a:r>
              <a:rPr sz="2000" b="1" dirty="0">
                <a:latin typeface="Times New Roman" panose="02020603050405020304" pitchFamily="18" charset="0"/>
              </a:rPr>
              <a:t>Завертелось, Закружилось</a:t>
            </a:r>
            <a:br>
              <a:rPr sz="2000" b="1" dirty="0">
                <a:latin typeface="Times New Roman" panose="02020603050405020304" pitchFamily="18" charset="0"/>
              </a:rPr>
            </a:br>
            <a:r>
              <a:rPr sz="2000" b="1" dirty="0">
                <a:latin typeface="Times New Roman" panose="02020603050405020304" pitchFamily="18" charset="0"/>
              </a:rPr>
              <a:t>И помчалось колесом?</a:t>
            </a:r>
            <a:endParaRPr sz="2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Tm="118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2" descr="https://arhivurokov.ru/multiurok/f/3/6/f3636d48361e3ebbdff23e03f2256785b209fe57/domashnieie-zadaniie-po-priedmietu-sotsial-no-bytovaia-oriientirovka-5klass_9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404813"/>
            <a:ext cx="8424862" cy="6210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48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2" descr="Знакомство с микробами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333375"/>
            <a:ext cx="8351838" cy="6191250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advTm="115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 descr="http://g04.a.alicdn.com/kf/HTB1xSGENpXXXXbIXVXXq6xXFXXXl/%D0%93%D0%9E%D0%A0%D0%AF%D0%A7%D0%98%D0%99-%D0%9F%D1%80%D0%BE%D0%B4%D0%B0%D0%B2%D0%B5%D1%86-%D1%81-%D0%97%D0%B0%D0%BC%D0%BA%D0%BE%D0%BC-%D0%9A%D0%BE%D0%BD%D1%84%D0%B5%D1%82%D1%8B-%D0%A6%D0%B2%D0%B5%D1%82-%D0%9F%D1%83%D1%82%D0%B5%D1%88%D0%B5%D1%81%D1%82%D0%B2%D0%B8%D1%8F-%D0%92%D0%BE%D0%B4%D0%BE%D0%BD%D0%B5%D0%BF%D1%80%D0%BE%D0%BD%D0%B8%D1%86%D0%B0%D0%B5%D0%BC%D1%8B%D0%B9-%D0%97%D0%B0%D1%89%D0%B8%D1%82%D0%B0-%D0%9E%D1%82-%D0%A3%D1%82%D0%B5%D1%87%D0%B5%D0%BA-%D0%9C%D1%8B%D0%BB%D1%8C%D0%BD%D0%B8%D1%86%D0%B5%D0%B9-%D0%92%D0%B0%D0%BD%D0%BD%D0%B0%D1%8F-%D0%9A%D0%BE%D0%BC%D0%BD%D0%B0%D1%82%D0%B0-%D0%98%D0%BD%D1%81%D1%82%D1%80%D1%83%D0%BC%D0%B5%D0%BD%D1%82-5ZCF144.jpg"/>
          <p:cNvPicPr>
            <a:picLocks noChangeAspect="1" noChangeArrowheads="1"/>
          </p:cNvPicPr>
          <p:nvPr/>
        </p:nvPicPr>
        <p:blipFill>
          <a:blip r:embed="rId1" cstate="print"/>
          <a:srcRect l="12676" b="3124"/>
          <a:stretch>
            <a:fillRect/>
          </a:stretch>
        </p:blipFill>
        <p:spPr bwMode="auto">
          <a:xfrm rot="20235260">
            <a:off x="638863" y="1723947"/>
            <a:ext cx="4076628" cy="5090880"/>
          </a:xfrm>
          <a:prstGeom prst="ellipse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8172450" cy="1477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50000"/>
              </a:lnSpc>
            </a:pPr>
            <a:r>
              <a:rPr sz="2000" b="1" dirty="0">
                <a:latin typeface="Times New Roman" panose="02020603050405020304" pitchFamily="18" charset="0"/>
              </a:rPr>
              <a:t>Не люблю грязнуль, нерях,  грязных шортиков, рубах. </a:t>
            </a:r>
            <a:br>
              <a:rPr sz="2000" b="1" dirty="0">
                <a:latin typeface="Times New Roman" panose="02020603050405020304" pitchFamily="18" charset="0"/>
              </a:rPr>
            </a:br>
            <a:r>
              <a:rPr sz="2000" b="1" dirty="0">
                <a:latin typeface="Times New Roman" panose="02020603050405020304" pitchFamily="18" charset="0"/>
              </a:rPr>
              <a:t>Чтоб без сажи были лица, предлагаю всем умыться. </a:t>
            </a:r>
            <a:br>
              <a:rPr sz="2000" b="1" dirty="0">
                <a:latin typeface="Times New Roman" panose="02020603050405020304" pitchFamily="18" charset="0"/>
              </a:rPr>
            </a:br>
            <a:r>
              <a:rPr sz="2000" b="1" dirty="0">
                <a:latin typeface="Times New Roman" panose="02020603050405020304" pitchFamily="18" charset="0"/>
              </a:rPr>
              <a:t>А чтоб тело чистым было, Вам поможет в этом… (мыло) </a:t>
            </a:r>
            <a:endParaRPr sz="2000" b="1" dirty="0">
              <a:latin typeface="Times New Roman" panose="02020603050405020304" pitchFamily="18" charset="0"/>
            </a:endParaRPr>
          </a:p>
        </p:txBody>
      </p:sp>
      <p:pic>
        <p:nvPicPr>
          <p:cNvPr id="21508" name="Picture 4" descr="https://static6.depositphotos.com/1006753/572/i/950/depositphotos_5729932-stock-photo-water-running-from-a-faucet.jpg"/>
          <p:cNvPicPr>
            <a:picLocks noChangeAspect="1" noChangeArrowheads="1"/>
          </p:cNvPicPr>
          <p:nvPr/>
        </p:nvPicPr>
        <p:blipFill>
          <a:blip r:embed="rId2" cstate="print"/>
          <a:srcRect l="37689" t="7443" r="3931" b="13033"/>
          <a:stretch>
            <a:fillRect/>
          </a:stretch>
        </p:blipFill>
        <p:spPr bwMode="auto">
          <a:xfrm rot="1214793">
            <a:off x="4782968" y="1754848"/>
            <a:ext cx="4235085" cy="5056782"/>
          </a:xfrm>
          <a:prstGeom prst="ellipse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119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5398</Words>
  <Application>WPS Presentation</Application>
  <PresentationFormat>Экран (4:3)</PresentationFormat>
  <Paragraphs>91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SimSun</vt:lpstr>
      <vt:lpstr>Wingdings</vt:lpstr>
      <vt:lpstr>Times New Roman</vt:lpstr>
      <vt:lpstr>Calibri</vt:lpstr>
      <vt:lpstr>Microsoft YaHei</vt:lpstr>
      <vt:lpstr/>
      <vt:lpstr>Arial Unicode MS</vt:lpstr>
      <vt:lpstr>Lucida Sans</vt:lpstr>
      <vt:lpstr>Lucida Sans Unicode</vt:lpstr>
      <vt:lpstr>Book Antiqua</vt:lpstr>
      <vt:lpstr>Segoe Print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Packard Bell</dc:creator>
  <cp:lastModifiedBy>ВЛАД</cp:lastModifiedBy>
  <cp:revision>139</cp:revision>
  <dcterms:created xsi:type="dcterms:W3CDTF">2018-02-04T06:22:18Z</dcterms:created>
  <dcterms:modified xsi:type="dcterms:W3CDTF">2020-04-26T14:09:24Z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1049-10.2.0.7646</vt:lpwstr>
  </property>
</Properties>
</file>